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7"/>
  </p:notesMasterIdLst>
  <p:sldIdLst>
    <p:sldId id="256"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Lst>
  <p:sldSz cx="9144000" cy="6858000" type="screen4x3"/>
  <p:notesSz cx="6858000" cy="9144000"/>
  <p:defaultTextStyle>
    <a:defPPr>
      <a:defRPr lang="en-US"/>
    </a:defPPr>
    <a:lvl1pPr algn="l" defTabSz="457200" rtl="0" fontAlgn="base">
      <a:spcBef>
        <a:spcPct val="0"/>
      </a:spcBef>
      <a:spcAft>
        <a:spcPct val="0"/>
      </a:spcAft>
      <a:defRPr kern="1200">
        <a:solidFill>
          <a:schemeClr val="tx1"/>
        </a:solidFill>
        <a:latin typeface="Arial" charset="0"/>
        <a:ea typeface="ＭＳ Ｐゴシック" pitchFamily="32" charset="-128"/>
        <a:cs typeface="+mn-cs"/>
      </a:defRPr>
    </a:lvl1pPr>
    <a:lvl2pPr marL="457200" algn="l" defTabSz="457200" rtl="0" fontAlgn="base">
      <a:spcBef>
        <a:spcPct val="0"/>
      </a:spcBef>
      <a:spcAft>
        <a:spcPct val="0"/>
      </a:spcAft>
      <a:defRPr kern="1200">
        <a:solidFill>
          <a:schemeClr val="tx1"/>
        </a:solidFill>
        <a:latin typeface="Arial" charset="0"/>
        <a:ea typeface="ＭＳ Ｐゴシック" pitchFamily="32" charset="-128"/>
        <a:cs typeface="+mn-cs"/>
      </a:defRPr>
    </a:lvl2pPr>
    <a:lvl3pPr marL="914400" algn="l" defTabSz="457200" rtl="0" fontAlgn="base">
      <a:spcBef>
        <a:spcPct val="0"/>
      </a:spcBef>
      <a:spcAft>
        <a:spcPct val="0"/>
      </a:spcAft>
      <a:defRPr kern="1200">
        <a:solidFill>
          <a:schemeClr val="tx1"/>
        </a:solidFill>
        <a:latin typeface="Arial" charset="0"/>
        <a:ea typeface="ＭＳ Ｐゴシック" pitchFamily="32" charset="-128"/>
        <a:cs typeface="+mn-cs"/>
      </a:defRPr>
    </a:lvl3pPr>
    <a:lvl4pPr marL="1371600" algn="l" defTabSz="457200" rtl="0" fontAlgn="base">
      <a:spcBef>
        <a:spcPct val="0"/>
      </a:spcBef>
      <a:spcAft>
        <a:spcPct val="0"/>
      </a:spcAft>
      <a:defRPr kern="1200">
        <a:solidFill>
          <a:schemeClr val="tx1"/>
        </a:solidFill>
        <a:latin typeface="Arial" charset="0"/>
        <a:ea typeface="ＭＳ Ｐゴシック" pitchFamily="32" charset="-128"/>
        <a:cs typeface="+mn-cs"/>
      </a:defRPr>
    </a:lvl4pPr>
    <a:lvl5pPr marL="1828800" algn="l" defTabSz="457200" rtl="0" fontAlgn="base">
      <a:spcBef>
        <a:spcPct val="0"/>
      </a:spcBef>
      <a:spcAft>
        <a:spcPct val="0"/>
      </a:spcAft>
      <a:defRPr kern="1200">
        <a:solidFill>
          <a:schemeClr val="tx1"/>
        </a:solidFill>
        <a:latin typeface="Arial" charset="0"/>
        <a:ea typeface="ＭＳ Ｐゴシック" pitchFamily="32" charset="-128"/>
        <a:cs typeface="+mn-cs"/>
      </a:defRPr>
    </a:lvl5pPr>
    <a:lvl6pPr marL="2286000" algn="l" defTabSz="914400" rtl="0" eaLnBrk="1" latinLnBrk="0" hangingPunct="1">
      <a:defRPr kern="1200">
        <a:solidFill>
          <a:schemeClr val="tx1"/>
        </a:solidFill>
        <a:latin typeface="Arial" charset="0"/>
        <a:ea typeface="ＭＳ Ｐゴシック" pitchFamily="32" charset="-128"/>
        <a:cs typeface="+mn-cs"/>
      </a:defRPr>
    </a:lvl6pPr>
    <a:lvl7pPr marL="2743200" algn="l" defTabSz="914400" rtl="0" eaLnBrk="1" latinLnBrk="0" hangingPunct="1">
      <a:defRPr kern="1200">
        <a:solidFill>
          <a:schemeClr val="tx1"/>
        </a:solidFill>
        <a:latin typeface="Arial" charset="0"/>
        <a:ea typeface="ＭＳ Ｐゴシック" pitchFamily="32" charset="-128"/>
        <a:cs typeface="+mn-cs"/>
      </a:defRPr>
    </a:lvl7pPr>
    <a:lvl8pPr marL="3200400" algn="l" defTabSz="914400" rtl="0" eaLnBrk="1" latinLnBrk="0" hangingPunct="1">
      <a:defRPr kern="1200">
        <a:solidFill>
          <a:schemeClr val="tx1"/>
        </a:solidFill>
        <a:latin typeface="Arial" charset="0"/>
        <a:ea typeface="ＭＳ Ｐゴシック" pitchFamily="32" charset="-128"/>
        <a:cs typeface="+mn-cs"/>
      </a:defRPr>
    </a:lvl8pPr>
    <a:lvl9pPr marL="3657600" algn="l" defTabSz="914400" rtl="0" eaLnBrk="1" latinLnBrk="0" hangingPunct="1">
      <a:defRPr kern="1200">
        <a:solidFill>
          <a:schemeClr val="tx1"/>
        </a:solidFill>
        <a:latin typeface="Arial" charset="0"/>
        <a:ea typeface="ＭＳ Ｐゴシック" pitchFamily="32"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28700"/>
    <a:srgbClr val="CC7900"/>
    <a:srgbClr val="FF9900"/>
    <a:srgbClr val="FFFFD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5725" autoAdjust="0"/>
  </p:normalViewPr>
  <p:slideViewPr>
    <p:cSldViewPr snapToGrid="0" snapToObjects="1">
      <p:cViewPr varScale="1">
        <p:scale>
          <a:sx n="60" d="100"/>
          <a:sy n="60" d="100"/>
        </p:scale>
        <p:origin x="1872" y="7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33E8217-EF17-4FE8-95D5-D8DFBE546F60}" type="datetimeFigureOut">
              <a:rPr lang="en-US" smtClean="0"/>
              <a:t>3/2/2020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7662871-9E75-40ED-A0EB-72287FFABE66}" type="slidenum">
              <a:rPr lang="en-US" smtClean="0"/>
              <a:t>‹#›</a:t>
            </a:fld>
            <a:endParaRPr lang="en-US"/>
          </a:p>
        </p:txBody>
      </p:sp>
    </p:spTree>
    <p:extLst>
      <p:ext uri="{BB962C8B-B14F-4D97-AF65-F5344CB8AC3E}">
        <p14:creationId xmlns:p14="http://schemas.microsoft.com/office/powerpoint/2010/main" val="153760107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 rare</a:t>
            </a:r>
            <a:r>
              <a:rPr lang="en-US" baseline="0" dirty="0"/>
              <a:t> insight into mid-nineteenth century surgical practice can be found in the story of Stonewall Jackson’s left arm in 1863.  Battle-wounded Jackson was briefed as to the diagnosis (an </a:t>
            </a:r>
            <a:r>
              <a:rPr lang="en-US" baseline="0" dirty="0" err="1"/>
              <a:t>unsalvagable</a:t>
            </a:r>
            <a:r>
              <a:rPr lang="en-US" baseline="0" dirty="0"/>
              <a:t> arm secondary to severity of injury), a statement of the procedure (his arm would require amputation) and a verbal consent was obtained via a face-to-face exchange between him and his surgeon.  Surgery proceeded uneventfully but he died 8 days later of pneumonia.</a:t>
            </a:r>
          </a:p>
          <a:p>
            <a:endParaRPr lang="en-US" baseline="0" dirty="0"/>
          </a:p>
          <a:p>
            <a:r>
              <a:rPr lang="en-US" baseline="0" dirty="0" err="1"/>
              <a:t>Natanson</a:t>
            </a:r>
            <a:r>
              <a:rPr lang="en-US" baseline="0" dirty="0"/>
              <a:t> v. Kline, 1960: Irma </a:t>
            </a:r>
            <a:r>
              <a:rPr lang="en-US" baseline="0" dirty="0" err="1"/>
              <a:t>Natanson</a:t>
            </a:r>
            <a:r>
              <a:rPr lang="en-US" baseline="0" dirty="0"/>
              <a:t> was referred to Dr. Kline for post-op cobalt radiation therapy for treatment of her breast cancer.  Following completion of the radiation therapy, Ms. </a:t>
            </a:r>
            <a:r>
              <a:rPr lang="en-US" baseline="0" dirty="0" err="1"/>
              <a:t>Natanson</a:t>
            </a:r>
            <a:r>
              <a:rPr lang="en-US" baseline="0" dirty="0"/>
              <a:t> filed a malpractice suit against Dr. Kline alleging that “they administered the radiation in such a negligent manner that the skin, flesh and muscles </a:t>
            </a:r>
            <a:r>
              <a:rPr lang="en-US" baseline="0" dirty="0" err="1"/>
              <a:t>beleat</a:t>
            </a:r>
            <a:r>
              <a:rPr lang="en-US" baseline="0" dirty="0"/>
              <a:t> her left arm sloughed away and the </a:t>
            </a:r>
            <a:r>
              <a:rPr lang="en-US" baseline="0" dirty="0" err="1"/>
              <a:t>ribes</a:t>
            </a:r>
            <a:r>
              <a:rPr lang="en-US" baseline="0" dirty="0"/>
              <a:t> of her left chest were so burned they became necrotic.”  Ms. </a:t>
            </a:r>
            <a:r>
              <a:rPr lang="en-US" baseline="0" dirty="0" err="1"/>
              <a:t>Natanson</a:t>
            </a:r>
            <a:r>
              <a:rPr lang="en-US" baseline="0" dirty="0"/>
              <a:t> went on to claim that Dr. Kline was negligent because he failed to inform her of the risks of the radiation treatment.  Following a series of appeals that ultimately reached the Kansas Supreme Court the following decision was issued:  “The duty of the physician to disclose, however is limited to those disclosures which a </a:t>
            </a:r>
            <a:r>
              <a:rPr lang="en-US" baseline="0" dirty="0" err="1"/>
              <a:t>reasonalbe</a:t>
            </a:r>
            <a:r>
              <a:rPr lang="en-US" baseline="0" dirty="0"/>
              <a:t> medical professional would made under the same circumstances.  How the </a:t>
            </a:r>
            <a:r>
              <a:rPr lang="en-US" baseline="0" dirty="0" err="1"/>
              <a:t>physican</a:t>
            </a:r>
            <a:r>
              <a:rPr lang="en-US" baseline="0" dirty="0"/>
              <a:t> [executes his responsibility] to the patient…is a question of medical </a:t>
            </a:r>
            <a:r>
              <a:rPr lang="en-US" baseline="0" dirty="0" err="1"/>
              <a:t>judgement</a:t>
            </a:r>
            <a:r>
              <a:rPr lang="en-US" baseline="0" dirty="0"/>
              <a:t>.”</a:t>
            </a:r>
            <a:endParaRPr lang="en-US" dirty="0"/>
          </a:p>
        </p:txBody>
      </p:sp>
      <p:sp>
        <p:nvSpPr>
          <p:cNvPr id="4" name="Slide Number Placeholder 3"/>
          <p:cNvSpPr>
            <a:spLocks noGrp="1"/>
          </p:cNvSpPr>
          <p:nvPr>
            <p:ph type="sldNum" sz="quarter" idx="10"/>
          </p:nvPr>
        </p:nvSpPr>
        <p:spPr/>
        <p:txBody>
          <a:bodyPr/>
          <a:lstStyle/>
          <a:p>
            <a:fld id="{D195F62A-81CC-DF4C-8A16-81550CDBE5F6}" type="slidenum">
              <a:rPr lang="en-US" smtClean="0"/>
              <a:pPr/>
              <a:t>3</a:t>
            </a:fld>
            <a:endParaRPr lang="en-US"/>
          </a:p>
        </p:txBody>
      </p:sp>
    </p:spTree>
    <p:extLst>
      <p:ext uri="{BB962C8B-B14F-4D97-AF65-F5344CB8AC3E}">
        <p14:creationId xmlns:p14="http://schemas.microsoft.com/office/powerpoint/2010/main" val="123159536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fld id="{86F0C82F-0283-473C-8F47-FADE614BCAC9}" type="datetime1">
              <a:rPr lang="en-US"/>
              <a:pPr/>
              <a:t>3/2/2020</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8605353C-F13E-40B7-B575-8606CE3D65B8}" type="slidenum">
              <a:rPr lang="en-US"/>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fld id="{D61B356B-ECC6-4AA8-9D60-D8A60048234B}" type="datetime1">
              <a:rPr lang="en-US"/>
              <a:pPr/>
              <a:t>3/2/2020</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BE3F2AD3-9471-427C-BC6F-49C6B485EE4A}" type="slidenum">
              <a:rPr lang="en-US"/>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fld id="{9EC254CD-AB17-468F-AEAE-D895E5C01A9B}" type="datetime1">
              <a:rPr lang="en-US"/>
              <a:pPr/>
              <a:t>3/2/2020</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4B3F4636-2FAD-4717-AADB-81A52D563D18}" type="slidenum">
              <a:rPr lang="en-US"/>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fld id="{F3ED7B9A-5AAC-4E60-AF2F-5CEB64BEEAED}" type="datetime1">
              <a:rPr lang="en-US"/>
              <a:pPr/>
              <a:t>3/2/2020</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6D2F3D69-1E25-4431-8924-C08510EEA899}" type="slidenum">
              <a:rPr lang="en-US"/>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fld id="{D0128234-B706-468A-8FD9-E1FE9FC25A84}" type="datetime1">
              <a:rPr lang="en-US"/>
              <a:pPr/>
              <a:t>3/2/2020</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47C3AB50-E483-46E2-A48D-75BA3140B249}" type="slidenum">
              <a:rPr lang="en-US"/>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fld id="{79E78D5D-2C44-446A-858B-1B88F477F2AD}" type="datetime1">
              <a:rPr lang="en-US"/>
              <a:pPr/>
              <a:t>3/2/2020</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9EEF9A70-E180-40DD-97B6-F17DE15F244F}" type="slidenum">
              <a:rPr lang="en-US"/>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fld id="{4887A26A-EF0C-4799-A390-DB12DC6F1D20}" type="datetime1">
              <a:rPr lang="en-US"/>
              <a:pPr/>
              <a:t>3/2/2020</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fld id="{59CC8CD9-FE16-4854-9969-9D24321BA2B8}" type="slidenum">
              <a:rPr lang="en-US"/>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fld id="{85FA673E-CD62-4C39-9C71-577CC70BCFB1}" type="datetime1">
              <a:rPr lang="en-US"/>
              <a:pPr/>
              <a:t>3/2/2020</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fld id="{5C826E55-51DB-4769-8587-CD8E8E62CB8F}" type="slidenum">
              <a:rPr lang="en-US"/>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fld id="{818BAC5F-99A3-4425-9440-B076AC740979}" type="datetime1">
              <a:rPr lang="en-US"/>
              <a:pPr/>
              <a:t>3/2/2020</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fld id="{F6E5597D-AA87-4180-B71B-C5C3F80579B1}" type="slidenum">
              <a:rPr lang="en-US"/>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fld id="{894D293A-E44A-4D38-B78F-787815A902FC}" type="datetime1">
              <a:rPr lang="en-US"/>
              <a:pPr/>
              <a:t>3/2/2020</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7B421AE4-9037-4BE9-AEF8-A225F07546BB}" type="slidenum">
              <a:rPr lang="en-US"/>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fld id="{59CF07D0-527C-4EFB-8296-456528A5CA92}" type="datetime1">
              <a:rPr lang="en-US"/>
              <a:pPr/>
              <a:t>3/2/2020</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4907DE90-F731-408B-B9AD-A052710640BD}" type="slidenum">
              <a:rPr lang="en-US"/>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dirty="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a:defRPr sz="1200">
                <a:solidFill>
                  <a:srgbClr val="898989"/>
                </a:solidFill>
                <a:latin typeface="Calibri" pitchFamily="32" charset="0"/>
              </a:defRPr>
            </a:lvl1pPr>
          </a:lstStyle>
          <a:p>
            <a:fld id="{261A2151-8580-4D94-868E-4B811F6955B1}" type="datetime1">
              <a:rPr lang="en-US"/>
              <a:pPr/>
              <a:t>3/2/2020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ea typeface="+mn-ea"/>
                <a:cs typeface="+mn-cs"/>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Calibri" pitchFamily="32" charset="0"/>
              </a:defRPr>
            </a:lvl1pPr>
          </a:lstStyle>
          <a:p>
            <a:fld id="{E45C4A91-623E-47C5-9A9E-3EE2E75BF1C3}" type="slidenum">
              <a:rPr lang="en-US"/>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0" fontAlgn="base" hangingPunct="0">
        <a:spcBef>
          <a:spcPct val="0"/>
        </a:spcBef>
        <a:spcAft>
          <a:spcPct val="0"/>
        </a:spcAft>
        <a:defRPr sz="4400" kern="1200">
          <a:solidFill>
            <a:schemeClr val="bg1"/>
          </a:solidFill>
          <a:latin typeface="+mj-lt"/>
          <a:ea typeface="ＭＳ Ｐゴシック" charset="-128"/>
          <a:cs typeface="ＭＳ Ｐゴシック" charset="-128"/>
        </a:defRPr>
      </a:lvl1pPr>
      <a:lvl2pPr algn="ctr" defTabSz="457200"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2pPr>
      <a:lvl3pPr algn="ctr" defTabSz="457200"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3pPr>
      <a:lvl4pPr algn="ctr" defTabSz="457200"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4pPr>
      <a:lvl5pPr algn="ctr" defTabSz="457200"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5pPr>
      <a:lvl6pPr marL="4572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6pPr>
      <a:lvl7pPr marL="9144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7pPr>
      <a:lvl8pPr marL="13716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8pPr>
      <a:lvl9pPr marL="18288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9pPr>
    </p:titleStyle>
    <p:bodyStyle>
      <a:lvl1pPr marL="342900" indent="-342900" algn="l" defTabSz="457200" rtl="0" eaLnBrk="0" fontAlgn="base" hangingPunct="0">
        <a:spcBef>
          <a:spcPct val="20000"/>
        </a:spcBef>
        <a:spcAft>
          <a:spcPct val="0"/>
        </a:spcAft>
        <a:buFont typeface="Arial" charset="0"/>
        <a:buChar char="•"/>
        <a:defRPr sz="3200" kern="1200">
          <a:solidFill>
            <a:schemeClr val="bg1"/>
          </a:solidFill>
          <a:latin typeface="+mn-lt"/>
          <a:ea typeface="ＭＳ Ｐゴシック" charset="-128"/>
          <a:cs typeface="ＭＳ Ｐゴシック" charset="-128"/>
        </a:defRPr>
      </a:lvl1pPr>
      <a:lvl2pPr marL="742950" indent="-285750" algn="l" defTabSz="457200" rtl="0" eaLnBrk="0" fontAlgn="base" hangingPunct="0">
        <a:spcBef>
          <a:spcPct val="20000"/>
        </a:spcBef>
        <a:spcAft>
          <a:spcPct val="0"/>
        </a:spcAft>
        <a:buFont typeface="Arial" charset="0"/>
        <a:buChar char="–"/>
        <a:defRPr sz="2800" kern="1200">
          <a:solidFill>
            <a:schemeClr val="bg1"/>
          </a:solidFill>
          <a:latin typeface="+mn-lt"/>
          <a:ea typeface="ＭＳ Ｐゴシック" charset="-128"/>
          <a:cs typeface="+mn-cs"/>
        </a:defRPr>
      </a:lvl2pPr>
      <a:lvl3pPr marL="1143000" indent="-228600" algn="l" defTabSz="457200" rtl="0" eaLnBrk="0" fontAlgn="base" hangingPunct="0">
        <a:spcBef>
          <a:spcPct val="20000"/>
        </a:spcBef>
        <a:spcAft>
          <a:spcPct val="0"/>
        </a:spcAft>
        <a:buFont typeface="Arial" charset="0"/>
        <a:buChar char="•"/>
        <a:defRPr sz="2400" kern="1200">
          <a:solidFill>
            <a:schemeClr val="bg1"/>
          </a:solidFill>
          <a:latin typeface="+mn-lt"/>
          <a:ea typeface="ＭＳ Ｐゴシック" charset="-128"/>
          <a:cs typeface="+mn-cs"/>
        </a:defRPr>
      </a:lvl3pPr>
      <a:lvl4pPr marL="1600200" indent="-228600" algn="l" defTabSz="457200" rtl="0" eaLnBrk="0" fontAlgn="base" hangingPunct="0">
        <a:spcBef>
          <a:spcPct val="20000"/>
        </a:spcBef>
        <a:spcAft>
          <a:spcPct val="0"/>
        </a:spcAft>
        <a:buFont typeface="Arial" charset="0"/>
        <a:buChar char="–"/>
        <a:defRPr sz="2000" kern="1200">
          <a:solidFill>
            <a:schemeClr val="bg1"/>
          </a:solidFill>
          <a:latin typeface="+mn-lt"/>
          <a:ea typeface="ＭＳ Ｐゴシック" charset="-128"/>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bg1"/>
          </a:solidFill>
          <a:latin typeface="+mn-lt"/>
          <a:ea typeface="ＭＳ Ｐゴシック"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547688" y="942975"/>
            <a:ext cx="8048625" cy="3238500"/>
          </a:xfrm>
          <a:effectLst>
            <a:outerShdw dist="25401" dir="2700000" rotWithShape="0">
              <a:srgbClr val="000000">
                <a:alpha val="42999"/>
              </a:srgbClr>
            </a:outerShdw>
          </a:effectLst>
        </p:spPr>
        <p:txBody>
          <a:bodyPr anchor="t"/>
          <a:lstStyle/>
          <a:p>
            <a:pPr eaLnBrk="1" fontAlgn="auto" hangingPunct="1">
              <a:spcAft>
                <a:spcPts val="0"/>
              </a:spcAft>
              <a:defRPr/>
            </a:pPr>
            <a:br>
              <a:rPr lang="en-US" sz="5400" b="1" dirty="0">
                <a:solidFill>
                  <a:schemeClr val="accent3">
                    <a:lumMod val="20000"/>
                    <a:lumOff val="80000"/>
                  </a:schemeClr>
                </a:solidFill>
                <a:effectLst>
                  <a:outerShdw blurRad="50800" dist="38100" dir="2700000">
                    <a:srgbClr val="000000">
                      <a:alpha val="43000"/>
                    </a:srgbClr>
                  </a:outerShdw>
                </a:effectLst>
                <a:latin typeface="Arial"/>
                <a:ea typeface="+mj-ea"/>
                <a:cs typeface="Arial"/>
              </a:rPr>
            </a:br>
            <a:r>
              <a:rPr lang="en-US" sz="5400" b="1" i="1" dirty="0">
                <a:solidFill>
                  <a:schemeClr val="accent3">
                    <a:lumMod val="20000"/>
                    <a:lumOff val="80000"/>
                  </a:schemeClr>
                </a:solidFill>
                <a:effectLst>
                  <a:outerShdw blurRad="50800" dist="38100" dir="2700000">
                    <a:srgbClr val="000000">
                      <a:alpha val="43000"/>
                    </a:srgbClr>
                  </a:outerShdw>
                </a:effectLst>
                <a:latin typeface="Arial"/>
                <a:ea typeface="+mj-ea"/>
                <a:cs typeface="Arial"/>
              </a:rPr>
              <a:t>Informed Consent</a:t>
            </a:r>
            <a:br>
              <a:rPr lang="en-US" sz="5400" b="1" dirty="0">
                <a:solidFill>
                  <a:schemeClr val="accent3">
                    <a:lumMod val="20000"/>
                    <a:lumOff val="80000"/>
                  </a:schemeClr>
                </a:solidFill>
                <a:effectLst>
                  <a:outerShdw blurRad="50800" dist="38100" dir="2700000">
                    <a:srgbClr val="000000">
                      <a:alpha val="43000"/>
                    </a:srgbClr>
                  </a:outerShdw>
                </a:effectLst>
                <a:latin typeface="Arial"/>
                <a:ea typeface="+mj-ea"/>
                <a:cs typeface="Arial"/>
              </a:rPr>
            </a:br>
            <a:r>
              <a:rPr lang="en-US" sz="4000" b="1" dirty="0">
                <a:solidFill>
                  <a:schemeClr val="accent3">
                    <a:lumMod val="20000"/>
                    <a:lumOff val="80000"/>
                  </a:schemeClr>
                </a:solidFill>
                <a:effectLst>
                  <a:outerShdw blurRad="50800" dist="38100" dir="2700000">
                    <a:srgbClr val="000000">
                      <a:alpha val="43000"/>
                    </a:srgbClr>
                  </a:outerShdw>
                </a:effectLst>
                <a:latin typeface="Arial"/>
                <a:ea typeface="+mj-ea"/>
                <a:cs typeface="Arial"/>
              </a:rPr>
              <a:t>SNS Resident Training Course</a:t>
            </a:r>
          </a:p>
        </p:txBody>
      </p:sp>
      <p:sp>
        <p:nvSpPr>
          <p:cNvPr id="3" name="Subtitle 2"/>
          <p:cNvSpPr>
            <a:spLocks noGrp="1"/>
          </p:cNvSpPr>
          <p:nvPr>
            <p:ph type="subTitle" idx="1"/>
          </p:nvPr>
        </p:nvSpPr>
        <p:spPr>
          <a:xfrm>
            <a:off x="430213" y="4610100"/>
            <a:ext cx="8283575" cy="1962150"/>
          </a:xfrm>
          <a:effectLst>
            <a:outerShdw dist="25401" dir="2700000" rotWithShape="0">
              <a:srgbClr val="000000">
                <a:alpha val="42999"/>
              </a:srgbClr>
            </a:outerShdw>
          </a:effectLst>
        </p:spPr>
        <p:txBody>
          <a:bodyPr/>
          <a:lstStyle/>
          <a:p>
            <a:pPr eaLnBrk="1" hangingPunct="1"/>
            <a:r>
              <a:rPr lang="en-US" dirty="0">
                <a:solidFill>
                  <a:srgbClr val="EBF1DE"/>
                </a:solidFill>
                <a:latin typeface="Arial" charset="0"/>
                <a:ea typeface="ＭＳ Ｐゴシック" pitchFamily="32" charset="-128"/>
                <a:cs typeface="Arial" charset="0"/>
              </a:rPr>
              <a:t>Harvey Cushing, </a:t>
            </a:r>
            <a:r>
              <a:rPr lang="en-US" dirty="0">
                <a:solidFill>
                  <a:srgbClr val="EBF1DE"/>
                </a:solidFill>
                <a:ea typeface="ＭＳ Ｐゴシック" pitchFamily="32" charset="-128"/>
              </a:rPr>
              <a:t>M.D.</a:t>
            </a:r>
          </a:p>
          <a:p>
            <a:pPr eaLnBrk="1" hangingPunct="1"/>
            <a:r>
              <a:rPr lang="en-US" dirty="0">
                <a:solidFill>
                  <a:srgbClr val="EBF1DE"/>
                </a:solidFill>
                <a:ea typeface="ＭＳ Ｐゴシック" pitchFamily="32" charset="-128"/>
              </a:rPr>
              <a:t>Osler Professor</a:t>
            </a:r>
          </a:p>
          <a:p>
            <a:pPr eaLnBrk="1" hangingPunct="1"/>
            <a:r>
              <a:rPr lang="en-US" dirty="0">
                <a:solidFill>
                  <a:srgbClr val="EBF1DE"/>
                </a:solidFill>
                <a:ea typeface="ＭＳ Ｐゴシック" pitchFamily="32" charset="-128"/>
              </a:rPr>
              <a:t>Cambridge University</a:t>
            </a:r>
            <a:endParaRPr lang="en-US" dirty="0">
              <a:solidFill>
                <a:srgbClr val="EBF1DE"/>
              </a:solidFill>
              <a:latin typeface="Arial" charset="0"/>
              <a:ea typeface="ＭＳ Ｐゴシック" pitchFamily="32" charset="-128"/>
              <a:cs typeface="Arial"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Special Considerations</a:t>
            </a:r>
          </a:p>
        </p:txBody>
      </p:sp>
      <p:sp>
        <p:nvSpPr>
          <p:cNvPr id="3" name="Content Placeholder 2"/>
          <p:cNvSpPr>
            <a:spLocks noGrp="1"/>
          </p:cNvSpPr>
          <p:nvPr>
            <p:ph idx="1"/>
          </p:nvPr>
        </p:nvSpPr>
        <p:spPr/>
        <p:txBody>
          <a:bodyPr>
            <a:normAutofit fontScale="92500" lnSpcReduction="20000"/>
          </a:bodyPr>
          <a:lstStyle/>
          <a:p>
            <a:r>
              <a:rPr lang="en-US" dirty="0"/>
              <a:t>Considerations for </a:t>
            </a:r>
            <a:r>
              <a:rPr lang="en-US" dirty="0">
                <a:solidFill>
                  <a:srgbClr val="F79646"/>
                </a:solidFill>
              </a:rPr>
              <a:t>pediatric patients</a:t>
            </a:r>
          </a:p>
          <a:p>
            <a:pPr lvl="1"/>
            <a:r>
              <a:rPr lang="en-US" dirty="0"/>
              <a:t>When a minor may consent to his/her own treatment</a:t>
            </a:r>
          </a:p>
          <a:p>
            <a:pPr lvl="2"/>
            <a:r>
              <a:rPr lang="en-US" dirty="0"/>
              <a:t>Active duty military</a:t>
            </a:r>
          </a:p>
          <a:p>
            <a:pPr lvl="2"/>
            <a:r>
              <a:rPr lang="en-US" dirty="0"/>
              <a:t>16 years of age or older, residing apart from their parents and manages their financial affairs regardless of source of support </a:t>
            </a:r>
          </a:p>
          <a:p>
            <a:pPr lvl="2"/>
            <a:r>
              <a:rPr lang="en-US" dirty="0"/>
              <a:t>Diagnosis and treatment of an infectious, contagious or communicable disease that is required to be reported</a:t>
            </a:r>
          </a:p>
          <a:p>
            <a:pPr lvl="2"/>
            <a:r>
              <a:rPr lang="en-US" dirty="0"/>
              <a:t>If unmarried and pregnant, consenting to treatment related to her pregnancy other than abortion</a:t>
            </a:r>
          </a:p>
          <a:p>
            <a:pPr lvl="2"/>
            <a:r>
              <a:rPr lang="en-US" dirty="0"/>
              <a:t>Consenting to examination and treatment for drug addiction</a:t>
            </a:r>
          </a:p>
          <a:p>
            <a:pPr lvl="2"/>
            <a:r>
              <a:rPr lang="en-US" dirty="0"/>
              <a:t>Consenting to counseling for sexual, physical or emotional abuse, suicide prevention or drug addiction</a:t>
            </a:r>
            <a:endParaRPr lang="en-US" dirty="0">
              <a:solidFill>
                <a:srgbClr val="F79646"/>
              </a:solidFill>
            </a:endParaRPr>
          </a:p>
        </p:txBody>
      </p:sp>
    </p:spTree>
    <p:extLst>
      <p:ext uri="{BB962C8B-B14F-4D97-AF65-F5344CB8AC3E}">
        <p14:creationId xmlns:p14="http://schemas.microsoft.com/office/powerpoint/2010/main" val="40406315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Special Considerations</a:t>
            </a:r>
          </a:p>
        </p:txBody>
      </p:sp>
      <p:sp>
        <p:nvSpPr>
          <p:cNvPr id="3" name="Content Placeholder 2"/>
          <p:cNvSpPr>
            <a:spLocks noGrp="1"/>
          </p:cNvSpPr>
          <p:nvPr>
            <p:ph idx="1"/>
          </p:nvPr>
        </p:nvSpPr>
        <p:spPr/>
        <p:txBody>
          <a:bodyPr/>
          <a:lstStyle/>
          <a:p>
            <a:r>
              <a:rPr lang="en-US" dirty="0"/>
              <a:t>Considerations for </a:t>
            </a:r>
            <a:r>
              <a:rPr lang="en-US" dirty="0">
                <a:solidFill>
                  <a:srgbClr val="F79646"/>
                </a:solidFill>
              </a:rPr>
              <a:t>foreign language speaking patients</a:t>
            </a:r>
          </a:p>
          <a:p>
            <a:pPr lvl="1"/>
            <a:r>
              <a:rPr lang="en-US" dirty="0"/>
              <a:t>An approved medical interpreter should be used for all conversations seeking informed consent</a:t>
            </a:r>
          </a:p>
        </p:txBody>
      </p:sp>
    </p:spTree>
    <p:extLst>
      <p:ext uri="{BB962C8B-B14F-4D97-AF65-F5344CB8AC3E}">
        <p14:creationId xmlns:p14="http://schemas.microsoft.com/office/powerpoint/2010/main" val="276141855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Special Considerations</a:t>
            </a:r>
          </a:p>
        </p:txBody>
      </p:sp>
      <p:sp>
        <p:nvSpPr>
          <p:cNvPr id="3" name="Content Placeholder 2"/>
          <p:cNvSpPr>
            <a:spLocks noGrp="1"/>
          </p:cNvSpPr>
          <p:nvPr>
            <p:ph idx="1"/>
          </p:nvPr>
        </p:nvSpPr>
        <p:spPr>
          <a:xfrm>
            <a:off x="457200" y="1239164"/>
            <a:ext cx="8229600" cy="5421344"/>
          </a:xfrm>
        </p:spPr>
        <p:txBody>
          <a:bodyPr>
            <a:normAutofit fontScale="85000" lnSpcReduction="10000"/>
          </a:bodyPr>
          <a:lstStyle/>
          <a:p>
            <a:r>
              <a:rPr lang="en-US" dirty="0"/>
              <a:t>Considerations for </a:t>
            </a:r>
            <a:r>
              <a:rPr lang="en-US" dirty="0">
                <a:solidFill>
                  <a:srgbClr val="F79646"/>
                </a:solidFill>
              </a:rPr>
              <a:t>when you have trouble obtaining consent for best medical treatment:</a:t>
            </a:r>
          </a:p>
          <a:p>
            <a:pPr lvl="1"/>
            <a:r>
              <a:rPr lang="en-US" dirty="0"/>
              <a:t>It is always a patient’s right to refuse treatment</a:t>
            </a:r>
          </a:p>
          <a:p>
            <a:pPr lvl="1"/>
            <a:r>
              <a:rPr lang="en-US" dirty="0"/>
              <a:t>What to do when this happens in adult patients:</a:t>
            </a:r>
          </a:p>
          <a:p>
            <a:pPr lvl="2"/>
            <a:r>
              <a:rPr lang="en-US" dirty="0"/>
              <a:t>Physician must assure him/herself that risks and benefits have been adequately discussed and patients questions have been answered</a:t>
            </a:r>
          </a:p>
          <a:p>
            <a:pPr lvl="2"/>
            <a:r>
              <a:rPr lang="en-US" dirty="0"/>
              <a:t>If the physician is convinced that the patient is of sound mind and refusing treatment then they should document the details of their conversation as well as stated risks of refusing treatment</a:t>
            </a:r>
          </a:p>
          <a:p>
            <a:pPr lvl="2"/>
            <a:r>
              <a:rPr lang="en-US" dirty="0"/>
              <a:t>If the physician is concerned there are issues pertaining to capacity, interference from misinformed or abusive family members, financial considerations or other factors influencing the patients decision, the case should be discussed with departmental administration, risk management, hospital ethics committee and legal counsel to thoroughly address those concerns</a:t>
            </a:r>
          </a:p>
        </p:txBody>
      </p:sp>
    </p:spTree>
    <p:extLst>
      <p:ext uri="{BB962C8B-B14F-4D97-AF65-F5344CB8AC3E}">
        <p14:creationId xmlns:p14="http://schemas.microsoft.com/office/powerpoint/2010/main" val="304773522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Special Considerations</a:t>
            </a:r>
          </a:p>
        </p:txBody>
      </p:sp>
      <p:sp>
        <p:nvSpPr>
          <p:cNvPr id="3" name="Content Placeholder 2"/>
          <p:cNvSpPr>
            <a:spLocks noGrp="1"/>
          </p:cNvSpPr>
          <p:nvPr>
            <p:ph idx="1"/>
          </p:nvPr>
        </p:nvSpPr>
        <p:spPr>
          <a:xfrm>
            <a:off x="457199" y="1239164"/>
            <a:ext cx="8474149" cy="5421344"/>
          </a:xfrm>
        </p:spPr>
        <p:txBody>
          <a:bodyPr>
            <a:normAutofit lnSpcReduction="10000"/>
          </a:bodyPr>
          <a:lstStyle/>
          <a:p>
            <a:r>
              <a:rPr lang="en-US" dirty="0"/>
              <a:t>Considerations for </a:t>
            </a:r>
            <a:r>
              <a:rPr lang="en-US" dirty="0">
                <a:solidFill>
                  <a:srgbClr val="F79646"/>
                </a:solidFill>
              </a:rPr>
              <a:t>when you have trouble obtaining consent for best medical treatment:</a:t>
            </a:r>
          </a:p>
          <a:p>
            <a:pPr lvl="1"/>
            <a:r>
              <a:rPr lang="en-US" dirty="0"/>
              <a:t>It is always a patient’s right to refuse treatment</a:t>
            </a:r>
          </a:p>
          <a:p>
            <a:pPr lvl="1"/>
            <a:r>
              <a:rPr lang="en-US" dirty="0"/>
              <a:t>What to do when this happens in pediatric patients:</a:t>
            </a:r>
          </a:p>
          <a:p>
            <a:pPr lvl="2"/>
            <a:r>
              <a:rPr lang="en-US" dirty="0"/>
              <a:t>Physician must assure him/herself that risks and benefits have been adequately discussed and that all questions have been answered</a:t>
            </a:r>
          </a:p>
          <a:p>
            <a:pPr lvl="2"/>
            <a:r>
              <a:rPr lang="en-US" dirty="0"/>
              <a:t>If a physician believes treatment is critical for the survival of the patient or if there are concerns regarding abuse or neglect, the case may be discussed with </a:t>
            </a:r>
            <a:r>
              <a:rPr lang="en-US" u="sng" dirty="0"/>
              <a:t>departmental administration, risk management, hospital ethics committee and legal counsel </a:t>
            </a:r>
            <a:r>
              <a:rPr lang="en-US" dirty="0"/>
              <a:t>to evaluate options to potentially supersede parental decision-making</a:t>
            </a:r>
          </a:p>
        </p:txBody>
      </p:sp>
    </p:spTree>
    <p:extLst>
      <p:ext uri="{BB962C8B-B14F-4D97-AF65-F5344CB8AC3E}">
        <p14:creationId xmlns:p14="http://schemas.microsoft.com/office/powerpoint/2010/main" val="303940300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Special Considerations</a:t>
            </a:r>
          </a:p>
        </p:txBody>
      </p:sp>
      <p:sp>
        <p:nvSpPr>
          <p:cNvPr id="3" name="Content Placeholder 2"/>
          <p:cNvSpPr>
            <a:spLocks noGrp="1"/>
          </p:cNvSpPr>
          <p:nvPr>
            <p:ph idx="1"/>
          </p:nvPr>
        </p:nvSpPr>
        <p:spPr>
          <a:xfrm>
            <a:off x="457200" y="1387540"/>
            <a:ext cx="8229600" cy="4800600"/>
          </a:xfrm>
        </p:spPr>
        <p:txBody>
          <a:bodyPr>
            <a:normAutofit fontScale="62500" lnSpcReduction="20000"/>
          </a:bodyPr>
          <a:lstStyle/>
          <a:p>
            <a:r>
              <a:rPr lang="en-US" sz="4100" dirty="0"/>
              <a:t>Considerations for </a:t>
            </a:r>
            <a:r>
              <a:rPr lang="en-US" sz="4100" dirty="0">
                <a:solidFill>
                  <a:srgbClr val="F79646"/>
                </a:solidFill>
              </a:rPr>
              <a:t>Conflict of Interest Disclosures:</a:t>
            </a:r>
          </a:p>
          <a:p>
            <a:pPr lvl="1"/>
            <a:r>
              <a:rPr lang="en-US" sz="3400" dirty="0"/>
              <a:t>Surgeons who receive payments from a medical device manufacturer or distributor, or who have a personal financial interest in such companies must report his or her financial relationship with that company as it pertains to their expertise in evaluating any product  </a:t>
            </a:r>
          </a:p>
          <a:p>
            <a:pPr lvl="1"/>
            <a:r>
              <a:rPr lang="en-US" sz="3400" dirty="0"/>
              <a:t>Example - Dr. Jones has been involved in re-designing an implantable cervical cage that is now commercially available by Company X which pays her a consulting fee for her involvement in re-designing this product.  Mr. Smith requires a cervical corpectomy for management of cervical spondylosis.  If Dr. Jones wants to use this new cage, her financial relationship must be disclosed to Mr. Smith as part of the informed consent process indicating the non-financial benefits of that particular device.  If Mr. Smith refuses implantation of that device based solely on Dr. Jones’ financial relationship, an alternative cervical cage must be selected.  </a:t>
            </a:r>
          </a:p>
        </p:txBody>
      </p:sp>
    </p:spTree>
    <p:extLst>
      <p:ext uri="{BB962C8B-B14F-4D97-AF65-F5344CB8AC3E}">
        <p14:creationId xmlns:p14="http://schemas.microsoft.com/office/powerpoint/2010/main" val="360076365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Exception to the Rule</a:t>
            </a:r>
          </a:p>
        </p:txBody>
      </p:sp>
      <p:sp>
        <p:nvSpPr>
          <p:cNvPr id="3" name="Content Placeholder 2"/>
          <p:cNvSpPr>
            <a:spLocks noGrp="1"/>
          </p:cNvSpPr>
          <p:nvPr>
            <p:ph idx="1"/>
          </p:nvPr>
        </p:nvSpPr>
        <p:spPr/>
        <p:txBody>
          <a:bodyPr>
            <a:normAutofit fontScale="85000" lnSpcReduction="20000"/>
          </a:bodyPr>
          <a:lstStyle/>
          <a:p>
            <a:r>
              <a:rPr lang="en-US" dirty="0" err="1"/>
              <a:t>Schloendorff</a:t>
            </a:r>
            <a:r>
              <a:rPr lang="en-US" dirty="0"/>
              <a:t> v. Society of New York Hospital in 1914: “Every human being of adult years and sound mind has a right to determine what shall be done with his own body…This is true </a:t>
            </a:r>
            <a:r>
              <a:rPr lang="en-US" i="1" dirty="0">
                <a:solidFill>
                  <a:srgbClr val="E28700"/>
                </a:solidFill>
              </a:rPr>
              <a:t>except in cases of emergency where the patient is unconscious and where it is necessary to operate before consent can be obtained.”</a:t>
            </a:r>
            <a:endParaRPr lang="en-US" dirty="0">
              <a:solidFill>
                <a:srgbClr val="E28700"/>
              </a:solidFill>
            </a:endParaRPr>
          </a:p>
          <a:p>
            <a:pPr lvl="1"/>
            <a:r>
              <a:rPr lang="en-US" dirty="0"/>
              <a:t>Emergent consent is obtained via 2 physicians agreeing that a procedure is deemed life-saving for an unresponsive patient when all reasonable measures to contact next of kin have been exhausted.  At that point, both physicians sign the consent form, document necessity for the procedure and what efforts were made to reach next of kin and then proceed with surgical intervention.</a:t>
            </a:r>
          </a:p>
        </p:txBody>
      </p:sp>
    </p:spTree>
    <p:extLst>
      <p:ext uri="{BB962C8B-B14F-4D97-AF65-F5344CB8AC3E}">
        <p14:creationId xmlns:p14="http://schemas.microsoft.com/office/powerpoint/2010/main" val="62848317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Outline</a:t>
            </a:r>
          </a:p>
        </p:txBody>
      </p:sp>
      <p:sp>
        <p:nvSpPr>
          <p:cNvPr id="3" name="Content Placeholder 2"/>
          <p:cNvSpPr>
            <a:spLocks noGrp="1"/>
          </p:cNvSpPr>
          <p:nvPr>
            <p:ph idx="1"/>
          </p:nvPr>
        </p:nvSpPr>
        <p:spPr/>
        <p:txBody>
          <a:bodyPr/>
          <a:lstStyle/>
          <a:p>
            <a:r>
              <a:rPr lang="en-US" dirty="0">
                <a:solidFill>
                  <a:schemeClr val="bg1"/>
                </a:solidFill>
              </a:rPr>
              <a:t>Historical Perspective</a:t>
            </a:r>
          </a:p>
          <a:p>
            <a:r>
              <a:rPr lang="en-US" dirty="0">
                <a:solidFill>
                  <a:schemeClr val="bg1"/>
                </a:solidFill>
              </a:rPr>
              <a:t>Components of </a:t>
            </a:r>
            <a:r>
              <a:rPr lang="en-US" dirty="0"/>
              <a:t>an </a:t>
            </a:r>
            <a:r>
              <a:rPr lang="en-US" dirty="0">
                <a:solidFill>
                  <a:schemeClr val="bg1"/>
                </a:solidFill>
              </a:rPr>
              <a:t>Informed Consent</a:t>
            </a:r>
          </a:p>
          <a:p>
            <a:r>
              <a:rPr lang="en-US" dirty="0">
                <a:solidFill>
                  <a:schemeClr val="bg1"/>
                </a:solidFill>
              </a:rPr>
              <a:t>Special Considerations</a:t>
            </a:r>
          </a:p>
          <a:p>
            <a:pPr lvl="1"/>
            <a:r>
              <a:rPr lang="en-US" dirty="0">
                <a:solidFill>
                  <a:schemeClr val="bg1"/>
                </a:solidFill>
              </a:rPr>
              <a:t>Obtunded or incapacitated patients</a:t>
            </a:r>
          </a:p>
          <a:p>
            <a:pPr lvl="1"/>
            <a:r>
              <a:rPr lang="en-US" dirty="0">
                <a:solidFill>
                  <a:schemeClr val="bg1"/>
                </a:solidFill>
              </a:rPr>
              <a:t>Alert but cognitively impaired patients</a:t>
            </a:r>
          </a:p>
          <a:p>
            <a:pPr lvl="1"/>
            <a:r>
              <a:rPr lang="en-US" dirty="0">
                <a:solidFill>
                  <a:schemeClr val="bg1"/>
                </a:solidFill>
              </a:rPr>
              <a:t>Pediatric patients</a:t>
            </a:r>
          </a:p>
          <a:p>
            <a:pPr lvl="1"/>
            <a:r>
              <a:rPr lang="en-US" dirty="0">
                <a:solidFill>
                  <a:schemeClr val="bg1"/>
                </a:solidFill>
              </a:rPr>
              <a:t>Etc.</a:t>
            </a:r>
          </a:p>
          <a:p>
            <a:r>
              <a:rPr lang="en-US" dirty="0">
                <a:solidFill>
                  <a:schemeClr val="bg1"/>
                </a:solidFill>
              </a:rPr>
              <a:t>Exceptions to the Rule</a:t>
            </a:r>
          </a:p>
          <a:p>
            <a:endParaRPr lang="en-US" b="1"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Historical Perspective</a:t>
            </a:r>
          </a:p>
        </p:txBody>
      </p:sp>
      <p:sp>
        <p:nvSpPr>
          <p:cNvPr id="3" name="Content Placeholder 2"/>
          <p:cNvSpPr>
            <a:spLocks noGrp="1"/>
          </p:cNvSpPr>
          <p:nvPr>
            <p:ph idx="1"/>
          </p:nvPr>
        </p:nvSpPr>
        <p:spPr>
          <a:xfrm>
            <a:off x="457200" y="1600200"/>
            <a:ext cx="5003611" cy="4525963"/>
          </a:xfrm>
        </p:spPr>
        <p:txBody>
          <a:bodyPr/>
          <a:lstStyle/>
          <a:p>
            <a:r>
              <a:rPr lang="en-US" dirty="0"/>
              <a:t>The story of Stonewall Jackson’s arm</a:t>
            </a:r>
          </a:p>
          <a:p>
            <a:r>
              <a:rPr lang="en-US" dirty="0" err="1"/>
              <a:t>Natanson</a:t>
            </a:r>
            <a:r>
              <a:rPr lang="en-US" dirty="0"/>
              <a:t> v. Kline, 1960</a:t>
            </a:r>
          </a:p>
          <a:p>
            <a:pPr lvl="1"/>
            <a:r>
              <a:rPr lang="en-US" dirty="0"/>
              <a:t>Entry of “informed consent” into the medical lexicon</a:t>
            </a:r>
          </a:p>
          <a:p>
            <a:pPr lvl="1"/>
            <a:endParaRPr lang="en-US" dirty="0"/>
          </a:p>
        </p:txBody>
      </p:sp>
      <p:pic>
        <p:nvPicPr>
          <p:cNvPr id="4" name="Picture 3"/>
          <p:cNvPicPr>
            <a:picLocks noChangeAspect="1"/>
          </p:cNvPicPr>
          <p:nvPr/>
        </p:nvPicPr>
        <p:blipFill>
          <a:blip r:embed="rId3"/>
          <a:stretch>
            <a:fillRect/>
          </a:stretch>
        </p:blipFill>
        <p:spPr>
          <a:xfrm>
            <a:off x="5460811" y="1663998"/>
            <a:ext cx="3368491" cy="4323917"/>
          </a:xfrm>
          <a:prstGeom prst="rect">
            <a:avLst/>
          </a:prstGeom>
        </p:spPr>
      </p:pic>
      <p:sp>
        <p:nvSpPr>
          <p:cNvPr id="5" name="TextBox 4"/>
          <p:cNvSpPr txBox="1"/>
          <p:nvPr/>
        </p:nvSpPr>
        <p:spPr>
          <a:xfrm>
            <a:off x="5151159" y="6046914"/>
            <a:ext cx="3658536" cy="369332"/>
          </a:xfrm>
          <a:prstGeom prst="rect">
            <a:avLst/>
          </a:prstGeom>
          <a:noFill/>
        </p:spPr>
        <p:txBody>
          <a:bodyPr wrap="none" rtlCol="0">
            <a:spAutoFit/>
          </a:bodyPr>
          <a:lstStyle/>
          <a:p>
            <a:r>
              <a:rPr lang="en-US" dirty="0"/>
              <a:t>General Thomas “Stonewall” Jackson</a:t>
            </a:r>
          </a:p>
        </p:txBody>
      </p:sp>
    </p:spTree>
    <p:extLst>
      <p:ext uri="{BB962C8B-B14F-4D97-AF65-F5344CB8AC3E}">
        <p14:creationId xmlns:p14="http://schemas.microsoft.com/office/powerpoint/2010/main" val="172545116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Informed Consent</a:t>
            </a:r>
          </a:p>
        </p:txBody>
      </p:sp>
      <p:sp>
        <p:nvSpPr>
          <p:cNvPr id="3" name="Content Placeholder 2"/>
          <p:cNvSpPr>
            <a:spLocks noGrp="1"/>
          </p:cNvSpPr>
          <p:nvPr>
            <p:ph idx="1"/>
          </p:nvPr>
        </p:nvSpPr>
        <p:spPr/>
        <p:txBody>
          <a:bodyPr>
            <a:normAutofit fontScale="92500" lnSpcReduction="20000"/>
          </a:bodyPr>
          <a:lstStyle/>
          <a:p>
            <a:r>
              <a:rPr lang="en-US" dirty="0"/>
              <a:t>Both a legal requirement </a:t>
            </a:r>
            <a:r>
              <a:rPr lang="en-US" u="sng" dirty="0"/>
              <a:t>and</a:t>
            </a:r>
            <a:r>
              <a:rPr lang="en-US" dirty="0"/>
              <a:t> a standard of ethical surgical practice </a:t>
            </a:r>
          </a:p>
          <a:p>
            <a:r>
              <a:rPr lang="en-US" i="1" dirty="0"/>
              <a:t>Promotes a conversation</a:t>
            </a:r>
            <a:r>
              <a:rPr lang="en-US" dirty="0"/>
              <a:t> between surgeon and patient that develops the surgeon/patient relationship and may improve the patient's care and the treatment outcome</a:t>
            </a:r>
          </a:p>
          <a:p>
            <a:r>
              <a:rPr lang="en-US" dirty="0"/>
              <a:t>Information must be presented fairly, clearly, accurately, and compassionately</a:t>
            </a:r>
          </a:p>
          <a:p>
            <a:r>
              <a:rPr lang="en-US" dirty="0"/>
              <a:t>The surgeon should listen to and understand the patient's feelings and wishes and should answer all questions as accurately a possible</a:t>
            </a:r>
          </a:p>
        </p:txBody>
      </p:sp>
    </p:spTree>
    <p:extLst>
      <p:ext uri="{BB962C8B-B14F-4D97-AF65-F5344CB8AC3E}">
        <p14:creationId xmlns:p14="http://schemas.microsoft.com/office/powerpoint/2010/main" val="285659617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Components to Include</a:t>
            </a:r>
          </a:p>
        </p:txBody>
      </p:sp>
      <p:sp>
        <p:nvSpPr>
          <p:cNvPr id="3" name="Content Placeholder 2"/>
          <p:cNvSpPr>
            <a:spLocks noGrp="1"/>
          </p:cNvSpPr>
          <p:nvPr>
            <p:ph idx="1"/>
          </p:nvPr>
        </p:nvSpPr>
        <p:spPr/>
        <p:txBody>
          <a:bodyPr>
            <a:normAutofit fontScale="77500" lnSpcReduction="20000"/>
          </a:bodyPr>
          <a:lstStyle/>
          <a:p>
            <a:pPr marL="514350" indent="-514350">
              <a:buFont typeface="+mj-lt"/>
              <a:buAutoNum type="arabicPeriod"/>
            </a:pPr>
            <a:r>
              <a:rPr lang="en-US" dirty="0"/>
              <a:t>The nature of the illness and the natural consequences of no treatment</a:t>
            </a:r>
          </a:p>
          <a:p>
            <a:pPr marL="514350" indent="-514350">
              <a:buFont typeface="+mj-lt"/>
              <a:buAutoNum type="arabicPeriod"/>
            </a:pPr>
            <a:r>
              <a:rPr lang="en-US" dirty="0"/>
              <a:t>The nature of the proposed operation, including estimated risks of mortality and morbidity.</a:t>
            </a:r>
          </a:p>
          <a:p>
            <a:pPr marL="514350" indent="-514350">
              <a:buFont typeface="+mj-lt"/>
              <a:buAutoNum type="arabicPeriod"/>
            </a:pPr>
            <a:r>
              <a:rPr lang="en-US" dirty="0"/>
              <a:t>The more common known complications, which should be described and discussed. This discussion should include a description of what to expect during the hospitalization and post hospital recovery.</a:t>
            </a:r>
          </a:p>
          <a:p>
            <a:pPr marL="514350" indent="-514350">
              <a:buFont typeface="+mj-lt"/>
              <a:buAutoNum type="arabicPeriod"/>
            </a:pPr>
            <a:r>
              <a:rPr lang="en-US" dirty="0"/>
              <a:t>Alternative forms of treatment, including non-operative techniques.</a:t>
            </a:r>
          </a:p>
          <a:p>
            <a:pPr marL="0" indent="0">
              <a:buNone/>
            </a:pPr>
            <a:endParaRPr lang="en-US" dirty="0"/>
          </a:p>
          <a:p>
            <a:pPr marL="0" indent="0">
              <a:buNone/>
            </a:pPr>
            <a:r>
              <a:rPr lang="en-US" dirty="0"/>
              <a:t>*Identity of those participating in surgery and their respective roles should be disclosed (including residents, extenders, etc.)</a:t>
            </a:r>
          </a:p>
          <a:p>
            <a:pPr marL="0" indent="0">
              <a:buNone/>
            </a:pPr>
            <a:endParaRPr lang="en-US" dirty="0"/>
          </a:p>
          <a:p>
            <a:pPr marL="0" indent="0">
              <a:buNone/>
            </a:pPr>
            <a:endParaRPr lang="en-US" dirty="0"/>
          </a:p>
        </p:txBody>
      </p:sp>
    </p:spTree>
    <p:extLst>
      <p:ext uri="{BB962C8B-B14F-4D97-AF65-F5344CB8AC3E}">
        <p14:creationId xmlns:p14="http://schemas.microsoft.com/office/powerpoint/2010/main" val="227929130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Things to keep in mind…</a:t>
            </a:r>
          </a:p>
        </p:txBody>
      </p:sp>
      <p:sp>
        <p:nvSpPr>
          <p:cNvPr id="3" name="Content Placeholder 2"/>
          <p:cNvSpPr>
            <a:spLocks noGrp="1"/>
          </p:cNvSpPr>
          <p:nvPr>
            <p:ph idx="1"/>
          </p:nvPr>
        </p:nvSpPr>
        <p:spPr>
          <a:xfrm>
            <a:off x="457200" y="1600200"/>
            <a:ext cx="8452884" cy="4525963"/>
          </a:xfrm>
        </p:spPr>
        <p:txBody>
          <a:bodyPr>
            <a:normAutofit fontScale="70000" lnSpcReduction="20000"/>
          </a:bodyPr>
          <a:lstStyle/>
          <a:p>
            <a:r>
              <a:rPr lang="en-US" dirty="0"/>
              <a:t>The discussion must occur in </a:t>
            </a:r>
            <a:r>
              <a:rPr lang="en-US" dirty="0">
                <a:solidFill>
                  <a:srgbClr val="E28700"/>
                </a:solidFill>
              </a:rPr>
              <a:t>lay language </a:t>
            </a:r>
            <a:r>
              <a:rPr lang="en-US" dirty="0"/>
              <a:t>in order to verify understanding of the discussion</a:t>
            </a:r>
          </a:p>
          <a:p>
            <a:r>
              <a:rPr lang="en-US" dirty="0"/>
              <a:t>The patient must not only have the opportunity to ask questions but must </a:t>
            </a:r>
            <a:r>
              <a:rPr lang="en-US" dirty="0">
                <a:solidFill>
                  <a:srgbClr val="F79646"/>
                </a:solidFill>
              </a:rPr>
              <a:t>feel as if they have had ample time to ask all their questions</a:t>
            </a:r>
          </a:p>
          <a:p>
            <a:pPr lvl="1"/>
            <a:r>
              <a:rPr lang="en-US" dirty="0"/>
              <a:t>What is important to one person will be irrelevant to someone else, we as surgeons carry the responsibility to identify what would be deemed “important or material” to someone’s decision making</a:t>
            </a:r>
          </a:p>
          <a:p>
            <a:r>
              <a:rPr lang="en-US" dirty="0"/>
              <a:t>The physician should </a:t>
            </a:r>
            <a:r>
              <a:rPr lang="en-US" dirty="0">
                <a:solidFill>
                  <a:srgbClr val="E28700"/>
                </a:solidFill>
              </a:rPr>
              <a:t>separately document the </a:t>
            </a:r>
            <a:r>
              <a:rPr lang="en-US" dirty="0">
                <a:solidFill>
                  <a:srgbClr val="F79646"/>
                </a:solidFill>
              </a:rPr>
              <a:t>discussion </a:t>
            </a:r>
            <a:r>
              <a:rPr lang="en-US" dirty="0"/>
              <a:t>that occurred in a timely manner, emphasizing key elements of the discussion</a:t>
            </a:r>
          </a:p>
          <a:p>
            <a:pPr lvl="1"/>
            <a:r>
              <a:rPr lang="en-US" dirty="0"/>
              <a:t>This often proves to be the single strongest piece of evidence in a court of law when cases of malpractice are levied against a physician</a:t>
            </a:r>
          </a:p>
          <a:p>
            <a:endParaRPr lang="en-US" dirty="0"/>
          </a:p>
        </p:txBody>
      </p:sp>
    </p:spTree>
    <p:extLst>
      <p:ext uri="{BB962C8B-B14F-4D97-AF65-F5344CB8AC3E}">
        <p14:creationId xmlns:p14="http://schemas.microsoft.com/office/powerpoint/2010/main" val="245513625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Special Considerations</a:t>
            </a:r>
          </a:p>
        </p:txBody>
      </p:sp>
      <p:sp>
        <p:nvSpPr>
          <p:cNvPr id="3" name="Content Placeholder 2"/>
          <p:cNvSpPr>
            <a:spLocks noGrp="1"/>
          </p:cNvSpPr>
          <p:nvPr>
            <p:ph idx="1"/>
          </p:nvPr>
        </p:nvSpPr>
        <p:spPr/>
        <p:txBody>
          <a:bodyPr>
            <a:normAutofit fontScale="92500" lnSpcReduction="10000"/>
          </a:bodyPr>
          <a:lstStyle/>
          <a:p>
            <a:r>
              <a:rPr lang="en-US" dirty="0"/>
              <a:t>Consent for procedures in the </a:t>
            </a:r>
            <a:r>
              <a:rPr lang="en-US" dirty="0">
                <a:solidFill>
                  <a:srgbClr val="F79646"/>
                </a:solidFill>
              </a:rPr>
              <a:t>obtunded or incapacitated patient</a:t>
            </a:r>
          </a:p>
          <a:p>
            <a:pPr lvl="1"/>
            <a:r>
              <a:rPr lang="en-US" dirty="0"/>
              <a:t>Legal decision making hierarchy must be respected:</a:t>
            </a:r>
          </a:p>
          <a:p>
            <a:pPr marL="914400" lvl="2" indent="0">
              <a:buNone/>
            </a:pPr>
            <a:r>
              <a:rPr lang="en-US" dirty="0"/>
              <a:t>1. Legal Power of Attorney</a:t>
            </a:r>
          </a:p>
          <a:p>
            <a:pPr marL="914400" lvl="2" indent="0">
              <a:buNone/>
            </a:pPr>
            <a:r>
              <a:rPr lang="en-US" dirty="0"/>
              <a:t>2. Patient’s spouse</a:t>
            </a:r>
          </a:p>
          <a:p>
            <a:pPr marL="914400" lvl="2" indent="0">
              <a:buNone/>
            </a:pPr>
            <a:r>
              <a:rPr lang="en-US" dirty="0"/>
              <a:t>3. Patient’s adult child*</a:t>
            </a:r>
          </a:p>
          <a:p>
            <a:pPr marL="914400" lvl="2" indent="0">
              <a:buNone/>
            </a:pPr>
            <a:r>
              <a:rPr lang="en-US" dirty="0"/>
              <a:t>4. Patient’s parent*</a:t>
            </a:r>
          </a:p>
          <a:p>
            <a:pPr marL="914400" lvl="2" indent="0">
              <a:buNone/>
            </a:pPr>
            <a:r>
              <a:rPr lang="en-US" dirty="0"/>
              <a:t>5. Patient’s sibling*</a:t>
            </a:r>
          </a:p>
          <a:p>
            <a:pPr marL="914400" lvl="2" indent="0">
              <a:buNone/>
            </a:pPr>
            <a:r>
              <a:rPr lang="en-US" dirty="0"/>
              <a:t>6. Patient’s adult grandchild or other adult relative*</a:t>
            </a:r>
          </a:p>
          <a:p>
            <a:pPr marL="914400" lvl="2" indent="0">
              <a:buNone/>
            </a:pPr>
            <a:r>
              <a:rPr lang="en-US" dirty="0"/>
              <a:t>7. Close friend of the patient*</a:t>
            </a:r>
          </a:p>
          <a:p>
            <a:pPr marL="914400" lvl="2" indent="0">
              <a:buNone/>
            </a:pPr>
            <a:r>
              <a:rPr lang="en-US" dirty="0"/>
              <a:t>8. Legal guardian of the patient’s estate</a:t>
            </a:r>
          </a:p>
          <a:p>
            <a:pPr lvl="2"/>
            <a:endParaRPr lang="en-US" dirty="0"/>
          </a:p>
          <a:p>
            <a:pPr lvl="1"/>
            <a:endParaRPr lang="en-US" dirty="0"/>
          </a:p>
        </p:txBody>
      </p:sp>
      <p:sp>
        <p:nvSpPr>
          <p:cNvPr id="4" name="TextBox 3"/>
          <p:cNvSpPr txBox="1"/>
          <p:nvPr/>
        </p:nvSpPr>
        <p:spPr>
          <a:xfrm>
            <a:off x="1327176" y="6113646"/>
            <a:ext cx="6365845" cy="369332"/>
          </a:xfrm>
          <a:prstGeom prst="rect">
            <a:avLst/>
          </a:prstGeom>
          <a:noFill/>
        </p:spPr>
        <p:txBody>
          <a:bodyPr wrap="none" rtlCol="0">
            <a:spAutoFit/>
          </a:bodyPr>
          <a:lstStyle/>
          <a:p>
            <a:r>
              <a:rPr lang="en-US" dirty="0"/>
              <a:t>*Agreement must be reached between members of equal priority</a:t>
            </a:r>
          </a:p>
        </p:txBody>
      </p:sp>
    </p:spTree>
    <p:extLst>
      <p:ext uri="{BB962C8B-B14F-4D97-AF65-F5344CB8AC3E}">
        <p14:creationId xmlns:p14="http://schemas.microsoft.com/office/powerpoint/2010/main" val="33708378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Special Considerations</a:t>
            </a:r>
          </a:p>
        </p:txBody>
      </p:sp>
      <p:sp>
        <p:nvSpPr>
          <p:cNvPr id="3" name="Content Placeholder 2"/>
          <p:cNvSpPr>
            <a:spLocks noGrp="1"/>
          </p:cNvSpPr>
          <p:nvPr>
            <p:ph idx="1"/>
          </p:nvPr>
        </p:nvSpPr>
        <p:spPr/>
        <p:txBody>
          <a:bodyPr/>
          <a:lstStyle/>
          <a:p>
            <a:r>
              <a:rPr lang="en-US" dirty="0"/>
              <a:t>Consenting the </a:t>
            </a:r>
            <a:r>
              <a:rPr lang="en-US" dirty="0">
                <a:solidFill>
                  <a:srgbClr val="E28700"/>
                </a:solidFill>
              </a:rPr>
              <a:t>alert but </a:t>
            </a:r>
            <a:r>
              <a:rPr lang="en-US" dirty="0">
                <a:solidFill>
                  <a:srgbClr val="F79646"/>
                </a:solidFill>
              </a:rPr>
              <a:t>cognitively impaired patient</a:t>
            </a:r>
          </a:p>
          <a:p>
            <a:pPr lvl="1"/>
            <a:r>
              <a:rPr lang="en-US" dirty="0"/>
              <a:t>Include them in the discussion as best they are able to participate but verify consent with a competent guardian</a:t>
            </a:r>
          </a:p>
        </p:txBody>
      </p:sp>
    </p:spTree>
    <p:extLst>
      <p:ext uri="{BB962C8B-B14F-4D97-AF65-F5344CB8AC3E}">
        <p14:creationId xmlns:p14="http://schemas.microsoft.com/office/powerpoint/2010/main" val="343056374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Special Considerations</a:t>
            </a:r>
          </a:p>
        </p:txBody>
      </p:sp>
      <p:sp>
        <p:nvSpPr>
          <p:cNvPr id="3" name="Content Placeholder 2"/>
          <p:cNvSpPr>
            <a:spLocks noGrp="1"/>
          </p:cNvSpPr>
          <p:nvPr>
            <p:ph idx="1"/>
          </p:nvPr>
        </p:nvSpPr>
        <p:spPr/>
        <p:txBody>
          <a:bodyPr>
            <a:normAutofit fontScale="92500" lnSpcReduction="20000"/>
          </a:bodyPr>
          <a:lstStyle/>
          <a:p>
            <a:r>
              <a:rPr lang="en-US" dirty="0"/>
              <a:t>Considerations for </a:t>
            </a:r>
            <a:r>
              <a:rPr lang="en-US" dirty="0">
                <a:solidFill>
                  <a:srgbClr val="F79646"/>
                </a:solidFill>
              </a:rPr>
              <a:t>pediatric patients</a:t>
            </a:r>
          </a:p>
          <a:p>
            <a:pPr lvl="1"/>
            <a:r>
              <a:rPr lang="en-US" dirty="0"/>
              <a:t>Patients old enough to express understanding and voice an opinion pertaining to medical treatment must be included in the conversation for informed consent</a:t>
            </a:r>
          </a:p>
          <a:p>
            <a:pPr lvl="1"/>
            <a:r>
              <a:rPr lang="en-US" i="1" dirty="0"/>
              <a:t>Assent</a:t>
            </a:r>
            <a:r>
              <a:rPr lang="en-US" dirty="0"/>
              <a:t>, or agreement, should be obtained from children who participate in the informed consent conversation although legal </a:t>
            </a:r>
            <a:r>
              <a:rPr lang="en-US" i="1" dirty="0"/>
              <a:t>consent</a:t>
            </a:r>
            <a:r>
              <a:rPr lang="en-US" dirty="0"/>
              <a:t> is obtained from their parents</a:t>
            </a:r>
          </a:p>
          <a:p>
            <a:pPr lvl="1"/>
            <a:r>
              <a:rPr lang="en-US" dirty="0"/>
              <a:t>If no assent is obtained, further discussions should continue including delaying non-emergent interventions until assent can be obtained</a:t>
            </a:r>
          </a:p>
        </p:txBody>
      </p:sp>
    </p:spTree>
    <p:extLst>
      <p:ext uri="{BB962C8B-B14F-4D97-AF65-F5344CB8AC3E}">
        <p14:creationId xmlns:p14="http://schemas.microsoft.com/office/powerpoint/2010/main" val="3075101113"/>
      </p:ext>
    </p:extLst>
  </p:cSld>
  <p:clrMapOvr>
    <a:masterClrMapping/>
  </p:clrMapOvr>
</p:sld>
</file>

<file path=ppt/theme/theme1.xml><?xml version="1.0" encoding="utf-8"?>
<a:theme xmlns:a="http://schemas.openxmlformats.org/drawingml/2006/main" name="Office Theme">
  <a:themeElements>
    <a:clrScheme name="Grayscale">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Apex</Template>
  <TotalTime>61</TotalTime>
  <Words>1457</Words>
  <Application>Microsoft Office PowerPoint</Application>
  <PresentationFormat>On-screen Show (4:3)</PresentationFormat>
  <Paragraphs>92</Paragraphs>
  <Slides>15</Slides>
  <Notes>1</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15</vt:i4>
      </vt:variant>
    </vt:vector>
  </HeadingPairs>
  <TitlesOfParts>
    <vt:vector size="18" baseType="lpstr">
      <vt:lpstr>Arial</vt:lpstr>
      <vt:lpstr>Calibri</vt:lpstr>
      <vt:lpstr>Office Theme</vt:lpstr>
      <vt:lpstr> Informed Consent SNS Resident Training Course</vt:lpstr>
      <vt:lpstr>Outline</vt:lpstr>
      <vt:lpstr>Historical Perspective</vt:lpstr>
      <vt:lpstr>Informed Consent</vt:lpstr>
      <vt:lpstr>Components to Include</vt:lpstr>
      <vt:lpstr>Things to keep in mind…</vt:lpstr>
      <vt:lpstr>Special Considerations</vt:lpstr>
      <vt:lpstr>Special Considerations</vt:lpstr>
      <vt:lpstr>Special Considerations</vt:lpstr>
      <vt:lpstr>Special Considerations</vt:lpstr>
      <vt:lpstr>Special Considerations</vt:lpstr>
      <vt:lpstr>Special Considerations</vt:lpstr>
      <vt:lpstr>Special Considerations</vt:lpstr>
      <vt:lpstr>Special Considerations</vt:lpstr>
      <vt:lpstr>Exception to the Rule</vt:lpstr>
    </vt:vector>
  </TitlesOfParts>
  <Company>Oregon Health Sciences University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Brain Surgery 101</dc:title>
  <dc:creator>Andrew Rekito</dc:creator>
  <cp:lastModifiedBy>Joni Shulman</cp:lastModifiedBy>
  <cp:revision>11</cp:revision>
  <dcterms:created xsi:type="dcterms:W3CDTF">2010-04-16T17:03:25Z</dcterms:created>
  <dcterms:modified xsi:type="dcterms:W3CDTF">2020-03-02T23:15:03Z</dcterms:modified>
</cp:coreProperties>
</file>