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600" r:id="rId2"/>
    <p:sldId id="257" r:id="rId3"/>
    <p:sldId id="258" r:id="rId4"/>
    <p:sldId id="602" r:id="rId5"/>
    <p:sldId id="259" r:id="rId6"/>
    <p:sldId id="549" r:id="rId7"/>
    <p:sldId id="260" r:id="rId8"/>
    <p:sldId id="603" r:id="rId9"/>
    <p:sldId id="261" r:id="rId10"/>
    <p:sldId id="604" r:id="rId11"/>
    <p:sldId id="593" r:id="rId12"/>
    <p:sldId id="606" r:id="rId13"/>
    <p:sldId id="599" r:id="rId14"/>
    <p:sldId id="607" r:id="rId15"/>
    <p:sldId id="605" r:id="rId16"/>
    <p:sldId id="608" r:id="rId17"/>
    <p:sldId id="6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D0B9"/>
    <a:srgbClr val="BEE449"/>
    <a:srgbClr val="E4E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46"/>
  </p:normalViewPr>
  <p:slideViewPr>
    <p:cSldViewPr snapToGrid="0" snapToObjects="1">
      <p:cViewPr varScale="1">
        <p:scale>
          <a:sx n="89" d="100"/>
          <a:sy n="89" d="100"/>
        </p:scale>
        <p:origin x="11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4342-FE10-3B4C-A810-63F50A457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423C2-AF39-FE4C-97A0-DD16524BD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E31A7-F685-0F4B-A768-7B79493A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74993-242C-0740-930D-576A1250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CDB0E-BE44-5D45-B5F7-20DB8ED2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AC56-FEA8-D24C-9706-CB719D33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EFB15-4222-184D-B23C-0596417B4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674A9-99FF-894B-9E1D-52746F51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91468-98A4-0C4F-A7A4-E7BB4B8D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195A7-7237-F249-9E22-266CACE4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211AA-E440-8040-AF96-F23D69389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C90BE-268A-4043-A578-D8FFF434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85A9B-6776-AC43-9C91-133B61D3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79DE-AA4B-B44E-AF26-C55F511BC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77A94-C2AF-DE4F-B7C2-A2B9D935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73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870FA-1EF7-F34B-9713-7A3CADBC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61AC3-EEC3-BD49-A10B-68382A7A9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5920B-F299-A548-9946-7A9ED2A9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34A83-2034-5349-8A1D-2CC6FD2A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0F78-169A-8640-B82F-3EC77FB8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7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082B-4570-B349-BC02-5C1DEF7E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4B649-7DA2-3746-B46C-92513681C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A0B12-BA7B-A34E-9AB4-05816E49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57A53-8DB3-9C40-877F-D4BC77BA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A1C47-EA74-4E4D-B3A4-0E16DF0E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3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FEB0-DA41-FB4C-A59E-745B69A6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BB10C-5ABC-A242-A368-692D17FA6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E13D5-9206-0F4C-BBC7-8EE84801F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CF441-CF07-8244-8079-C95980B4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0E733-9FE1-0040-AD9F-E50989D3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D5420-D6EA-BC4B-989C-4EB4771C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0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1BE5-5F2E-3B4A-9401-70B680DC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7629-39FA-5A43-882B-106BE0FE7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E12D8-C502-634C-88FE-FAAA29FE9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1CFE9-4A79-B545-8951-8AD936936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2EE80-F954-CF4A-9172-F0D7E0A8E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074AA-9C81-2047-9B2A-F3719315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5BDD22-169E-D94F-AAAA-C3D8D83F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968C6C-623E-E846-AA01-B840C98F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7B07-E3C1-1A4F-812D-C27AB0C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D9265-4531-4F4F-B833-B4BA1E9A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592FA-B867-BC4C-9DD0-A8BCFFDD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D659B-7F23-5644-9D98-507BF7D1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2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B763E-E99A-D442-9246-30A5CC6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51FEED-7B0D-BA49-8291-B586AF35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713B9-4944-764B-9599-A9005C5E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0AEB-F1E0-A947-A34A-8FB7C5DB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2DBDA-8F1B-4C48-9760-556BBD78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13C47-23B6-5846-9A01-E595AA788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669D8-629B-A746-B26C-A08B3E0E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566F6-2B07-DE49-B91D-4BDE7B5D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B3FBF-C4E4-1541-B231-492B0B10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1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B150-315E-5C4F-B868-C095F204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48D16D-8933-FA45-9F55-82153EC3B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7AB54-83B7-4446-A2A7-462721D53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C2DF8-7C9D-EA48-BF21-246E9987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CB5A4-2724-164A-8414-B54014CB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AAF0D-7996-C44D-860A-B7D5CF3A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8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067810-DC6C-2E46-9F45-1C910ED9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86B9D-A974-6648-85F7-B00C2656B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44847-22FD-B541-9CB2-A14BD44B1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80950-5C4A-124E-91F2-35C7F082057E}" type="datetimeFigureOut">
              <a:rPr lang="en-US" smtClean="0"/>
              <a:t>5/6/18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3519E-015E-7D4D-8B7E-6AD602BE9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34FE-BD6A-5C4D-B218-2A9694503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95E-C247-0943-94A6-3CD9DDC5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1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nteral_Campus_Aerial (1) copy.jpg">
            <a:extLst>
              <a:ext uri="{FF2B5EF4-FFF2-40B4-BE49-F238E27FC236}">
                <a16:creationId xmlns:a16="http://schemas.microsoft.com/office/drawing/2014/main" id="{9A27A34C-8667-BB49-8C6F-5CC2891DB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884" r="4809"/>
          <a:stretch/>
        </p:blipFill>
        <p:spPr>
          <a:xfrm>
            <a:off x="0" y="-1"/>
            <a:ext cx="12192000" cy="9148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2A2DC-7ADC-974E-A109-786418D7B4F1}"/>
              </a:ext>
            </a:extLst>
          </p:cNvPr>
          <p:cNvSpPr/>
          <p:nvPr/>
        </p:nvSpPr>
        <p:spPr>
          <a:xfrm>
            <a:off x="0" y="-1"/>
            <a:ext cx="12214859" cy="7903827"/>
          </a:xfrm>
          <a:prstGeom prst="rect">
            <a:avLst/>
          </a:prstGeom>
          <a:solidFill>
            <a:srgbClr val="0E2139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81025" y="1711484"/>
            <a:ext cx="9734550" cy="27033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chemeClr val="bg1"/>
                </a:solidFill>
              </a:rPr>
              <a:t>Focused MK and PC Milestones for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Residency and Fellowship</a:t>
            </a:r>
            <a:endParaRPr lang="en-US" sz="3282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78" y="4252258"/>
            <a:ext cx="2583109" cy="2583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5390F-59C8-1241-8038-AEAC1E3EF204}"/>
              </a:ext>
            </a:extLst>
          </p:cNvPr>
          <p:cNvSpPr txBox="1"/>
          <p:nvPr/>
        </p:nvSpPr>
        <p:spPr>
          <a:xfrm>
            <a:off x="4243388" y="3729038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Oren Sagher, MD</a:t>
            </a:r>
          </a:p>
        </p:txBody>
      </p:sp>
    </p:spTree>
    <p:extLst>
      <p:ext uri="{BB962C8B-B14F-4D97-AF65-F5344CB8AC3E}">
        <p14:creationId xmlns:p14="http://schemas.microsoft.com/office/powerpoint/2010/main" val="284022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815C-7B70-BD4E-BAF5-745B46B9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Milestone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A7C6B-AD3B-704F-A109-0C5C35E75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Levels 1-4: Residency</a:t>
            </a:r>
          </a:p>
          <a:p>
            <a:r>
              <a:rPr lang="en-US" dirty="0"/>
              <a:t>Level 5: Fellowship</a:t>
            </a:r>
          </a:p>
          <a:p>
            <a:r>
              <a:rPr lang="en-US" dirty="0"/>
              <a:t>Standardized division at each milestone level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Diagnosis/Preop Management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Treatment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Complication Management</a:t>
            </a:r>
          </a:p>
          <a:p>
            <a:r>
              <a:rPr lang="en-US" dirty="0"/>
              <a:t>Documents natural progression of operative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FBF25-ADEF-2843-9F72-698B0E269DC9}"/>
              </a:ext>
            </a:extLst>
          </p:cNvPr>
          <p:cNvSpPr/>
          <p:nvPr/>
        </p:nvSpPr>
        <p:spPr>
          <a:xfrm>
            <a:off x="526942" y="2743200"/>
            <a:ext cx="9810427" cy="25727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3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84376" y="25569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6514"/>
            <a:ext cx="9144000" cy="6129717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5A961F13-3182-8743-99D8-8B056D1F8ABD}"/>
              </a:ext>
            </a:extLst>
          </p:cNvPr>
          <p:cNvSpPr/>
          <p:nvPr/>
        </p:nvSpPr>
        <p:spPr>
          <a:xfrm>
            <a:off x="1642820" y="1815344"/>
            <a:ext cx="7036231" cy="4052055"/>
          </a:xfrm>
          <a:prstGeom prst="frame">
            <a:avLst>
              <a:gd name="adj1" fmla="val 33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C247CDE1-6252-8843-B719-472A17C7ECD8}"/>
              </a:ext>
            </a:extLst>
          </p:cNvPr>
          <p:cNvSpPr/>
          <p:nvPr/>
        </p:nvSpPr>
        <p:spPr>
          <a:xfrm>
            <a:off x="8555064" y="1815344"/>
            <a:ext cx="1921789" cy="4052055"/>
          </a:xfrm>
          <a:prstGeom prst="frame">
            <a:avLst>
              <a:gd name="adj1" fmla="val 654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11647-01A4-2343-A2FC-5CC1DF3B4A5E}"/>
              </a:ext>
            </a:extLst>
          </p:cNvPr>
          <p:cNvSpPr txBox="1"/>
          <p:nvPr/>
        </p:nvSpPr>
        <p:spPr>
          <a:xfrm>
            <a:off x="3843578" y="326433"/>
            <a:ext cx="534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Residency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44654-948C-BC4F-940D-B1A01665A952}"/>
              </a:ext>
            </a:extLst>
          </p:cNvPr>
          <p:cNvSpPr txBox="1"/>
          <p:nvPr/>
        </p:nvSpPr>
        <p:spPr>
          <a:xfrm>
            <a:off x="8384585" y="368860"/>
            <a:ext cx="534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Fellowship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D3866A-63A5-9741-80DF-D0C63F53736D}"/>
              </a:ext>
            </a:extLst>
          </p:cNvPr>
          <p:cNvCxnSpPr/>
          <p:nvPr/>
        </p:nvCxnSpPr>
        <p:spPr>
          <a:xfrm flipV="1">
            <a:off x="1642820" y="776514"/>
            <a:ext cx="2278251" cy="92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0E2E48-04E1-2847-A8CF-5B3B800E0F4A}"/>
              </a:ext>
            </a:extLst>
          </p:cNvPr>
          <p:cNvCxnSpPr>
            <a:cxnSpLocks/>
          </p:cNvCxnSpPr>
          <p:nvPr/>
        </p:nvCxnSpPr>
        <p:spPr>
          <a:xfrm flipH="1" flipV="1">
            <a:off x="6065003" y="776512"/>
            <a:ext cx="2490061" cy="945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8377F7-ED5B-D645-A555-F512E0907569}"/>
              </a:ext>
            </a:extLst>
          </p:cNvPr>
          <p:cNvCxnSpPr>
            <a:cxnSpLocks/>
          </p:cNvCxnSpPr>
          <p:nvPr/>
        </p:nvCxnSpPr>
        <p:spPr>
          <a:xfrm flipV="1">
            <a:off x="8555064" y="904442"/>
            <a:ext cx="798161" cy="8003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0E9808-87D1-DB4A-A5E6-BE9FB1485F5C}"/>
              </a:ext>
            </a:extLst>
          </p:cNvPr>
          <p:cNvCxnSpPr>
            <a:cxnSpLocks/>
          </p:cNvCxnSpPr>
          <p:nvPr/>
        </p:nvCxnSpPr>
        <p:spPr>
          <a:xfrm flipH="1" flipV="1">
            <a:off x="9515959" y="904442"/>
            <a:ext cx="960894" cy="80037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058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815C-7B70-BD4E-BAF5-745B46B9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Milestone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A7C6B-AD3B-704F-A109-0C5C35E75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Levels 1-4: Residency</a:t>
            </a:r>
          </a:p>
          <a:p>
            <a:r>
              <a:rPr lang="en-US" dirty="0"/>
              <a:t>Level 5: Fellowship</a:t>
            </a:r>
          </a:p>
          <a:p>
            <a:r>
              <a:rPr lang="en-US" dirty="0"/>
              <a:t>Standardized division at each milestone level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Diagnosis/Preop Management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Treatment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Complication Management</a:t>
            </a:r>
          </a:p>
          <a:p>
            <a:r>
              <a:rPr lang="en-US" dirty="0"/>
              <a:t>Documents natural progression of operative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FBF25-ADEF-2843-9F72-698B0E269DC9}"/>
              </a:ext>
            </a:extLst>
          </p:cNvPr>
          <p:cNvSpPr/>
          <p:nvPr/>
        </p:nvSpPr>
        <p:spPr>
          <a:xfrm>
            <a:off x="526942" y="4479010"/>
            <a:ext cx="9810427" cy="83690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7E69E-E131-3449-A497-9692B1802B3C}"/>
              </a:ext>
            </a:extLst>
          </p:cNvPr>
          <p:cNvSpPr/>
          <p:nvPr/>
        </p:nvSpPr>
        <p:spPr>
          <a:xfrm>
            <a:off x="526942" y="1896954"/>
            <a:ext cx="9810427" cy="83690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3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0D749B-368B-094C-9545-575582834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192" y="294468"/>
            <a:ext cx="8692650" cy="5944488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0FBCAD-1865-9544-BCC9-B5E85B123B52}"/>
              </a:ext>
            </a:extLst>
          </p:cNvPr>
          <p:cNvGrpSpPr/>
          <p:nvPr/>
        </p:nvGrpSpPr>
        <p:grpSpPr>
          <a:xfrm>
            <a:off x="325462" y="1983783"/>
            <a:ext cx="2309250" cy="2781520"/>
            <a:chOff x="418452" y="1968285"/>
            <a:chExt cx="1751311" cy="27815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E55A98-2E89-574C-8AA1-82BE3D058C29}"/>
                </a:ext>
              </a:extLst>
            </p:cNvPr>
            <p:cNvSpPr txBox="1"/>
            <p:nvPr/>
          </p:nvSpPr>
          <p:spPr>
            <a:xfrm>
              <a:off x="418454" y="1968285"/>
              <a:ext cx="1751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Diagnosis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161829-EAF1-A444-8FB0-5078A3D3F944}"/>
                </a:ext>
              </a:extLst>
            </p:cNvPr>
            <p:cNvSpPr txBox="1"/>
            <p:nvPr/>
          </p:nvSpPr>
          <p:spPr>
            <a:xfrm>
              <a:off x="418452" y="3082046"/>
              <a:ext cx="1751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Treatment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BEECA-5496-CD47-8BB2-3B25070A19ED}"/>
                </a:ext>
              </a:extLst>
            </p:cNvPr>
            <p:cNvSpPr txBox="1"/>
            <p:nvPr/>
          </p:nvSpPr>
          <p:spPr>
            <a:xfrm>
              <a:off x="418453" y="4288140"/>
              <a:ext cx="1751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Complications</a:t>
              </a:r>
            </a:p>
          </p:txBody>
        </p:sp>
      </p:grpSp>
      <p:sp>
        <p:nvSpPr>
          <p:cNvPr id="10" name="Frame 9">
            <a:extLst>
              <a:ext uri="{FF2B5EF4-FFF2-40B4-BE49-F238E27FC236}">
                <a16:creationId xmlns:a16="http://schemas.microsoft.com/office/drawing/2014/main" id="{C697DD05-17E4-5441-90AD-9D58EC3EC0FE}"/>
              </a:ext>
            </a:extLst>
          </p:cNvPr>
          <p:cNvSpPr/>
          <p:nvPr/>
        </p:nvSpPr>
        <p:spPr>
          <a:xfrm>
            <a:off x="2262751" y="1704816"/>
            <a:ext cx="7935133" cy="1047680"/>
          </a:xfrm>
          <a:prstGeom prst="frame">
            <a:avLst>
              <a:gd name="adj1" fmla="val 8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CEC5505F-70C2-444F-92A0-CB8A842EE162}"/>
              </a:ext>
            </a:extLst>
          </p:cNvPr>
          <p:cNvSpPr/>
          <p:nvPr/>
        </p:nvSpPr>
        <p:spPr>
          <a:xfrm>
            <a:off x="2280954" y="2829985"/>
            <a:ext cx="7935133" cy="1119769"/>
          </a:xfrm>
          <a:prstGeom prst="frame">
            <a:avLst>
              <a:gd name="adj1" fmla="val 806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22EE56E-7628-2C4F-8937-2114BF2FC48E}"/>
              </a:ext>
            </a:extLst>
          </p:cNvPr>
          <p:cNvSpPr/>
          <p:nvPr/>
        </p:nvSpPr>
        <p:spPr>
          <a:xfrm>
            <a:off x="2262750" y="4048486"/>
            <a:ext cx="7935133" cy="1047680"/>
          </a:xfrm>
          <a:prstGeom prst="frame">
            <a:avLst>
              <a:gd name="adj1" fmla="val 80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5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815C-7B70-BD4E-BAF5-745B46B9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Milestone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A7C6B-AD3B-704F-A109-0C5C35E75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Levels 1-4: Residency</a:t>
            </a:r>
          </a:p>
          <a:p>
            <a:r>
              <a:rPr lang="en-US" dirty="0"/>
              <a:t>Level 5: Fellowship</a:t>
            </a:r>
          </a:p>
          <a:p>
            <a:r>
              <a:rPr lang="en-US" dirty="0"/>
              <a:t>Standardized division at each milestone level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Diagnosis/Preop Management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Treatment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Complication Management</a:t>
            </a:r>
          </a:p>
          <a:p>
            <a:r>
              <a:rPr lang="en-US" dirty="0"/>
              <a:t>Documents natural progression of operative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FBF25-ADEF-2843-9F72-698B0E269DC9}"/>
              </a:ext>
            </a:extLst>
          </p:cNvPr>
          <p:cNvSpPr/>
          <p:nvPr/>
        </p:nvSpPr>
        <p:spPr>
          <a:xfrm>
            <a:off x="526942" y="2868800"/>
            <a:ext cx="9810427" cy="162570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7E69E-E131-3449-A497-9692B1802B3C}"/>
              </a:ext>
            </a:extLst>
          </p:cNvPr>
          <p:cNvSpPr/>
          <p:nvPr/>
        </p:nvSpPr>
        <p:spPr>
          <a:xfrm>
            <a:off x="526942" y="1896954"/>
            <a:ext cx="9810427" cy="83690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2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52D905-55C3-BE41-96AC-5BC82DAD3A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1627322" y="436401"/>
            <a:ext cx="8719542" cy="5894655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85B66277-5FD1-E544-B00A-1F4386569E9E}"/>
              </a:ext>
            </a:extLst>
          </p:cNvPr>
          <p:cNvSpPr/>
          <p:nvPr/>
        </p:nvSpPr>
        <p:spPr>
          <a:xfrm>
            <a:off x="1813302" y="2810291"/>
            <a:ext cx="1689315" cy="1146874"/>
          </a:xfrm>
          <a:prstGeom prst="frame">
            <a:avLst>
              <a:gd name="adj1" fmla="val 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DECD8A89-08BF-8B4F-8523-9A7B5092ED7D}"/>
              </a:ext>
            </a:extLst>
          </p:cNvPr>
          <p:cNvSpPr/>
          <p:nvPr/>
        </p:nvSpPr>
        <p:spPr>
          <a:xfrm>
            <a:off x="3456123" y="2810291"/>
            <a:ext cx="1689315" cy="1146874"/>
          </a:xfrm>
          <a:prstGeom prst="frame">
            <a:avLst>
              <a:gd name="adj1" fmla="val 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5A8B500-4CAF-DF4A-897F-84988BDFD0ED}"/>
              </a:ext>
            </a:extLst>
          </p:cNvPr>
          <p:cNvSpPr/>
          <p:nvPr/>
        </p:nvSpPr>
        <p:spPr>
          <a:xfrm>
            <a:off x="5098944" y="2810291"/>
            <a:ext cx="1689315" cy="1146874"/>
          </a:xfrm>
          <a:prstGeom prst="frame">
            <a:avLst>
              <a:gd name="adj1" fmla="val 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85C4C638-5FD9-8D46-8C07-C9D3A2F2B3B7}"/>
              </a:ext>
            </a:extLst>
          </p:cNvPr>
          <p:cNvSpPr/>
          <p:nvPr/>
        </p:nvSpPr>
        <p:spPr>
          <a:xfrm>
            <a:off x="6741765" y="2810291"/>
            <a:ext cx="1611825" cy="1146874"/>
          </a:xfrm>
          <a:prstGeom prst="frame">
            <a:avLst>
              <a:gd name="adj1" fmla="val 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39DB5BFA-D6D7-9B4B-B5F5-0A6C91C8BBE4}"/>
              </a:ext>
            </a:extLst>
          </p:cNvPr>
          <p:cNvSpPr/>
          <p:nvPr/>
        </p:nvSpPr>
        <p:spPr>
          <a:xfrm>
            <a:off x="8322594" y="2810291"/>
            <a:ext cx="1689315" cy="1146874"/>
          </a:xfrm>
          <a:prstGeom prst="frame">
            <a:avLst>
              <a:gd name="adj1" fmla="val 4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576BC8-D69D-1C45-8674-E0624C12E852}"/>
              </a:ext>
            </a:extLst>
          </p:cNvPr>
          <p:cNvGrpSpPr/>
          <p:nvPr/>
        </p:nvGrpSpPr>
        <p:grpSpPr>
          <a:xfrm>
            <a:off x="1700068" y="4511620"/>
            <a:ext cx="8311841" cy="923330"/>
            <a:chOff x="1700068" y="4511620"/>
            <a:chExt cx="8311841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3B985C-F7BB-7446-B25A-EA56E59F3208}"/>
                </a:ext>
              </a:extLst>
            </p:cNvPr>
            <p:cNvSpPr txBox="1"/>
            <p:nvPr/>
          </p:nvSpPr>
          <p:spPr>
            <a:xfrm>
              <a:off x="1700068" y="4772151"/>
              <a:ext cx="1915782" cy="371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Minor procedures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E2E3D1-D5D4-A749-B77D-A5038A42CD78}"/>
                </a:ext>
              </a:extLst>
            </p:cNvPr>
            <p:cNvSpPr txBox="1"/>
            <p:nvPr/>
          </p:nvSpPr>
          <p:spPr>
            <a:xfrm>
              <a:off x="3456123" y="4634964"/>
              <a:ext cx="1915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Assist on routine procedures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5D797D-FC27-C242-A3F9-B8F557C17BDE}"/>
                </a:ext>
              </a:extLst>
            </p:cNvPr>
            <p:cNvSpPr txBox="1"/>
            <p:nvPr/>
          </p:nvSpPr>
          <p:spPr>
            <a:xfrm>
              <a:off x="5139914" y="4511620"/>
              <a:ext cx="1529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Perform routine, assist complex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300D09-5F57-9D42-AD0F-9DA37781F37A}"/>
                </a:ext>
              </a:extLst>
            </p:cNvPr>
            <p:cNvSpPr txBox="1"/>
            <p:nvPr/>
          </p:nvSpPr>
          <p:spPr>
            <a:xfrm>
              <a:off x="6793007" y="4650119"/>
              <a:ext cx="1529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Perform complex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412FE1-32CF-214F-BA54-30D70CA760E0}"/>
                </a:ext>
              </a:extLst>
            </p:cNvPr>
            <p:cNvSpPr txBox="1"/>
            <p:nvPr/>
          </p:nvSpPr>
          <p:spPr>
            <a:xfrm>
              <a:off x="8482322" y="4633294"/>
              <a:ext cx="1529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Perform advanced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7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791E-00EB-0A4A-BF5F-1352ECC5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2.0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8ED38-5B4A-D74A-B3A5-FCEDFCA76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Structural overhaul requiring re-tool on Portal</a:t>
            </a:r>
          </a:p>
          <a:p>
            <a:r>
              <a:rPr lang="en-US" dirty="0"/>
              <a:t>Current residents evaluated under both versions</a:t>
            </a:r>
          </a:p>
          <a:p>
            <a:pPr lvl="1"/>
            <a:r>
              <a:rPr lang="en-US" dirty="0"/>
              <a:t>MK complete revamp =&gt; Cannot document progress from v 1.0</a:t>
            </a:r>
          </a:p>
          <a:p>
            <a:pPr lvl="1"/>
            <a:r>
              <a:rPr lang="en-US" dirty="0"/>
              <a:t>PC milestones v1.0 to v2.0  - unknown correlation</a:t>
            </a:r>
          </a:p>
          <a:p>
            <a:r>
              <a:rPr lang="en-US" dirty="0"/>
              <a:t>Future resident progression more straightforward</a:t>
            </a:r>
          </a:p>
        </p:txBody>
      </p:sp>
    </p:spTree>
    <p:extLst>
      <p:ext uri="{BB962C8B-B14F-4D97-AF65-F5344CB8AC3E}">
        <p14:creationId xmlns:p14="http://schemas.microsoft.com/office/powerpoint/2010/main" val="368916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1BBC0-D1B9-C041-B47B-F4F7F84D8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2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97BBA-56C4-1243-90AD-041F8C3A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739" y="238610"/>
            <a:ext cx="1307863" cy="1435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E5A57D-0521-7045-A076-2675BA5F9A5A}"/>
              </a:ext>
            </a:extLst>
          </p:cNvPr>
          <p:cNvSpPr txBox="1"/>
          <p:nvPr/>
        </p:nvSpPr>
        <p:spPr>
          <a:xfrm>
            <a:off x="1077675" y="596600"/>
            <a:ext cx="5718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73038"/>
            <a:r>
              <a:rPr lang="en-US" sz="2400" b="1" spc="20" dirty="0">
                <a:solidFill>
                  <a:schemeClr val="bg1"/>
                </a:solidFill>
                <a:latin typeface="Lato Regular"/>
                <a:cs typeface="Lato Regular"/>
              </a:rPr>
              <a:t>Our Vision</a:t>
            </a:r>
          </a:p>
          <a:p>
            <a:pPr marL="228600" indent="-173038"/>
            <a:endParaRPr lang="en-US" sz="2000" b="1" spc="20" dirty="0">
              <a:solidFill>
                <a:schemeClr val="accent2"/>
              </a:solidFill>
              <a:latin typeface="Lato Regular"/>
              <a:cs typeface="Lato Regular"/>
            </a:endParaRPr>
          </a:p>
          <a:p>
            <a:pPr marL="228600" indent="-173038"/>
            <a:r>
              <a:rPr lang="en-US" sz="2000" i="1" spc="20" dirty="0">
                <a:solidFill>
                  <a:schemeClr val="bg1"/>
                </a:solidFill>
                <a:latin typeface="Lato Regular"/>
                <a:cs typeface="Lato Regular"/>
              </a:rPr>
              <a:t>Showing OHSU how it’s done</a:t>
            </a:r>
          </a:p>
        </p:txBody>
      </p:sp>
    </p:spTree>
    <p:extLst>
      <p:ext uri="{BB962C8B-B14F-4D97-AF65-F5344CB8AC3E}">
        <p14:creationId xmlns:p14="http://schemas.microsoft.com/office/powerpoint/2010/main" val="405802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DEBF-54B4-2241-B872-CD96AFD2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Milestones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B62D-F693-7C43-B819-6F4AD13A5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Milestones 1.0</a:t>
            </a:r>
          </a:p>
          <a:p>
            <a:pPr lvl="1"/>
            <a:r>
              <a:rPr lang="en-US" dirty="0"/>
              <a:t>Parcellation of neurosurgical knowledge and practice</a:t>
            </a:r>
          </a:p>
          <a:p>
            <a:pPr lvl="1"/>
            <a:r>
              <a:rPr lang="en-US" dirty="0"/>
              <a:t>Codifying important knowledge items and practical skills</a:t>
            </a:r>
          </a:p>
          <a:p>
            <a:pPr lvl="1"/>
            <a:r>
              <a:rPr lang="en-US" dirty="0"/>
              <a:t>Subspecialty-specific</a:t>
            </a:r>
          </a:p>
          <a:p>
            <a:pPr lvl="1"/>
            <a:r>
              <a:rPr lang="en-US" dirty="0"/>
              <a:t>Considered “biopsy” of neurosurgical </a:t>
            </a:r>
            <a:r>
              <a:rPr lang="en-US" i="1" dirty="0"/>
              <a:t>corpus</a:t>
            </a:r>
          </a:p>
          <a:p>
            <a:pPr lvl="1"/>
            <a:r>
              <a:rPr lang="en-US" dirty="0"/>
              <a:t>First attempt at codifying progress in neurosurgical learning</a:t>
            </a:r>
          </a:p>
          <a:p>
            <a:pPr lvl="1"/>
            <a:r>
              <a:rPr lang="en-US" i="1" dirty="0"/>
              <a:t>But</a:t>
            </a:r>
          </a:p>
          <a:p>
            <a:pPr lvl="2"/>
            <a:r>
              <a:rPr lang="en-US" i="1" dirty="0"/>
              <a:t>Unwieldy – difficult to separate MK from PC</a:t>
            </a:r>
          </a:p>
          <a:p>
            <a:pPr lvl="2"/>
            <a:r>
              <a:rPr lang="en-US" i="1" dirty="0"/>
              <a:t>Widely open to interpretation</a:t>
            </a:r>
          </a:p>
          <a:p>
            <a:pPr lvl="2"/>
            <a:r>
              <a:rPr lang="en-US" i="1" dirty="0"/>
              <a:t>Difficult to operationalize</a:t>
            </a:r>
          </a:p>
          <a:p>
            <a:pPr lvl="2"/>
            <a:r>
              <a:rPr lang="en-US" b="1" i="1" dirty="0"/>
              <a:t>Did not account for changes in neurosurgical knowledge and technique</a:t>
            </a:r>
          </a:p>
          <a:p>
            <a:pPr marL="914400" lvl="2" indent="0">
              <a:buNone/>
            </a:pPr>
            <a:endParaRPr lang="en-US" b="1" i="1" dirty="0"/>
          </a:p>
          <a:p>
            <a:pPr lvl="2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311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43F3-D2A8-CE46-9C44-A3AD732E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2.0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EDCBE-EF14-7448-9B3E-820273B1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Address shortcomings of v 1.0</a:t>
            </a:r>
          </a:p>
          <a:p>
            <a:pPr lvl="1"/>
            <a:r>
              <a:rPr lang="en-US" dirty="0"/>
              <a:t>Improve and refine language around each skill evaluated</a:t>
            </a:r>
          </a:p>
          <a:p>
            <a:pPr lvl="1"/>
            <a:r>
              <a:rPr lang="en-US" dirty="0"/>
              <a:t>Adopt similar language and structure to each discipline’s milestones</a:t>
            </a:r>
          </a:p>
          <a:p>
            <a:pPr lvl="1"/>
            <a:r>
              <a:rPr lang="en-US" dirty="0"/>
              <a:t>Remove all specific knowledge items from </a:t>
            </a:r>
            <a:r>
              <a:rPr lang="en-US"/>
              <a:t>MK </a:t>
            </a:r>
          </a:p>
          <a:p>
            <a:pPr lvl="1"/>
            <a:r>
              <a:rPr lang="en-US"/>
              <a:t>Move </a:t>
            </a:r>
            <a:r>
              <a:rPr lang="en-US" dirty="0"/>
              <a:t>specific techniques to Appendix in order to account for technological changes</a:t>
            </a:r>
          </a:p>
          <a:p>
            <a:r>
              <a:rPr lang="en-US" dirty="0"/>
              <a:t>Improve Milestone structure</a:t>
            </a:r>
          </a:p>
          <a:p>
            <a:pPr lvl="1"/>
            <a:r>
              <a:rPr lang="en-US" dirty="0"/>
              <a:t>Re-form MK to follow Bloom’s Taxonomy of learning</a:t>
            </a:r>
          </a:p>
          <a:p>
            <a:pPr lvl="1"/>
            <a:r>
              <a:rPr lang="en-US" dirty="0"/>
              <a:t>Create robust, reproducible PC milestone progression</a:t>
            </a:r>
          </a:p>
          <a:p>
            <a:pPr lvl="1"/>
            <a:r>
              <a:rPr lang="en-US" dirty="0"/>
              <a:t>Align Level 5 with Fellowship/CAST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7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609F-31D7-0E47-A8D6-4A5EF0E5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1.0 – Medical Knowledge</a:t>
            </a:r>
            <a:br>
              <a:rPr lang="en-US" dirty="0"/>
            </a:br>
            <a:r>
              <a:rPr lang="en-US" dirty="0"/>
              <a:t>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9D069-62CB-B74D-9961-9DA258A59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separate from PC</a:t>
            </a:r>
          </a:p>
          <a:p>
            <a:r>
              <a:rPr lang="en-US" dirty="0"/>
              <a:t>Reflect specific knowledge points rather than depth of understanding</a:t>
            </a:r>
          </a:p>
          <a:p>
            <a:pPr lvl="1"/>
            <a:r>
              <a:rPr lang="en-US" dirty="0"/>
              <a:t>Specific knowledge points better suited for Primary ABNS Exam</a:t>
            </a:r>
          </a:p>
          <a:p>
            <a:r>
              <a:rPr lang="en-US" dirty="0"/>
              <a:t>Did not reflect transition from memorization of facts, to application of concepts, to knowledge creation.  </a:t>
            </a:r>
          </a:p>
        </p:txBody>
      </p:sp>
    </p:spTree>
    <p:extLst>
      <p:ext uri="{BB962C8B-B14F-4D97-AF65-F5344CB8AC3E}">
        <p14:creationId xmlns:p14="http://schemas.microsoft.com/office/powerpoint/2010/main" val="189002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27269-6864-A047-BF09-4F9566A0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2.0 - Medical Knowledge</a:t>
            </a:r>
            <a:br>
              <a:rPr lang="en-US" dirty="0"/>
            </a:br>
            <a:r>
              <a:rPr lang="en-US" dirty="0"/>
              <a:t>A new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59B5-DC85-E544-9244-B6FD3D058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43299"/>
            <a:ext cx="2963566" cy="26336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Bloom’s Taxonomy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6051F-A683-9C46-97EE-5EB760AD231C}"/>
              </a:ext>
            </a:extLst>
          </p:cNvPr>
          <p:cNvSpPr txBox="1"/>
          <p:nvPr/>
        </p:nvSpPr>
        <p:spPr>
          <a:xfrm>
            <a:off x="9565683" y="4902307"/>
            <a:ext cx="16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Level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1C721-2575-A444-A271-7F5DA9094CB6}"/>
              </a:ext>
            </a:extLst>
          </p:cNvPr>
          <p:cNvSpPr txBox="1"/>
          <p:nvPr/>
        </p:nvSpPr>
        <p:spPr>
          <a:xfrm>
            <a:off x="9565682" y="2026444"/>
            <a:ext cx="16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Level 5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C57FFC78-EFB9-184A-A336-967E64B0477F}"/>
              </a:ext>
            </a:extLst>
          </p:cNvPr>
          <p:cNvSpPr/>
          <p:nvPr/>
        </p:nvSpPr>
        <p:spPr>
          <a:xfrm>
            <a:off x="9737132" y="2525210"/>
            <a:ext cx="421281" cy="22476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1473A4-A59D-CA47-B11C-BA3CB31C9E09}"/>
              </a:ext>
            </a:extLst>
          </p:cNvPr>
          <p:cNvGrpSpPr/>
          <p:nvPr/>
        </p:nvGrpSpPr>
        <p:grpSpPr>
          <a:xfrm>
            <a:off x="3801766" y="2026444"/>
            <a:ext cx="5372100" cy="3949700"/>
            <a:chOff x="3801766" y="2026444"/>
            <a:chExt cx="5372100" cy="3949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347270-CC44-FF41-A524-2AE198A1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1766" y="2026444"/>
              <a:ext cx="5372100" cy="39497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3EA632-67DD-1B41-AFE7-64F7C70CCB03}"/>
                </a:ext>
              </a:extLst>
            </p:cNvPr>
            <p:cNvSpPr/>
            <p:nvPr/>
          </p:nvSpPr>
          <p:spPr>
            <a:xfrm>
              <a:off x="3801766" y="5443538"/>
              <a:ext cx="1498897" cy="414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421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84376" y="25569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81" y="-29028"/>
            <a:ext cx="8292041" cy="38800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38820" y="5820230"/>
            <a:ext cx="629180" cy="899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BB35EA-E7BD-4A4A-857F-71724AA61A7E}"/>
              </a:ext>
            </a:extLst>
          </p:cNvPr>
          <p:cNvGrpSpPr/>
          <p:nvPr/>
        </p:nvGrpSpPr>
        <p:grpSpPr>
          <a:xfrm>
            <a:off x="1984376" y="3498519"/>
            <a:ext cx="8292041" cy="3798231"/>
            <a:chOff x="1979008" y="3451656"/>
            <a:chExt cx="8292041" cy="37982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008" y="3451656"/>
              <a:ext cx="8292041" cy="379823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B719CE-62D7-1E48-8533-98DAF511BB20}"/>
                </a:ext>
              </a:extLst>
            </p:cNvPr>
            <p:cNvSpPr/>
            <p:nvPr/>
          </p:nvSpPr>
          <p:spPr>
            <a:xfrm>
              <a:off x="2076741" y="3498519"/>
              <a:ext cx="7962079" cy="432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F8E1AA-76BA-9940-9FA4-2441DF589462}"/>
              </a:ext>
            </a:extLst>
          </p:cNvPr>
          <p:cNvGrpSpPr/>
          <p:nvPr/>
        </p:nvGrpSpPr>
        <p:grpSpPr>
          <a:xfrm>
            <a:off x="2047714" y="3185940"/>
            <a:ext cx="8326436" cy="830997"/>
            <a:chOff x="2480762" y="3100771"/>
            <a:chExt cx="7507582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0A9C39-786A-FC47-981B-CD6718B9877E}"/>
                </a:ext>
              </a:extLst>
            </p:cNvPr>
            <p:cNvSpPr txBox="1"/>
            <p:nvPr/>
          </p:nvSpPr>
          <p:spPr>
            <a:xfrm>
              <a:off x="2480762" y="3100771"/>
              <a:ext cx="24976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Remember/</a:t>
              </a:r>
            </a:p>
            <a:p>
              <a:r>
                <a:rPr lang="en-US" sz="2400" b="1" dirty="0">
                  <a:solidFill>
                    <a:srgbClr val="7030A0"/>
                  </a:solidFill>
                </a:rPr>
                <a:t>Understand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9A3DEB-7901-4A49-806A-45E5809E048F}"/>
                </a:ext>
              </a:extLst>
            </p:cNvPr>
            <p:cNvSpPr txBox="1"/>
            <p:nvPr/>
          </p:nvSpPr>
          <p:spPr>
            <a:xfrm>
              <a:off x="5597242" y="3247400"/>
              <a:ext cx="1557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92D050"/>
                  </a:solidFill>
                </a:rPr>
                <a:t>Analyze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B6D254-EBD6-E64B-A4FB-B8B1422593D4}"/>
                </a:ext>
              </a:extLst>
            </p:cNvPr>
            <p:cNvSpPr txBox="1"/>
            <p:nvPr/>
          </p:nvSpPr>
          <p:spPr>
            <a:xfrm>
              <a:off x="4215242" y="3247400"/>
              <a:ext cx="1557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</a:rPr>
                <a:t>Apply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68F41B-9308-B246-A79C-42EADE263901}"/>
                </a:ext>
              </a:extLst>
            </p:cNvPr>
            <p:cNvSpPr txBox="1"/>
            <p:nvPr/>
          </p:nvSpPr>
          <p:spPr>
            <a:xfrm>
              <a:off x="6929231" y="3266833"/>
              <a:ext cx="1557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Evaluate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E0F5D5-14C5-B94A-A02E-692E6CA5A77F}"/>
                </a:ext>
              </a:extLst>
            </p:cNvPr>
            <p:cNvSpPr txBox="1"/>
            <p:nvPr/>
          </p:nvSpPr>
          <p:spPr>
            <a:xfrm>
              <a:off x="8431007" y="3244943"/>
              <a:ext cx="1557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</a:rPr>
                <a:t>Create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18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C734-45D2-2445-B5AC-AE3035CE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Patient Care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0152-FC2E-C848-AFA6-08CF126F1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specific procedures to Appendix as exemplars</a:t>
            </a:r>
          </a:p>
          <a:p>
            <a:r>
              <a:rPr lang="en-US" dirty="0"/>
              <a:t>Create structure of skill learning across each discipline</a:t>
            </a:r>
          </a:p>
          <a:p>
            <a:r>
              <a:rPr lang="en-US" dirty="0"/>
              <a:t>Better reflect progression of learning</a:t>
            </a:r>
          </a:p>
          <a:p>
            <a:r>
              <a:rPr lang="en-US" dirty="0"/>
              <a:t>Improve stability of Milestones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7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815C-7B70-BD4E-BAF5-745B46B9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A7C6B-AD3B-704F-A109-0C5C35E75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Division of procedures into “Routine”, “Complex” and “Advanced”</a:t>
            </a:r>
          </a:p>
          <a:p>
            <a:r>
              <a:rPr lang="en-US" dirty="0"/>
              <a:t>Attempted symmetry across each row</a:t>
            </a:r>
          </a:p>
          <a:p>
            <a:r>
              <a:rPr lang="en-US" dirty="0"/>
              <a:t>Routine, Complex procedures – during residency</a:t>
            </a:r>
          </a:p>
          <a:p>
            <a:r>
              <a:rPr lang="en-US" dirty="0"/>
              <a:t>Advanced procedures – domain of fellowship/advanced subspecialty training</a:t>
            </a:r>
          </a:p>
          <a:p>
            <a:r>
              <a:rPr lang="en-US" dirty="0"/>
              <a:t>Appendix to be modifiable without changing Milestone structure</a:t>
            </a:r>
          </a:p>
        </p:txBody>
      </p:sp>
    </p:spTree>
    <p:extLst>
      <p:ext uri="{BB962C8B-B14F-4D97-AF65-F5344CB8AC3E}">
        <p14:creationId xmlns:p14="http://schemas.microsoft.com/office/powerpoint/2010/main" val="170907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0AA85-1A8C-B749-87FB-8BB0CAA1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1003299"/>
            <a:ext cx="11382791" cy="542849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31A0207-81B0-3648-BA0D-2597AD08F8A6}"/>
              </a:ext>
            </a:extLst>
          </p:cNvPr>
          <p:cNvSpPr/>
          <p:nvPr/>
        </p:nvSpPr>
        <p:spPr>
          <a:xfrm>
            <a:off x="335469" y="3106897"/>
            <a:ext cx="1508828" cy="745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Electrode placement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4198A08-0F2A-7E4D-982E-6B93B0931D66}"/>
              </a:ext>
            </a:extLst>
          </p:cNvPr>
          <p:cNvSpPr/>
          <p:nvPr/>
        </p:nvSpPr>
        <p:spPr>
          <a:xfrm>
            <a:off x="335470" y="3815594"/>
            <a:ext cx="1508827" cy="40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Stereotaxy</a:t>
            </a:r>
            <a:endParaRPr lang="en-US" sz="1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E51DD5C-7113-564B-80DF-516B98211A10}"/>
              </a:ext>
            </a:extLst>
          </p:cNvPr>
          <p:cNvSpPr/>
          <p:nvPr/>
        </p:nvSpPr>
        <p:spPr>
          <a:xfrm>
            <a:off x="335470" y="4271181"/>
            <a:ext cx="1508827" cy="811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Invasive monitoring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150204D-CA86-D04B-9981-D3C374F95AC6}"/>
              </a:ext>
            </a:extLst>
          </p:cNvPr>
          <p:cNvSpPr/>
          <p:nvPr/>
        </p:nvSpPr>
        <p:spPr>
          <a:xfrm>
            <a:off x="335470" y="4943365"/>
            <a:ext cx="1508827" cy="695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Resective</a:t>
            </a:r>
            <a:r>
              <a:rPr lang="en-US" sz="1400" dirty="0"/>
              <a:t> surgery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764E1E3-B187-9645-8275-F9366D35C422}"/>
              </a:ext>
            </a:extLst>
          </p:cNvPr>
          <p:cNvSpPr/>
          <p:nvPr/>
        </p:nvSpPr>
        <p:spPr>
          <a:xfrm>
            <a:off x="2045776" y="5982346"/>
            <a:ext cx="9252488" cy="449450"/>
          </a:xfrm>
          <a:prstGeom prst="rightArrow">
            <a:avLst/>
          </a:prstGeom>
          <a:gradFill flip="none" rotWithShape="1">
            <a:gsLst>
              <a:gs pos="100000">
                <a:srgbClr val="FF0000"/>
              </a:gs>
              <a:gs pos="71000">
                <a:srgbClr val="FFC000"/>
              </a:gs>
              <a:gs pos="0">
                <a:srgbClr val="4CD0B9"/>
              </a:gs>
              <a:gs pos="25000">
                <a:srgbClr val="BEE449"/>
              </a:gs>
              <a:gs pos="47000">
                <a:srgbClr val="E4E48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3538735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440</Words>
  <Application>Microsoft Macintosh PowerPoint</Application>
  <PresentationFormat>Widescreen</PresentationFormat>
  <Paragraphs>99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Lato Regular</vt:lpstr>
      <vt:lpstr>Office Theme</vt:lpstr>
      <vt:lpstr>PowerPoint Presentation</vt:lpstr>
      <vt:lpstr>Shifting Milestones Structure</vt:lpstr>
      <vt:lpstr>Milestones 2.0 Objectives</vt:lpstr>
      <vt:lpstr>Milestones 1.0 – Medical Knowledge Criticisms</vt:lpstr>
      <vt:lpstr>Milestones 2.0 - Medical Knowledge A new paradigm</vt:lpstr>
      <vt:lpstr>PowerPoint Presentation</vt:lpstr>
      <vt:lpstr>New Patient Care Structure</vt:lpstr>
      <vt:lpstr>Appendix Structure</vt:lpstr>
      <vt:lpstr>PowerPoint Presentation</vt:lpstr>
      <vt:lpstr>PC Milestone Structure</vt:lpstr>
      <vt:lpstr>PowerPoint Presentation</vt:lpstr>
      <vt:lpstr>PC Milestone Structure</vt:lpstr>
      <vt:lpstr>PowerPoint Presentation</vt:lpstr>
      <vt:lpstr>PC Milestone Structure</vt:lpstr>
      <vt:lpstr>PowerPoint Presentation</vt:lpstr>
      <vt:lpstr>Milestones 2.0 Issues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Focused MK and PC Milestones for  Residency and Fellowship</dc:title>
  <dc:creator>Oren Sagher</dc:creator>
  <cp:lastModifiedBy>Oren Sagher</cp:lastModifiedBy>
  <cp:revision>33</cp:revision>
  <dcterms:created xsi:type="dcterms:W3CDTF">2018-05-05T00:03:12Z</dcterms:created>
  <dcterms:modified xsi:type="dcterms:W3CDTF">2018-05-06T20:51:21Z</dcterms:modified>
</cp:coreProperties>
</file>