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5" r:id="rId3"/>
    <p:sldMasterId id="2147483712" r:id="rId4"/>
    <p:sldMasterId id="2147483724" r:id="rId5"/>
    <p:sldMasterId id="2147483741" r:id="rId6"/>
  </p:sldMasterIdLst>
  <p:notesMasterIdLst>
    <p:notesMasterId r:id="rId19"/>
  </p:notesMasterIdLst>
  <p:handoutMasterIdLst>
    <p:handoutMasterId r:id="rId20"/>
  </p:handoutMasterIdLst>
  <p:sldIdLst>
    <p:sldId id="258" r:id="rId7"/>
    <p:sldId id="465" r:id="rId8"/>
    <p:sldId id="470" r:id="rId9"/>
    <p:sldId id="469" r:id="rId10"/>
    <p:sldId id="464" r:id="rId11"/>
    <p:sldId id="471" r:id="rId12"/>
    <p:sldId id="473" r:id="rId13"/>
    <p:sldId id="472" r:id="rId14"/>
    <p:sldId id="474" r:id="rId15"/>
    <p:sldId id="475" r:id="rId16"/>
    <p:sldId id="455" r:id="rId17"/>
    <p:sldId id="47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llingham, Ann" initials="FA" lastIdx="3" clrIdx="0"/>
  <p:cmAuthor id="1" name="Dold, Cynthia L" initials="DC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8A"/>
    <a:srgbClr val="CCCCFF"/>
    <a:srgbClr val="FF6600"/>
    <a:srgbClr val="7C6316"/>
    <a:srgbClr val="404241"/>
    <a:srgbClr val="FF9900"/>
    <a:srgbClr val="03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6760" autoAdjust="0"/>
    <p:restoredTop sz="92683" autoAdjust="0"/>
  </p:normalViewPr>
  <p:slideViewPr>
    <p:cSldViewPr>
      <p:cViewPr varScale="1">
        <p:scale>
          <a:sx n="61" d="100"/>
          <a:sy n="61" d="100"/>
        </p:scale>
        <p:origin x="170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3232"/>
    </p:cViewPr>
  </p:sorterViewPr>
  <p:notesViewPr>
    <p:cSldViewPr>
      <p:cViewPr varScale="1">
        <p:scale>
          <a:sx n="49" d="100"/>
          <a:sy n="49" d="100"/>
        </p:scale>
        <p:origin x="2712" y="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7C05F-B0E0-4DA8-81D9-F33F9CB884FA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52E35-8DB2-4E33-9BD5-CC9383C717FB}">
      <dgm:prSet phldrT="[Text]"/>
      <dgm:spPr/>
      <dgm:t>
        <a:bodyPr/>
        <a:lstStyle/>
        <a:p>
          <a:r>
            <a:rPr lang="en-US" dirty="0"/>
            <a:t>CEO- UW Medicine</a:t>
          </a:r>
        </a:p>
        <a:p>
          <a:r>
            <a:rPr lang="en-US" dirty="0"/>
            <a:t>Dean- School of  Medicine</a:t>
          </a:r>
        </a:p>
      </dgm:t>
    </dgm:pt>
    <dgm:pt modelId="{EC0E65BE-C7AA-41EC-A8FC-F896BA677594}" type="parTrans" cxnId="{DBCF27DC-0688-4BA6-A293-9DACAD144FA6}">
      <dgm:prSet/>
      <dgm:spPr/>
      <dgm:t>
        <a:bodyPr/>
        <a:lstStyle/>
        <a:p>
          <a:endParaRPr lang="en-US"/>
        </a:p>
      </dgm:t>
    </dgm:pt>
    <dgm:pt modelId="{6DB359AA-1FB8-4C86-BA4A-CE3956906310}" type="sibTrans" cxnId="{DBCF27DC-0688-4BA6-A293-9DACAD144FA6}">
      <dgm:prSet/>
      <dgm:spPr/>
      <dgm:t>
        <a:bodyPr/>
        <a:lstStyle/>
        <a:p>
          <a:endParaRPr lang="en-US"/>
        </a:p>
      </dgm:t>
    </dgm:pt>
    <dgm:pt modelId="{DB3DEEA9-1C19-4EF8-B2DE-39C95254A2F3}">
      <dgm:prSet phldrT="[Text]"/>
      <dgm:spPr/>
      <dgm:t>
        <a:bodyPr/>
        <a:lstStyle/>
        <a:p>
          <a:r>
            <a:rPr lang="en-US" dirty="0"/>
            <a:t>Airlift Northwest</a:t>
          </a:r>
        </a:p>
      </dgm:t>
    </dgm:pt>
    <dgm:pt modelId="{B52E8A2D-FD96-4778-A5A8-8850853E3F23}" type="parTrans" cxnId="{EB476830-D42C-4399-8EE3-DA29138264F3}">
      <dgm:prSet/>
      <dgm:spPr/>
      <dgm:t>
        <a:bodyPr/>
        <a:lstStyle/>
        <a:p>
          <a:endParaRPr lang="en-US"/>
        </a:p>
      </dgm:t>
    </dgm:pt>
    <dgm:pt modelId="{601C0763-4865-495E-9D5A-3B8355F44FAB}" type="sibTrans" cxnId="{EB476830-D42C-4399-8EE3-DA29138264F3}">
      <dgm:prSet/>
      <dgm:spPr/>
      <dgm:t>
        <a:bodyPr/>
        <a:lstStyle/>
        <a:p>
          <a:endParaRPr lang="en-US"/>
        </a:p>
      </dgm:t>
    </dgm:pt>
    <dgm:pt modelId="{C8DA6CAB-15FD-44A5-9874-E2AD845AD31D}">
      <dgm:prSet phldrT="[Text]"/>
      <dgm:spPr/>
      <dgm:t>
        <a:bodyPr/>
        <a:lstStyle/>
        <a:p>
          <a:r>
            <a:rPr lang="en-US" dirty="0"/>
            <a:t>School of Medicine</a:t>
          </a:r>
        </a:p>
      </dgm:t>
    </dgm:pt>
    <dgm:pt modelId="{2C830AE1-1C32-46B7-A2A3-C67C1A792C36}" type="parTrans" cxnId="{42F1E287-7BB2-46A5-84F3-ACBEA57A28FA}">
      <dgm:prSet/>
      <dgm:spPr/>
      <dgm:t>
        <a:bodyPr/>
        <a:lstStyle/>
        <a:p>
          <a:endParaRPr lang="en-US"/>
        </a:p>
      </dgm:t>
    </dgm:pt>
    <dgm:pt modelId="{4C1600B0-EE11-4ABE-84E2-83095C00A75D}" type="sibTrans" cxnId="{42F1E287-7BB2-46A5-84F3-ACBEA57A28FA}">
      <dgm:prSet/>
      <dgm:spPr/>
      <dgm:t>
        <a:bodyPr/>
        <a:lstStyle/>
        <a:p>
          <a:endParaRPr lang="en-US"/>
        </a:p>
      </dgm:t>
    </dgm:pt>
    <dgm:pt modelId="{C677D524-2474-4B5A-95E8-B19193E0FAEA}">
      <dgm:prSet phldrT="[Text]"/>
      <dgm:spPr/>
      <dgm:t>
        <a:bodyPr/>
        <a:lstStyle/>
        <a:p>
          <a:r>
            <a:rPr lang="en-US" dirty="0"/>
            <a:t>Hospitals </a:t>
          </a:r>
        </a:p>
      </dgm:t>
    </dgm:pt>
    <dgm:pt modelId="{684DEE76-1CD1-46F4-86AD-69DCF21B6064}" type="parTrans" cxnId="{DCF0C463-6B38-4FB9-B84C-CD44C0A72B99}">
      <dgm:prSet/>
      <dgm:spPr/>
      <dgm:t>
        <a:bodyPr/>
        <a:lstStyle/>
        <a:p>
          <a:endParaRPr lang="en-US"/>
        </a:p>
      </dgm:t>
    </dgm:pt>
    <dgm:pt modelId="{B814340A-65B1-480C-ACCD-58A9AA75C2C8}" type="sibTrans" cxnId="{DCF0C463-6B38-4FB9-B84C-CD44C0A72B99}">
      <dgm:prSet/>
      <dgm:spPr/>
      <dgm:t>
        <a:bodyPr/>
        <a:lstStyle/>
        <a:p>
          <a:endParaRPr lang="en-US"/>
        </a:p>
      </dgm:t>
    </dgm:pt>
    <dgm:pt modelId="{283E6A9A-33ED-4978-9B4E-695D63224286}">
      <dgm:prSet phldrT="[Text]"/>
      <dgm:spPr/>
      <dgm:t>
        <a:bodyPr/>
        <a:lstStyle/>
        <a:p>
          <a:r>
            <a:rPr lang="en-US" dirty="0"/>
            <a:t>UW Physicians</a:t>
          </a:r>
        </a:p>
      </dgm:t>
    </dgm:pt>
    <dgm:pt modelId="{77BEA860-2FBC-4A14-A501-C57EC9680B25}" type="parTrans" cxnId="{A1EF9BBA-C526-4E54-A084-7522D22353C2}">
      <dgm:prSet/>
      <dgm:spPr/>
      <dgm:t>
        <a:bodyPr/>
        <a:lstStyle/>
        <a:p>
          <a:endParaRPr lang="en-US"/>
        </a:p>
      </dgm:t>
    </dgm:pt>
    <dgm:pt modelId="{B52E0559-56E5-449F-A8B0-E37BCF96C48C}" type="sibTrans" cxnId="{A1EF9BBA-C526-4E54-A084-7522D22353C2}">
      <dgm:prSet/>
      <dgm:spPr/>
      <dgm:t>
        <a:bodyPr/>
        <a:lstStyle/>
        <a:p>
          <a:endParaRPr lang="en-US"/>
        </a:p>
      </dgm:t>
    </dgm:pt>
    <dgm:pt modelId="{CF191168-831B-4860-8501-4AE29A92FC4D}">
      <dgm:prSet phldrT="[Text]"/>
      <dgm:spPr/>
      <dgm:t>
        <a:bodyPr/>
        <a:lstStyle/>
        <a:p>
          <a:r>
            <a:rPr lang="en-US" dirty="0"/>
            <a:t>UW Neighborhood Clinics</a:t>
          </a:r>
        </a:p>
      </dgm:t>
    </dgm:pt>
    <dgm:pt modelId="{DC3F50A3-A854-49B8-AC0B-FF4454936BC3}" type="parTrans" cxnId="{AC151279-8E88-48EB-8CE6-2EF587FA69A6}">
      <dgm:prSet/>
      <dgm:spPr/>
      <dgm:t>
        <a:bodyPr/>
        <a:lstStyle/>
        <a:p>
          <a:endParaRPr lang="en-US"/>
        </a:p>
      </dgm:t>
    </dgm:pt>
    <dgm:pt modelId="{CC2B4A5B-B014-417B-BB3D-266650607C9F}" type="sibTrans" cxnId="{AC151279-8E88-48EB-8CE6-2EF587FA69A6}">
      <dgm:prSet/>
      <dgm:spPr/>
      <dgm:t>
        <a:bodyPr/>
        <a:lstStyle/>
        <a:p>
          <a:endParaRPr lang="en-US"/>
        </a:p>
      </dgm:t>
    </dgm:pt>
    <dgm:pt modelId="{9999575C-46F1-426C-9262-6BD723540A2C}" type="pres">
      <dgm:prSet presAssocID="{2367C05F-B0E0-4DA8-81D9-F33F9CB884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79E245-B5F8-46BF-99C6-F947785D330F}" type="pres">
      <dgm:prSet presAssocID="{A3952E35-8DB2-4E33-9BD5-CC9383C717FB}" presName="hierRoot1" presStyleCnt="0">
        <dgm:presLayoutVars>
          <dgm:hierBranch val="init"/>
        </dgm:presLayoutVars>
      </dgm:prSet>
      <dgm:spPr/>
    </dgm:pt>
    <dgm:pt modelId="{19206616-974B-4C64-8522-08B650E995F1}" type="pres">
      <dgm:prSet presAssocID="{A3952E35-8DB2-4E33-9BD5-CC9383C717FB}" presName="rootComposite1" presStyleCnt="0"/>
      <dgm:spPr/>
    </dgm:pt>
    <dgm:pt modelId="{3D184035-10AC-463C-9AA9-93ED8256DBCC}" type="pres">
      <dgm:prSet presAssocID="{A3952E35-8DB2-4E33-9BD5-CC9383C717F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7BD103-6573-4FAB-BE77-B4257B9938B6}" type="pres">
      <dgm:prSet presAssocID="{A3952E35-8DB2-4E33-9BD5-CC9383C717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0D3013-2D91-4E5A-B2B9-ED7AFCC93DC3}" type="pres">
      <dgm:prSet presAssocID="{A3952E35-8DB2-4E33-9BD5-CC9383C717FB}" presName="hierChild2" presStyleCnt="0"/>
      <dgm:spPr/>
    </dgm:pt>
    <dgm:pt modelId="{E3C38EF3-53A8-4AF8-BC24-04AB254F1EA2}" type="pres">
      <dgm:prSet presAssocID="{B52E8A2D-FD96-4778-A5A8-8850853E3F2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AB907BB5-3D66-4AE9-A21F-C763B87F7C4C}" type="pres">
      <dgm:prSet presAssocID="{DB3DEEA9-1C19-4EF8-B2DE-39C95254A2F3}" presName="hierRoot2" presStyleCnt="0">
        <dgm:presLayoutVars>
          <dgm:hierBranch val="init"/>
        </dgm:presLayoutVars>
      </dgm:prSet>
      <dgm:spPr/>
    </dgm:pt>
    <dgm:pt modelId="{39111687-E61C-433F-AFEE-9B87FDFF4AD1}" type="pres">
      <dgm:prSet presAssocID="{DB3DEEA9-1C19-4EF8-B2DE-39C95254A2F3}" presName="rootComposite" presStyleCnt="0"/>
      <dgm:spPr/>
    </dgm:pt>
    <dgm:pt modelId="{F53F6B36-36C7-437A-A871-ED5D4B46E299}" type="pres">
      <dgm:prSet presAssocID="{DB3DEEA9-1C19-4EF8-B2DE-39C95254A2F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C5712-4DE3-4CE9-864D-CE7DAA1C8B44}" type="pres">
      <dgm:prSet presAssocID="{DB3DEEA9-1C19-4EF8-B2DE-39C95254A2F3}" presName="rootConnector" presStyleLbl="node2" presStyleIdx="0" presStyleCnt="5"/>
      <dgm:spPr/>
      <dgm:t>
        <a:bodyPr/>
        <a:lstStyle/>
        <a:p>
          <a:endParaRPr lang="en-US"/>
        </a:p>
      </dgm:t>
    </dgm:pt>
    <dgm:pt modelId="{05155F6D-ED7F-4CE9-A354-8CCD51C60B55}" type="pres">
      <dgm:prSet presAssocID="{DB3DEEA9-1C19-4EF8-B2DE-39C95254A2F3}" presName="hierChild4" presStyleCnt="0"/>
      <dgm:spPr/>
    </dgm:pt>
    <dgm:pt modelId="{324D927D-0340-4E26-BD50-90F3729AC458}" type="pres">
      <dgm:prSet presAssocID="{DB3DEEA9-1C19-4EF8-B2DE-39C95254A2F3}" presName="hierChild5" presStyleCnt="0"/>
      <dgm:spPr/>
    </dgm:pt>
    <dgm:pt modelId="{D9AF192B-68C2-40EB-B3C0-DCCED94FD2A3}" type="pres">
      <dgm:prSet presAssocID="{2C830AE1-1C32-46B7-A2A3-C67C1A792C3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F757726-C2F1-464D-BF49-99133D8909D3}" type="pres">
      <dgm:prSet presAssocID="{C8DA6CAB-15FD-44A5-9874-E2AD845AD31D}" presName="hierRoot2" presStyleCnt="0">
        <dgm:presLayoutVars>
          <dgm:hierBranch val="init"/>
        </dgm:presLayoutVars>
      </dgm:prSet>
      <dgm:spPr/>
    </dgm:pt>
    <dgm:pt modelId="{FF843276-8D50-4E2B-8CBD-D6303D7E7B20}" type="pres">
      <dgm:prSet presAssocID="{C8DA6CAB-15FD-44A5-9874-E2AD845AD31D}" presName="rootComposite" presStyleCnt="0"/>
      <dgm:spPr/>
    </dgm:pt>
    <dgm:pt modelId="{9E448BF8-FBCD-41E3-A210-7909350DE697}" type="pres">
      <dgm:prSet presAssocID="{C8DA6CAB-15FD-44A5-9874-E2AD845AD31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E1ECFE-000D-4F4F-9085-6280900B22E4}" type="pres">
      <dgm:prSet presAssocID="{C8DA6CAB-15FD-44A5-9874-E2AD845AD31D}" presName="rootConnector" presStyleLbl="node2" presStyleIdx="1" presStyleCnt="5"/>
      <dgm:spPr/>
      <dgm:t>
        <a:bodyPr/>
        <a:lstStyle/>
        <a:p>
          <a:endParaRPr lang="en-US"/>
        </a:p>
      </dgm:t>
    </dgm:pt>
    <dgm:pt modelId="{6EDB200A-48A5-4DCF-9D0F-4E9ED74544A5}" type="pres">
      <dgm:prSet presAssocID="{C8DA6CAB-15FD-44A5-9874-E2AD845AD31D}" presName="hierChild4" presStyleCnt="0"/>
      <dgm:spPr/>
    </dgm:pt>
    <dgm:pt modelId="{9209E3F5-E992-4A09-8931-C3D56A842317}" type="pres">
      <dgm:prSet presAssocID="{C8DA6CAB-15FD-44A5-9874-E2AD845AD31D}" presName="hierChild5" presStyleCnt="0"/>
      <dgm:spPr/>
    </dgm:pt>
    <dgm:pt modelId="{3A408829-B470-49F0-89BD-C8F8FC4495ED}" type="pres">
      <dgm:prSet presAssocID="{77BEA860-2FBC-4A14-A501-C57EC9680B25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97EE882-0297-4ACF-BFF2-0853A6E244EA}" type="pres">
      <dgm:prSet presAssocID="{283E6A9A-33ED-4978-9B4E-695D63224286}" presName="hierRoot2" presStyleCnt="0">
        <dgm:presLayoutVars>
          <dgm:hierBranch val="init"/>
        </dgm:presLayoutVars>
      </dgm:prSet>
      <dgm:spPr/>
    </dgm:pt>
    <dgm:pt modelId="{40E0CF59-10E4-4E8A-A4C0-FE0B64AEB8F8}" type="pres">
      <dgm:prSet presAssocID="{283E6A9A-33ED-4978-9B4E-695D63224286}" presName="rootComposite" presStyleCnt="0"/>
      <dgm:spPr/>
    </dgm:pt>
    <dgm:pt modelId="{7F5C1F2F-9B5A-4E5C-89C6-6E4180544E54}" type="pres">
      <dgm:prSet presAssocID="{283E6A9A-33ED-4978-9B4E-695D6322428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9683-10D6-438D-9A61-2264A807770A}" type="pres">
      <dgm:prSet presAssocID="{283E6A9A-33ED-4978-9B4E-695D63224286}" presName="rootConnector" presStyleLbl="node2" presStyleIdx="2" presStyleCnt="5"/>
      <dgm:spPr/>
      <dgm:t>
        <a:bodyPr/>
        <a:lstStyle/>
        <a:p>
          <a:endParaRPr lang="en-US"/>
        </a:p>
      </dgm:t>
    </dgm:pt>
    <dgm:pt modelId="{751C791B-3E40-4079-A764-35A64D1A4564}" type="pres">
      <dgm:prSet presAssocID="{283E6A9A-33ED-4978-9B4E-695D63224286}" presName="hierChild4" presStyleCnt="0"/>
      <dgm:spPr/>
    </dgm:pt>
    <dgm:pt modelId="{057B6870-B4AF-4C6B-B750-B08613EE9DDE}" type="pres">
      <dgm:prSet presAssocID="{283E6A9A-33ED-4978-9B4E-695D63224286}" presName="hierChild5" presStyleCnt="0"/>
      <dgm:spPr/>
    </dgm:pt>
    <dgm:pt modelId="{8A3C8D7D-BD9D-4088-8AC6-BD8064AEAF3A}" type="pres">
      <dgm:prSet presAssocID="{684DEE76-1CD1-46F4-86AD-69DCF21B6064}" presName="Name37" presStyleLbl="parChTrans1D2" presStyleIdx="3" presStyleCnt="5"/>
      <dgm:spPr/>
      <dgm:t>
        <a:bodyPr/>
        <a:lstStyle/>
        <a:p>
          <a:endParaRPr lang="en-US"/>
        </a:p>
      </dgm:t>
    </dgm:pt>
    <dgm:pt modelId="{AA3D0E91-F312-499F-BC74-1D7E63D6FA66}" type="pres">
      <dgm:prSet presAssocID="{C677D524-2474-4B5A-95E8-B19193E0FAEA}" presName="hierRoot2" presStyleCnt="0">
        <dgm:presLayoutVars>
          <dgm:hierBranch val="init"/>
        </dgm:presLayoutVars>
      </dgm:prSet>
      <dgm:spPr/>
    </dgm:pt>
    <dgm:pt modelId="{553E51D6-08A4-4FCA-AE26-8389E5FF2E7C}" type="pres">
      <dgm:prSet presAssocID="{C677D524-2474-4B5A-95E8-B19193E0FAEA}" presName="rootComposite" presStyleCnt="0"/>
      <dgm:spPr/>
    </dgm:pt>
    <dgm:pt modelId="{75715541-3060-4F59-849D-4311EB3F3405}" type="pres">
      <dgm:prSet presAssocID="{C677D524-2474-4B5A-95E8-B19193E0FAE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553DDF-EB93-4BAA-8CBA-9A73A2A9B3F4}" type="pres">
      <dgm:prSet presAssocID="{C677D524-2474-4B5A-95E8-B19193E0FAEA}" presName="rootConnector" presStyleLbl="node2" presStyleIdx="3" presStyleCnt="5"/>
      <dgm:spPr/>
      <dgm:t>
        <a:bodyPr/>
        <a:lstStyle/>
        <a:p>
          <a:endParaRPr lang="en-US"/>
        </a:p>
      </dgm:t>
    </dgm:pt>
    <dgm:pt modelId="{F6D9C662-EF49-4A84-93D7-9F6CE8A0E44C}" type="pres">
      <dgm:prSet presAssocID="{C677D524-2474-4B5A-95E8-B19193E0FAEA}" presName="hierChild4" presStyleCnt="0"/>
      <dgm:spPr/>
    </dgm:pt>
    <dgm:pt modelId="{AD183780-C643-48FA-A898-2EC2E0434B97}" type="pres">
      <dgm:prSet presAssocID="{C677D524-2474-4B5A-95E8-B19193E0FAEA}" presName="hierChild5" presStyleCnt="0"/>
      <dgm:spPr/>
    </dgm:pt>
    <dgm:pt modelId="{1FC9C671-F0F1-4CA9-AB2F-A712DD7E4E39}" type="pres">
      <dgm:prSet presAssocID="{DC3F50A3-A854-49B8-AC0B-FF4454936BC3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D3EBE0F-CC5B-4D30-B11D-5D333922B8FF}" type="pres">
      <dgm:prSet presAssocID="{CF191168-831B-4860-8501-4AE29A92FC4D}" presName="hierRoot2" presStyleCnt="0">
        <dgm:presLayoutVars>
          <dgm:hierBranch val="init"/>
        </dgm:presLayoutVars>
      </dgm:prSet>
      <dgm:spPr/>
    </dgm:pt>
    <dgm:pt modelId="{B9F922E9-8A48-42E6-A246-A0B553CA6A78}" type="pres">
      <dgm:prSet presAssocID="{CF191168-831B-4860-8501-4AE29A92FC4D}" presName="rootComposite" presStyleCnt="0"/>
      <dgm:spPr/>
    </dgm:pt>
    <dgm:pt modelId="{F9945161-709D-4022-9A8C-E1308CA36B54}" type="pres">
      <dgm:prSet presAssocID="{CF191168-831B-4860-8501-4AE29A92FC4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4D956-6FD1-46A2-9282-633F3FCBEDD6}" type="pres">
      <dgm:prSet presAssocID="{CF191168-831B-4860-8501-4AE29A92FC4D}" presName="rootConnector" presStyleLbl="node2" presStyleIdx="4" presStyleCnt="5"/>
      <dgm:spPr/>
      <dgm:t>
        <a:bodyPr/>
        <a:lstStyle/>
        <a:p>
          <a:endParaRPr lang="en-US"/>
        </a:p>
      </dgm:t>
    </dgm:pt>
    <dgm:pt modelId="{798752A8-0FA7-4EF2-AAA6-93803418C826}" type="pres">
      <dgm:prSet presAssocID="{CF191168-831B-4860-8501-4AE29A92FC4D}" presName="hierChild4" presStyleCnt="0"/>
      <dgm:spPr/>
    </dgm:pt>
    <dgm:pt modelId="{9F4D8644-5553-459E-87E5-287E7DEE78D8}" type="pres">
      <dgm:prSet presAssocID="{CF191168-831B-4860-8501-4AE29A92FC4D}" presName="hierChild5" presStyleCnt="0"/>
      <dgm:spPr/>
    </dgm:pt>
    <dgm:pt modelId="{DC40D923-5695-411A-A165-571385EAE997}" type="pres">
      <dgm:prSet presAssocID="{A3952E35-8DB2-4E33-9BD5-CC9383C717FB}" presName="hierChild3" presStyleCnt="0"/>
      <dgm:spPr/>
    </dgm:pt>
  </dgm:ptLst>
  <dgm:cxnLst>
    <dgm:cxn modelId="{AC151279-8E88-48EB-8CE6-2EF587FA69A6}" srcId="{A3952E35-8DB2-4E33-9BD5-CC9383C717FB}" destId="{CF191168-831B-4860-8501-4AE29A92FC4D}" srcOrd="4" destOrd="0" parTransId="{DC3F50A3-A854-49B8-AC0B-FF4454936BC3}" sibTransId="{CC2B4A5B-B014-417B-BB3D-266650607C9F}"/>
    <dgm:cxn modelId="{A1EF9BBA-C526-4E54-A084-7522D22353C2}" srcId="{A3952E35-8DB2-4E33-9BD5-CC9383C717FB}" destId="{283E6A9A-33ED-4978-9B4E-695D63224286}" srcOrd="2" destOrd="0" parTransId="{77BEA860-2FBC-4A14-A501-C57EC9680B25}" sibTransId="{B52E0559-56E5-449F-A8B0-E37BCF96C48C}"/>
    <dgm:cxn modelId="{74FD6266-B77C-4423-90D4-DD02E388AD18}" type="presOf" srcId="{C677D524-2474-4B5A-95E8-B19193E0FAEA}" destId="{75715541-3060-4F59-849D-4311EB3F3405}" srcOrd="0" destOrd="0" presId="urn:microsoft.com/office/officeart/2005/8/layout/orgChart1"/>
    <dgm:cxn modelId="{DBCF27DC-0688-4BA6-A293-9DACAD144FA6}" srcId="{2367C05F-B0E0-4DA8-81D9-F33F9CB884FA}" destId="{A3952E35-8DB2-4E33-9BD5-CC9383C717FB}" srcOrd="0" destOrd="0" parTransId="{EC0E65BE-C7AA-41EC-A8FC-F896BA677594}" sibTransId="{6DB359AA-1FB8-4C86-BA4A-CE3956906310}"/>
    <dgm:cxn modelId="{B8A8C608-305E-4ACE-892A-B99E6820A078}" type="presOf" srcId="{A3952E35-8DB2-4E33-9BD5-CC9383C717FB}" destId="{3D184035-10AC-463C-9AA9-93ED8256DBCC}" srcOrd="0" destOrd="0" presId="urn:microsoft.com/office/officeart/2005/8/layout/orgChart1"/>
    <dgm:cxn modelId="{11CE9572-CC35-4A23-B409-804E6A97A8F2}" type="presOf" srcId="{C8DA6CAB-15FD-44A5-9874-E2AD845AD31D}" destId="{F7E1ECFE-000D-4F4F-9085-6280900B22E4}" srcOrd="1" destOrd="0" presId="urn:microsoft.com/office/officeart/2005/8/layout/orgChart1"/>
    <dgm:cxn modelId="{18BF9600-E97F-4A67-B79A-4C5D4BBE51C2}" type="presOf" srcId="{C677D524-2474-4B5A-95E8-B19193E0FAEA}" destId="{B2553DDF-EB93-4BAA-8CBA-9A73A2A9B3F4}" srcOrd="1" destOrd="0" presId="urn:microsoft.com/office/officeart/2005/8/layout/orgChart1"/>
    <dgm:cxn modelId="{7478014E-05E8-418E-8663-1A1B43A72DCC}" type="presOf" srcId="{DB3DEEA9-1C19-4EF8-B2DE-39C95254A2F3}" destId="{DDCC5712-4DE3-4CE9-864D-CE7DAA1C8B44}" srcOrd="1" destOrd="0" presId="urn:microsoft.com/office/officeart/2005/8/layout/orgChart1"/>
    <dgm:cxn modelId="{6F54EEA0-997A-41A8-B3E9-51A47973A0E2}" type="presOf" srcId="{283E6A9A-33ED-4978-9B4E-695D63224286}" destId="{66499683-10D6-438D-9A61-2264A807770A}" srcOrd="1" destOrd="0" presId="urn:microsoft.com/office/officeart/2005/8/layout/orgChart1"/>
    <dgm:cxn modelId="{EB476830-D42C-4399-8EE3-DA29138264F3}" srcId="{A3952E35-8DB2-4E33-9BD5-CC9383C717FB}" destId="{DB3DEEA9-1C19-4EF8-B2DE-39C95254A2F3}" srcOrd="0" destOrd="0" parTransId="{B52E8A2D-FD96-4778-A5A8-8850853E3F23}" sibTransId="{601C0763-4865-495E-9D5A-3B8355F44FAB}"/>
    <dgm:cxn modelId="{6CB0CDC9-3EF4-494E-A30E-EA34893C64DC}" type="presOf" srcId="{CF191168-831B-4860-8501-4AE29A92FC4D}" destId="{F9945161-709D-4022-9A8C-E1308CA36B54}" srcOrd="0" destOrd="0" presId="urn:microsoft.com/office/officeart/2005/8/layout/orgChart1"/>
    <dgm:cxn modelId="{E822E663-3343-4454-9EEE-B5813B4848FD}" type="presOf" srcId="{A3952E35-8DB2-4E33-9BD5-CC9383C717FB}" destId="{CA7BD103-6573-4FAB-BE77-B4257B9938B6}" srcOrd="1" destOrd="0" presId="urn:microsoft.com/office/officeart/2005/8/layout/orgChart1"/>
    <dgm:cxn modelId="{A89F3CEF-ABAB-4105-8A56-36769A6CE73B}" type="presOf" srcId="{2C830AE1-1C32-46B7-A2A3-C67C1A792C36}" destId="{D9AF192B-68C2-40EB-B3C0-DCCED94FD2A3}" srcOrd="0" destOrd="0" presId="urn:microsoft.com/office/officeart/2005/8/layout/orgChart1"/>
    <dgm:cxn modelId="{5D1CF7D5-3619-4733-AA24-5CF69E552AD3}" type="presOf" srcId="{DC3F50A3-A854-49B8-AC0B-FF4454936BC3}" destId="{1FC9C671-F0F1-4CA9-AB2F-A712DD7E4E39}" srcOrd="0" destOrd="0" presId="urn:microsoft.com/office/officeart/2005/8/layout/orgChart1"/>
    <dgm:cxn modelId="{E75C7BBE-D996-4878-BFEE-46CC105DDDA6}" type="presOf" srcId="{283E6A9A-33ED-4978-9B4E-695D63224286}" destId="{7F5C1F2F-9B5A-4E5C-89C6-6E4180544E54}" srcOrd="0" destOrd="0" presId="urn:microsoft.com/office/officeart/2005/8/layout/orgChart1"/>
    <dgm:cxn modelId="{0E54310D-6FBD-430D-8469-1D6A2C37DCA9}" type="presOf" srcId="{2367C05F-B0E0-4DA8-81D9-F33F9CB884FA}" destId="{9999575C-46F1-426C-9262-6BD723540A2C}" srcOrd="0" destOrd="0" presId="urn:microsoft.com/office/officeart/2005/8/layout/orgChart1"/>
    <dgm:cxn modelId="{42F1E287-7BB2-46A5-84F3-ACBEA57A28FA}" srcId="{A3952E35-8DB2-4E33-9BD5-CC9383C717FB}" destId="{C8DA6CAB-15FD-44A5-9874-E2AD845AD31D}" srcOrd="1" destOrd="0" parTransId="{2C830AE1-1C32-46B7-A2A3-C67C1A792C36}" sibTransId="{4C1600B0-EE11-4ABE-84E2-83095C00A75D}"/>
    <dgm:cxn modelId="{1073C33E-ADF3-4448-8EAA-C2F9F521E176}" type="presOf" srcId="{77BEA860-2FBC-4A14-A501-C57EC9680B25}" destId="{3A408829-B470-49F0-89BD-C8F8FC4495ED}" srcOrd="0" destOrd="0" presId="urn:microsoft.com/office/officeart/2005/8/layout/orgChart1"/>
    <dgm:cxn modelId="{26AFEB0A-FE10-4BE6-8943-43947DA59684}" type="presOf" srcId="{CF191168-831B-4860-8501-4AE29A92FC4D}" destId="{EF44D956-6FD1-46A2-9282-633F3FCBEDD6}" srcOrd="1" destOrd="0" presId="urn:microsoft.com/office/officeart/2005/8/layout/orgChart1"/>
    <dgm:cxn modelId="{010807FB-780A-4EC6-BAF1-04C1DCECB3A1}" type="presOf" srcId="{DB3DEEA9-1C19-4EF8-B2DE-39C95254A2F3}" destId="{F53F6B36-36C7-437A-A871-ED5D4B46E299}" srcOrd="0" destOrd="0" presId="urn:microsoft.com/office/officeart/2005/8/layout/orgChart1"/>
    <dgm:cxn modelId="{DCF0C463-6B38-4FB9-B84C-CD44C0A72B99}" srcId="{A3952E35-8DB2-4E33-9BD5-CC9383C717FB}" destId="{C677D524-2474-4B5A-95E8-B19193E0FAEA}" srcOrd="3" destOrd="0" parTransId="{684DEE76-1CD1-46F4-86AD-69DCF21B6064}" sibTransId="{B814340A-65B1-480C-ACCD-58A9AA75C2C8}"/>
    <dgm:cxn modelId="{37BE6D8D-4467-450D-9F4E-F87B17E1823A}" type="presOf" srcId="{684DEE76-1CD1-46F4-86AD-69DCF21B6064}" destId="{8A3C8D7D-BD9D-4088-8AC6-BD8064AEAF3A}" srcOrd="0" destOrd="0" presId="urn:microsoft.com/office/officeart/2005/8/layout/orgChart1"/>
    <dgm:cxn modelId="{A8E735CC-E827-4475-A9BE-57A4CB5F6476}" type="presOf" srcId="{B52E8A2D-FD96-4778-A5A8-8850853E3F23}" destId="{E3C38EF3-53A8-4AF8-BC24-04AB254F1EA2}" srcOrd="0" destOrd="0" presId="urn:microsoft.com/office/officeart/2005/8/layout/orgChart1"/>
    <dgm:cxn modelId="{6B1F3935-1389-49B6-8427-F2080CB98D57}" type="presOf" srcId="{C8DA6CAB-15FD-44A5-9874-E2AD845AD31D}" destId="{9E448BF8-FBCD-41E3-A210-7909350DE697}" srcOrd="0" destOrd="0" presId="urn:microsoft.com/office/officeart/2005/8/layout/orgChart1"/>
    <dgm:cxn modelId="{B85BBF16-4369-426E-8427-20D1DB66D96F}" type="presParOf" srcId="{9999575C-46F1-426C-9262-6BD723540A2C}" destId="{7479E245-B5F8-46BF-99C6-F947785D330F}" srcOrd="0" destOrd="0" presId="urn:microsoft.com/office/officeart/2005/8/layout/orgChart1"/>
    <dgm:cxn modelId="{DBB761E5-8A18-4AA6-B77D-13E0EAEED305}" type="presParOf" srcId="{7479E245-B5F8-46BF-99C6-F947785D330F}" destId="{19206616-974B-4C64-8522-08B650E995F1}" srcOrd="0" destOrd="0" presId="urn:microsoft.com/office/officeart/2005/8/layout/orgChart1"/>
    <dgm:cxn modelId="{66B3D22E-BFEB-49FF-B006-FD0FE337C38C}" type="presParOf" srcId="{19206616-974B-4C64-8522-08B650E995F1}" destId="{3D184035-10AC-463C-9AA9-93ED8256DBCC}" srcOrd="0" destOrd="0" presId="urn:microsoft.com/office/officeart/2005/8/layout/orgChart1"/>
    <dgm:cxn modelId="{09DD54B8-0C2D-45C5-BA9D-1EDF007201C5}" type="presParOf" srcId="{19206616-974B-4C64-8522-08B650E995F1}" destId="{CA7BD103-6573-4FAB-BE77-B4257B9938B6}" srcOrd="1" destOrd="0" presId="urn:microsoft.com/office/officeart/2005/8/layout/orgChart1"/>
    <dgm:cxn modelId="{44725A54-1144-42C9-9BCA-FB43BD424A20}" type="presParOf" srcId="{7479E245-B5F8-46BF-99C6-F947785D330F}" destId="{3E0D3013-2D91-4E5A-B2B9-ED7AFCC93DC3}" srcOrd="1" destOrd="0" presId="urn:microsoft.com/office/officeart/2005/8/layout/orgChart1"/>
    <dgm:cxn modelId="{6A98DB44-E5E6-4D27-B80B-42CF8E7CA231}" type="presParOf" srcId="{3E0D3013-2D91-4E5A-B2B9-ED7AFCC93DC3}" destId="{E3C38EF3-53A8-4AF8-BC24-04AB254F1EA2}" srcOrd="0" destOrd="0" presId="urn:microsoft.com/office/officeart/2005/8/layout/orgChart1"/>
    <dgm:cxn modelId="{749AFEDA-2E3E-45F3-A5BA-60BC017A1A19}" type="presParOf" srcId="{3E0D3013-2D91-4E5A-B2B9-ED7AFCC93DC3}" destId="{AB907BB5-3D66-4AE9-A21F-C763B87F7C4C}" srcOrd="1" destOrd="0" presId="urn:microsoft.com/office/officeart/2005/8/layout/orgChart1"/>
    <dgm:cxn modelId="{CA94D287-6973-465D-93E8-CBA3EF5B0F59}" type="presParOf" srcId="{AB907BB5-3D66-4AE9-A21F-C763B87F7C4C}" destId="{39111687-E61C-433F-AFEE-9B87FDFF4AD1}" srcOrd="0" destOrd="0" presId="urn:microsoft.com/office/officeart/2005/8/layout/orgChart1"/>
    <dgm:cxn modelId="{0FF557AA-EF5F-414D-B7F6-AD8B1DF81D49}" type="presParOf" srcId="{39111687-E61C-433F-AFEE-9B87FDFF4AD1}" destId="{F53F6B36-36C7-437A-A871-ED5D4B46E299}" srcOrd="0" destOrd="0" presId="urn:microsoft.com/office/officeart/2005/8/layout/orgChart1"/>
    <dgm:cxn modelId="{7241C8C6-5321-4B09-9D31-344B9294E803}" type="presParOf" srcId="{39111687-E61C-433F-AFEE-9B87FDFF4AD1}" destId="{DDCC5712-4DE3-4CE9-864D-CE7DAA1C8B44}" srcOrd="1" destOrd="0" presId="urn:microsoft.com/office/officeart/2005/8/layout/orgChart1"/>
    <dgm:cxn modelId="{17E95C12-CEA6-40A7-8E49-D2C4427A5CC5}" type="presParOf" srcId="{AB907BB5-3D66-4AE9-A21F-C763B87F7C4C}" destId="{05155F6D-ED7F-4CE9-A354-8CCD51C60B55}" srcOrd="1" destOrd="0" presId="urn:microsoft.com/office/officeart/2005/8/layout/orgChart1"/>
    <dgm:cxn modelId="{C2BF6D73-487A-4D13-8F23-77EAFAD60E11}" type="presParOf" srcId="{AB907BB5-3D66-4AE9-A21F-C763B87F7C4C}" destId="{324D927D-0340-4E26-BD50-90F3729AC458}" srcOrd="2" destOrd="0" presId="urn:microsoft.com/office/officeart/2005/8/layout/orgChart1"/>
    <dgm:cxn modelId="{5440C974-A5B8-4BB9-8825-E2DFBB515B83}" type="presParOf" srcId="{3E0D3013-2D91-4E5A-B2B9-ED7AFCC93DC3}" destId="{D9AF192B-68C2-40EB-B3C0-DCCED94FD2A3}" srcOrd="2" destOrd="0" presId="urn:microsoft.com/office/officeart/2005/8/layout/orgChart1"/>
    <dgm:cxn modelId="{61A8BB62-2421-423F-B03C-4DB2597C706D}" type="presParOf" srcId="{3E0D3013-2D91-4E5A-B2B9-ED7AFCC93DC3}" destId="{6F757726-C2F1-464D-BF49-99133D8909D3}" srcOrd="3" destOrd="0" presId="urn:microsoft.com/office/officeart/2005/8/layout/orgChart1"/>
    <dgm:cxn modelId="{DD40CF9B-4F49-4D8D-AB23-BFA9D5E27E8D}" type="presParOf" srcId="{6F757726-C2F1-464D-BF49-99133D8909D3}" destId="{FF843276-8D50-4E2B-8CBD-D6303D7E7B20}" srcOrd="0" destOrd="0" presId="urn:microsoft.com/office/officeart/2005/8/layout/orgChart1"/>
    <dgm:cxn modelId="{9688F1A3-59F1-4099-A8AF-DF496803B4D0}" type="presParOf" srcId="{FF843276-8D50-4E2B-8CBD-D6303D7E7B20}" destId="{9E448BF8-FBCD-41E3-A210-7909350DE697}" srcOrd="0" destOrd="0" presId="urn:microsoft.com/office/officeart/2005/8/layout/orgChart1"/>
    <dgm:cxn modelId="{BD0659E1-273F-47D7-8552-ABF6CBE02755}" type="presParOf" srcId="{FF843276-8D50-4E2B-8CBD-D6303D7E7B20}" destId="{F7E1ECFE-000D-4F4F-9085-6280900B22E4}" srcOrd="1" destOrd="0" presId="urn:microsoft.com/office/officeart/2005/8/layout/orgChart1"/>
    <dgm:cxn modelId="{460C3017-EB8C-408D-A7F9-F8F64A26620D}" type="presParOf" srcId="{6F757726-C2F1-464D-BF49-99133D8909D3}" destId="{6EDB200A-48A5-4DCF-9D0F-4E9ED74544A5}" srcOrd="1" destOrd="0" presId="urn:microsoft.com/office/officeart/2005/8/layout/orgChart1"/>
    <dgm:cxn modelId="{F223D7BB-BED1-4154-80BF-57FA43858E13}" type="presParOf" srcId="{6F757726-C2F1-464D-BF49-99133D8909D3}" destId="{9209E3F5-E992-4A09-8931-C3D56A842317}" srcOrd="2" destOrd="0" presId="urn:microsoft.com/office/officeart/2005/8/layout/orgChart1"/>
    <dgm:cxn modelId="{776A9B43-282B-465A-9E2D-D4395D1D1908}" type="presParOf" srcId="{3E0D3013-2D91-4E5A-B2B9-ED7AFCC93DC3}" destId="{3A408829-B470-49F0-89BD-C8F8FC4495ED}" srcOrd="4" destOrd="0" presId="urn:microsoft.com/office/officeart/2005/8/layout/orgChart1"/>
    <dgm:cxn modelId="{F1E0D3D9-4A56-4B5B-9BD3-A75B829BB145}" type="presParOf" srcId="{3E0D3013-2D91-4E5A-B2B9-ED7AFCC93DC3}" destId="{997EE882-0297-4ACF-BFF2-0853A6E244EA}" srcOrd="5" destOrd="0" presId="urn:microsoft.com/office/officeart/2005/8/layout/orgChart1"/>
    <dgm:cxn modelId="{A69E51B4-A3ED-49B8-B268-3D5B4AC63F13}" type="presParOf" srcId="{997EE882-0297-4ACF-BFF2-0853A6E244EA}" destId="{40E0CF59-10E4-4E8A-A4C0-FE0B64AEB8F8}" srcOrd="0" destOrd="0" presId="urn:microsoft.com/office/officeart/2005/8/layout/orgChart1"/>
    <dgm:cxn modelId="{A792E1C4-A6AB-4388-83BB-DC0A0686B8A5}" type="presParOf" srcId="{40E0CF59-10E4-4E8A-A4C0-FE0B64AEB8F8}" destId="{7F5C1F2F-9B5A-4E5C-89C6-6E4180544E54}" srcOrd="0" destOrd="0" presId="urn:microsoft.com/office/officeart/2005/8/layout/orgChart1"/>
    <dgm:cxn modelId="{F6CC6798-6533-4F0D-B972-96DD7AE132DB}" type="presParOf" srcId="{40E0CF59-10E4-4E8A-A4C0-FE0B64AEB8F8}" destId="{66499683-10D6-438D-9A61-2264A807770A}" srcOrd="1" destOrd="0" presId="urn:microsoft.com/office/officeart/2005/8/layout/orgChart1"/>
    <dgm:cxn modelId="{99FBBFEE-D6F6-46B7-8640-C328783EDF29}" type="presParOf" srcId="{997EE882-0297-4ACF-BFF2-0853A6E244EA}" destId="{751C791B-3E40-4079-A764-35A64D1A4564}" srcOrd="1" destOrd="0" presId="urn:microsoft.com/office/officeart/2005/8/layout/orgChart1"/>
    <dgm:cxn modelId="{5B5F9C75-1FA4-4CF8-87B4-736A16E21070}" type="presParOf" srcId="{997EE882-0297-4ACF-BFF2-0853A6E244EA}" destId="{057B6870-B4AF-4C6B-B750-B08613EE9DDE}" srcOrd="2" destOrd="0" presId="urn:microsoft.com/office/officeart/2005/8/layout/orgChart1"/>
    <dgm:cxn modelId="{636CBF60-7E73-42F0-88E4-C400FAE095A6}" type="presParOf" srcId="{3E0D3013-2D91-4E5A-B2B9-ED7AFCC93DC3}" destId="{8A3C8D7D-BD9D-4088-8AC6-BD8064AEAF3A}" srcOrd="6" destOrd="0" presId="urn:microsoft.com/office/officeart/2005/8/layout/orgChart1"/>
    <dgm:cxn modelId="{F23A827F-1B8C-4076-B745-1CFADCE58311}" type="presParOf" srcId="{3E0D3013-2D91-4E5A-B2B9-ED7AFCC93DC3}" destId="{AA3D0E91-F312-499F-BC74-1D7E63D6FA66}" srcOrd="7" destOrd="0" presId="urn:microsoft.com/office/officeart/2005/8/layout/orgChart1"/>
    <dgm:cxn modelId="{71FD005A-8508-4D41-A618-5EEB308596A3}" type="presParOf" srcId="{AA3D0E91-F312-499F-BC74-1D7E63D6FA66}" destId="{553E51D6-08A4-4FCA-AE26-8389E5FF2E7C}" srcOrd="0" destOrd="0" presId="urn:microsoft.com/office/officeart/2005/8/layout/orgChart1"/>
    <dgm:cxn modelId="{519DBDF2-B88C-4419-9477-881F756E2197}" type="presParOf" srcId="{553E51D6-08A4-4FCA-AE26-8389E5FF2E7C}" destId="{75715541-3060-4F59-849D-4311EB3F3405}" srcOrd="0" destOrd="0" presId="urn:microsoft.com/office/officeart/2005/8/layout/orgChart1"/>
    <dgm:cxn modelId="{61547020-F707-41B6-BAA8-57C21F280B04}" type="presParOf" srcId="{553E51D6-08A4-4FCA-AE26-8389E5FF2E7C}" destId="{B2553DDF-EB93-4BAA-8CBA-9A73A2A9B3F4}" srcOrd="1" destOrd="0" presId="urn:microsoft.com/office/officeart/2005/8/layout/orgChart1"/>
    <dgm:cxn modelId="{37AD929B-4604-4463-831B-4A03AA9EF697}" type="presParOf" srcId="{AA3D0E91-F312-499F-BC74-1D7E63D6FA66}" destId="{F6D9C662-EF49-4A84-93D7-9F6CE8A0E44C}" srcOrd="1" destOrd="0" presId="urn:microsoft.com/office/officeart/2005/8/layout/orgChart1"/>
    <dgm:cxn modelId="{D61FC482-B5F5-4308-A1D6-F31A920C6175}" type="presParOf" srcId="{AA3D0E91-F312-499F-BC74-1D7E63D6FA66}" destId="{AD183780-C643-48FA-A898-2EC2E0434B97}" srcOrd="2" destOrd="0" presId="urn:microsoft.com/office/officeart/2005/8/layout/orgChart1"/>
    <dgm:cxn modelId="{C7252005-7564-480C-A535-8D00CCD62A67}" type="presParOf" srcId="{3E0D3013-2D91-4E5A-B2B9-ED7AFCC93DC3}" destId="{1FC9C671-F0F1-4CA9-AB2F-A712DD7E4E39}" srcOrd="8" destOrd="0" presId="urn:microsoft.com/office/officeart/2005/8/layout/orgChart1"/>
    <dgm:cxn modelId="{ABE07165-5038-4B27-9A85-7281A749F08F}" type="presParOf" srcId="{3E0D3013-2D91-4E5A-B2B9-ED7AFCC93DC3}" destId="{FD3EBE0F-CC5B-4D30-B11D-5D333922B8FF}" srcOrd="9" destOrd="0" presId="urn:microsoft.com/office/officeart/2005/8/layout/orgChart1"/>
    <dgm:cxn modelId="{012C47C0-8DBF-4D9B-A1AE-A2F8A2CCAD8B}" type="presParOf" srcId="{FD3EBE0F-CC5B-4D30-B11D-5D333922B8FF}" destId="{B9F922E9-8A48-42E6-A246-A0B553CA6A78}" srcOrd="0" destOrd="0" presId="urn:microsoft.com/office/officeart/2005/8/layout/orgChart1"/>
    <dgm:cxn modelId="{BC3C8FCB-FFF1-45AC-8926-59DB56BF2803}" type="presParOf" srcId="{B9F922E9-8A48-42E6-A246-A0B553CA6A78}" destId="{F9945161-709D-4022-9A8C-E1308CA36B54}" srcOrd="0" destOrd="0" presId="urn:microsoft.com/office/officeart/2005/8/layout/orgChart1"/>
    <dgm:cxn modelId="{87E032E7-0111-4983-9EC5-C5A5C2B75667}" type="presParOf" srcId="{B9F922E9-8A48-42E6-A246-A0B553CA6A78}" destId="{EF44D956-6FD1-46A2-9282-633F3FCBEDD6}" srcOrd="1" destOrd="0" presId="urn:microsoft.com/office/officeart/2005/8/layout/orgChart1"/>
    <dgm:cxn modelId="{B1000772-0B22-429A-BB41-840013EA5BAE}" type="presParOf" srcId="{FD3EBE0F-CC5B-4D30-B11D-5D333922B8FF}" destId="{798752A8-0FA7-4EF2-AAA6-93803418C826}" srcOrd="1" destOrd="0" presId="urn:microsoft.com/office/officeart/2005/8/layout/orgChart1"/>
    <dgm:cxn modelId="{A2DCD49B-85A8-4DF1-97FC-057D269CA46D}" type="presParOf" srcId="{FD3EBE0F-CC5B-4D30-B11D-5D333922B8FF}" destId="{9F4D8644-5553-459E-87E5-287E7DEE78D8}" srcOrd="2" destOrd="0" presId="urn:microsoft.com/office/officeart/2005/8/layout/orgChart1"/>
    <dgm:cxn modelId="{393ECE54-69A0-4256-907C-B5845C3432DB}" type="presParOf" srcId="{7479E245-B5F8-46BF-99C6-F947785D330F}" destId="{DC40D923-5695-411A-A165-571385EAE9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9C671-F0F1-4CA9-AB2F-A712DD7E4E39}">
      <dsp:nvSpPr>
        <dsp:cNvPr id="0" name=""/>
        <dsp:cNvSpPr/>
      </dsp:nvSpPr>
      <dsp:spPr>
        <a:xfrm>
          <a:off x="3926656" y="1615702"/>
          <a:ext cx="3253727" cy="282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74"/>
              </a:lnTo>
              <a:lnTo>
                <a:pt x="3253727" y="141174"/>
              </a:lnTo>
              <a:lnTo>
                <a:pt x="3253727" y="28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C8D7D-BD9D-4088-8AC6-BD8064AEAF3A}">
      <dsp:nvSpPr>
        <dsp:cNvPr id="0" name=""/>
        <dsp:cNvSpPr/>
      </dsp:nvSpPr>
      <dsp:spPr>
        <a:xfrm>
          <a:off x="3926656" y="1615702"/>
          <a:ext cx="1626863" cy="282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74"/>
              </a:lnTo>
              <a:lnTo>
                <a:pt x="1626863" y="141174"/>
              </a:lnTo>
              <a:lnTo>
                <a:pt x="1626863" y="28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08829-B470-49F0-89BD-C8F8FC4495ED}">
      <dsp:nvSpPr>
        <dsp:cNvPr id="0" name=""/>
        <dsp:cNvSpPr/>
      </dsp:nvSpPr>
      <dsp:spPr>
        <a:xfrm>
          <a:off x="3880936" y="1615702"/>
          <a:ext cx="91440" cy="282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F192B-68C2-40EB-B3C0-DCCED94FD2A3}">
      <dsp:nvSpPr>
        <dsp:cNvPr id="0" name=""/>
        <dsp:cNvSpPr/>
      </dsp:nvSpPr>
      <dsp:spPr>
        <a:xfrm>
          <a:off x="2299792" y="1615702"/>
          <a:ext cx="1626863" cy="282348"/>
        </a:xfrm>
        <a:custGeom>
          <a:avLst/>
          <a:gdLst/>
          <a:ahLst/>
          <a:cxnLst/>
          <a:rect l="0" t="0" r="0" b="0"/>
          <a:pathLst>
            <a:path>
              <a:moveTo>
                <a:pt x="1626863" y="0"/>
              </a:moveTo>
              <a:lnTo>
                <a:pt x="1626863" y="141174"/>
              </a:lnTo>
              <a:lnTo>
                <a:pt x="0" y="141174"/>
              </a:lnTo>
              <a:lnTo>
                <a:pt x="0" y="28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8EF3-53A8-4AF8-BC24-04AB254F1EA2}">
      <dsp:nvSpPr>
        <dsp:cNvPr id="0" name=""/>
        <dsp:cNvSpPr/>
      </dsp:nvSpPr>
      <dsp:spPr>
        <a:xfrm>
          <a:off x="672928" y="1615702"/>
          <a:ext cx="3253727" cy="282348"/>
        </a:xfrm>
        <a:custGeom>
          <a:avLst/>
          <a:gdLst/>
          <a:ahLst/>
          <a:cxnLst/>
          <a:rect l="0" t="0" r="0" b="0"/>
          <a:pathLst>
            <a:path>
              <a:moveTo>
                <a:pt x="3253727" y="0"/>
              </a:moveTo>
              <a:lnTo>
                <a:pt x="3253727" y="141174"/>
              </a:lnTo>
              <a:lnTo>
                <a:pt x="0" y="141174"/>
              </a:lnTo>
              <a:lnTo>
                <a:pt x="0" y="28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84035-10AC-463C-9AA9-93ED8256DBCC}">
      <dsp:nvSpPr>
        <dsp:cNvPr id="0" name=""/>
        <dsp:cNvSpPr/>
      </dsp:nvSpPr>
      <dsp:spPr>
        <a:xfrm>
          <a:off x="3254398" y="943444"/>
          <a:ext cx="1344515" cy="67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CEO- UW Medicine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Dean- School of  Medicine</a:t>
          </a:r>
        </a:p>
      </dsp:txBody>
      <dsp:txXfrm>
        <a:off x="3254398" y="943444"/>
        <a:ext cx="1344515" cy="672257"/>
      </dsp:txXfrm>
    </dsp:sp>
    <dsp:sp modelId="{F53F6B36-36C7-437A-A871-ED5D4B46E299}">
      <dsp:nvSpPr>
        <dsp:cNvPr id="0" name=""/>
        <dsp:cNvSpPr/>
      </dsp:nvSpPr>
      <dsp:spPr>
        <a:xfrm>
          <a:off x="671" y="1898050"/>
          <a:ext cx="1344515" cy="67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Airlift Northwest</a:t>
          </a:r>
        </a:p>
      </dsp:txBody>
      <dsp:txXfrm>
        <a:off x="671" y="1898050"/>
        <a:ext cx="1344515" cy="672257"/>
      </dsp:txXfrm>
    </dsp:sp>
    <dsp:sp modelId="{9E448BF8-FBCD-41E3-A210-7909350DE697}">
      <dsp:nvSpPr>
        <dsp:cNvPr id="0" name=""/>
        <dsp:cNvSpPr/>
      </dsp:nvSpPr>
      <dsp:spPr>
        <a:xfrm>
          <a:off x="1627534" y="1898050"/>
          <a:ext cx="1344515" cy="67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School of Medicine</a:t>
          </a:r>
        </a:p>
      </dsp:txBody>
      <dsp:txXfrm>
        <a:off x="1627534" y="1898050"/>
        <a:ext cx="1344515" cy="672257"/>
      </dsp:txXfrm>
    </dsp:sp>
    <dsp:sp modelId="{7F5C1F2F-9B5A-4E5C-89C6-6E4180544E54}">
      <dsp:nvSpPr>
        <dsp:cNvPr id="0" name=""/>
        <dsp:cNvSpPr/>
      </dsp:nvSpPr>
      <dsp:spPr>
        <a:xfrm>
          <a:off x="3254398" y="1898050"/>
          <a:ext cx="1344515" cy="67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UW Physicians</a:t>
          </a:r>
        </a:p>
      </dsp:txBody>
      <dsp:txXfrm>
        <a:off x="3254398" y="1898050"/>
        <a:ext cx="1344515" cy="672257"/>
      </dsp:txXfrm>
    </dsp:sp>
    <dsp:sp modelId="{75715541-3060-4F59-849D-4311EB3F3405}">
      <dsp:nvSpPr>
        <dsp:cNvPr id="0" name=""/>
        <dsp:cNvSpPr/>
      </dsp:nvSpPr>
      <dsp:spPr>
        <a:xfrm>
          <a:off x="4881262" y="1898050"/>
          <a:ext cx="1344515" cy="67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Hospitals </a:t>
          </a:r>
        </a:p>
      </dsp:txBody>
      <dsp:txXfrm>
        <a:off x="4881262" y="1898050"/>
        <a:ext cx="1344515" cy="672257"/>
      </dsp:txXfrm>
    </dsp:sp>
    <dsp:sp modelId="{F9945161-709D-4022-9A8C-E1308CA36B54}">
      <dsp:nvSpPr>
        <dsp:cNvPr id="0" name=""/>
        <dsp:cNvSpPr/>
      </dsp:nvSpPr>
      <dsp:spPr>
        <a:xfrm>
          <a:off x="6508126" y="1898050"/>
          <a:ext cx="1344515" cy="672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UW Neighborhood Clinics</a:t>
          </a:r>
        </a:p>
      </dsp:txBody>
      <dsp:txXfrm>
        <a:off x="6508126" y="1898050"/>
        <a:ext cx="1344515" cy="672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/>
          <a:lstStyle>
            <a:lvl1pPr algn="r">
              <a:defRPr sz="1200"/>
            </a:lvl1pPr>
          </a:lstStyle>
          <a:p>
            <a:fld id="{6EB9C650-BFDD-42A5-A7C8-C78E3B9DCA7F}" type="datetimeFigureOut">
              <a:rPr lang="en-US" smtClean="0"/>
              <a:t>5/18/2019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27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 anchor="b"/>
          <a:lstStyle>
            <a:lvl1pPr algn="r">
              <a:defRPr sz="1200"/>
            </a:lvl1pPr>
          </a:lstStyle>
          <a:p>
            <a:fld id="{48BF6BC2-A954-406E-904E-C740A1F11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1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79" rIns="93160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3160" tIns="46579" rIns="93160" bIns="465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0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4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Shared staff includes myself and 3 direct reports covering key functional areas: Clinical finances, research and financial ops, and education/HR/IT</a:t>
            </a:r>
          </a:p>
          <a:p>
            <a:r>
              <a:rPr lang="en-US" dirty="0"/>
              <a:t>We also share a business analyst</a:t>
            </a:r>
          </a:p>
          <a:p>
            <a:endParaRPr lang="en-US" dirty="0"/>
          </a:p>
          <a:p>
            <a:r>
              <a:rPr lang="en-US" dirty="0"/>
              <a:t>Provide higher level of service and increased compliance by sharing staff</a:t>
            </a:r>
          </a:p>
          <a:p>
            <a:endParaRPr lang="en-US" dirty="0"/>
          </a:p>
          <a:p>
            <a:r>
              <a:rPr lang="en-US" dirty="0"/>
              <a:t>Programs:  Our system has historically been very </a:t>
            </a:r>
            <a:r>
              <a:rPr lang="en-US" dirty="0" err="1"/>
              <a:t>silo’d</a:t>
            </a:r>
            <a:r>
              <a:rPr lang="en-US" dirty="0"/>
              <a:t> by department</a:t>
            </a:r>
          </a:p>
          <a:p>
            <a:endParaRPr lang="en-US" dirty="0"/>
          </a:p>
          <a:p>
            <a:r>
              <a:rPr lang="en-US" dirty="0"/>
              <a:t>Pituitary – we have financial and productivity sharing arrangements with Otolaryngology and Endocrinology which has helped build and grow our pituitary center</a:t>
            </a:r>
          </a:p>
          <a:p>
            <a:endParaRPr lang="en-US" dirty="0"/>
          </a:p>
          <a:p>
            <a:r>
              <a:rPr lang="en-US" dirty="0"/>
              <a:t>Movement Disorders:  Co-located a Neurologist, APP and </a:t>
            </a:r>
            <a:r>
              <a:rPr lang="en-US" dirty="0" err="1"/>
              <a:t>Neurosurgeron</a:t>
            </a:r>
            <a:r>
              <a:rPr lang="en-US" dirty="0"/>
              <a:t> in the same clinic</a:t>
            </a:r>
          </a:p>
          <a:p>
            <a:endParaRPr lang="en-US" dirty="0"/>
          </a:p>
          <a:p>
            <a:r>
              <a:rPr lang="en-US" dirty="0"/>
              <a:t>Quote originated by Peter Drucker and made famous by Mark Fields, President of Ford,  “Culture eats strategy for breakfast”</a:t>
            </a:r>
          </a:p>
          <a:p>
            <a:endParaRPr lang="en-US" dirty="0"/>
          </a:p>
          <a:p>
            <a:r>
              <a:rPr lang="en-US" dirty="0"/>
              <a:t>Dr. Ellenbogen and our other departmental leaders have worked diligently to provide a great culture</a:t>
            </a:r>
          </a:p>
          <a:p>
            <a:endParaRPr lang="en-US" dirty="0"/>
          </a:p>
          <a:p>
            <a:r>
              <a:rPr lang="en-US" dirty="0"/>
              <a:t>We’ve also worked to provide support for research and lab space, additional education and other 1 time expenses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6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need to build relationships with advancement- and get all faculty comfortable with fund raising= grateful patients</a:t>
            </a:r>
          </a:p>
          <a:p>
            <a:endParaRPr lang="en-US" dirty="0"/>
          </a:p>
          <a:p>
            <a:r>
              <a:rPr lang="en-US" dirty="0"/>
              <a:t>We will continue to use the NERVES and other industry data to advocate for higher $$/</a:t>
            </a:r>
            <a:r>
              <a:rPr lang="en-US" dirty="0" err="1"/>
              <a:t>wrvu</a:t>
            </a:r>
            <a:endParaRPr lang="en-US" dirty="0"/>
          </a:p>
          <a:p>
            <a:endParaRPr lang="en-US" dirty="0"/>
          </a:p>
          <a:p>
            <a:r>
              <a:rPr lang="en-US" dirty="0"/>
              <a:t>Other services:  call, telehealth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9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to look for ways to drive efficiencies (operationally and clinically) and  build volumes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9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4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UW Medicine is comprised of several entities</a:t>
            </a:r>
          </a:p>
          <a:p>
            <a:r>
              <a:rPr lang="en-US" sz="1400" dirty="0"/>
              <a:t>	UW Physicians is our adult practice plan</a:t>
            </a:r>
          </a:p>
          <a:p>
            <a:r>
              <a:rPr lang="en-US" sz="1400" dirty="0"/>
              <a:t>	4 Hospitals- UWMC, NWH, HMC, Valley Med Ctr</a:t>
            </a:r>
          </a:p>
          <a:p>
            <a:r>
              <a:rPr lang="en-US" sz="1400" dirty="0"/>
              <a:t>	affiliations with SCH, VA</a:t>
            </a:r>
          </a:p>
          <a:p>
            <a:endParaRPr lang="en-US" sz="1400" dirty="0"/>
          </a:p>
          <a:p>
            <a:r>
              <a:rPr lang="en-US" sz="1400" dirty="0"/>
              <a:t>	27 Neighborhood clinics- spanning, Arlington to North</a:t>
            </a:r>
          </a:p>
          <a:p>
            <a:r>
              <a:rPr lang="en-US" sz="1400" dirty="0"/>
              <a:t>	Bellevue to </a:t>
            </a:r>
            <a:r>
              <a:rPr lang="en-US" sz="1400" dirty="0" err="1"/>
              <a:t>East,Olympia</a:t>
            </a:r>
            <a:r>
              <a:rPr lang="en-US" sz="1400" dirty="0"/>
              <a:t> to the South </a:t>
            </a:r>
          </a:p>
          <a:p>
            <a:endParaRPr lang="en-US" sz="1400" dirty="0"/>
          </a:p>
          <a:p>
            <a:r>
              <a:rPr lang="en-US" sz="1400" dirty="0"/>
              <a:t>Complement of faculty and trainees</a:t>
            </a:r>
          </a:p>
          <a:p>
            <a:endParaRPr lang="en-US" sz="1400" dirty="0"/>
          </a:p>
          <a:p>
            <a:r>
              <a:rPr lang="en-US" sz="1400" dirty="0"/>
              <a:t>A unique feature of our system is that Dr. Paul Ramsey serves as the Dean of the Medical School and the CEO of UW 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7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our non-clinical funding sources flow through the University and then the school before getting to the department</a:t>
            </a:r>
          </a:p>
          <a:p>
            <a:endParaRPr lang="en-US" dirty="0"/>
          </a:p>
          <a:p>
            <a:r>
              <a:rPr lang="en-US" dirty="0"/>
              <a:t>Each entity takes a slice</a:t>
            </a:r>
          </a:p>
          <a:p>
            <a:endParaRPr lang="en-US" dirty="0"/>
          </a:p>
          <a:p>
            <a:r>
              <a:rPr lang="en-US" dirty="0"/>
              <a:t>Pro fees flow through the practice plan; facility fees through individual hospitals</a:t>
            </a:r>
          </a:p>
          <a:p>
            <a:r>
              <a:rPr lang="en-US" dirty="0"/>
              <a:t>All revenue is combined and flow to the department  as a $/</a:t>
            </a:r>
            <a:r>
              <a:rPr lang="en-US" dirty="0" err="1"/>
              <a:t>wrvu</a:t>
            </a:r>
            <a:r>
              <a:rPr lang="en-US" dirty="0"/>
              <a:t> (PSA rate)</a:t>
            </a:r>
          </a:p>
          <a:p>
            <a:r>
              <a:rPr lang="en-US" dirty="0"/>
              <a:t>PSA= professional service agreement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1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Replaced a much more complicated model consisting of shortfall and program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Goudy Old Style" panose="0202050205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Original rates were calculated using existing clinical salaries and clinical productivity (from prior year)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Goudy Old Style" panose="0202050205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PSA rate was not increased for 2 years so promotions and retentions had to be absorbed by more productivity, the department or by hospital if a clinical admin role (and for that % of comp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Goudy Old Style" panose="0202050205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Payments to department not dependent on payor mix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Goudy Old Style" panose="0202050205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We only pay for clinical salaries and department operations related to our clinical enterprise with these funds – no teaching, research, </a:t>
            </a:r>
            <a:r>
              <a:rPr lang="en-US" dirty="0" err="1">
                <a:latin typeface="Goudy Old Style" panose="02020502050305020303" pitchFamily="18" charset="0"/>
              </a:rPr>
              <a:t>etc</a:t>
            </a:r>
            <a:r>
              <a:rPr lang="en-US" dirty="0">
                <a:latin typeface="Goudy Old Style" panose="02020502050305020303" pitchFamily="18" charset="0"/>
              </a:rPr>
              <a:t> unless we have surplus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5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compensation structure reads like alphabet soup</a:t>
            </a:r>
          </a:p>
          <a:p>
            <a:endParaRPr lang="en-US" i="1" dirty="0"/>
          </a:p>
          <a:p>
            <a:r>
              <a:rPr lang="en-US" i="1" dirty="0"/>
              <a:t>X= salary for being an academician; research and teaching time always paid on “x”</a:t>
            </a:r>
          </a:p>
          <a:p>
            <a:r>
              <a:rPr lang="en-US" i="1" dirty="0"/>
              <a:t>Y= clinical salary</a:t>
            </a:r>
          </a:p>
          <a:p>
            <a:r>
              <a:rPr lang="en-US" i="1" dirty="0"/>
              <a:t>Z= variable and specific to each department, clinical factors only</a:t>
            </a:r>
          </a:p>
          <a:p>
            <a:endParaRPr lang="en-US" i="1" dirty="0"/>
          </a:p>
          <a:p>
            <a:r>
              <a:rPr lang="en-US" i="1" dirty="0"/>
              <a:t>Merit is only applied to X&amp; Y</a:t>
            </a:r>
            <a:endParaRPr lang="en-US" dirty="0"/>
          </a:p>
          <a:p>
            <a:r>
              <a:rPr lang="en-US" dirty="0"/>
              <a:t>Split between X&amp; Y not dictated by SoM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ADS for clinical or department admin roles, only last as long as person is in role, needs to be approved by SoM</a:t>
            </a:r>
          </a:p>
          <a:p>
            <a:r>
              <a:rPr lang="en-US" i="1" dirty="0"/>
              <a:t>ACS  is for non-incentive forms of comp, which can be paid monthly, semi annually, or quarterly (lovingly referred to as MAC, SAAC and QAAC) 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6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going to go through 2 sample profiles- the first is an RO1 funded professor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general we try to set comp at the 50% AAMC- this works for the first year when we have complete control</a:t>
            </a:r>
          </a:p>
          <a:p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After that, we try to keep it close through retention increases, and include variable incentive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R01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11,7000 </a:t>
            </a:r>
            <a:r>
              <a:rPr lang="en-US" dirty="0" err="1"/>
              <a:t>wrvus</a:t>
            </a:r>
            <a:r>
              <a:rPr lang="en-US" dirty="0"/>
              <a:t> normalized to a 1.0 FTE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Total cost share combination of salary over NIH cap but funding needed to cover clinical comp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4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R01s</a:t>
            </a:r>
          </a:p>
          <a:p>
            <a:r>
              <a:rPr lang="en-US" dirty="0"/>
              <a:t>Approx. 12,450 normalized to a 1.0 FTE</a:t>
            </a:r>
          </a:p>
          <a:p>
            <a:r>
              <a:rPr lang="en-US" dirty="0"/>
              <a:t>Department cost share for salary over the NUH cap</a:t>
            </a:r>
          </a:p>
          <a:p>
            <a:endParaRPr lang="en-US" dirty="0"/>
          </a:p>
          <a:p>
            <a:r>
              <a:rPr lang="en-US" dirty="0"/>
              <a:t>Using this example, almost 3000 more </a:t>
            </a:r>
            <a:r>
              <a:rPr lang="en-US" dirty="0" err="1"/>
              <a:t>wrvus</a:t>
            </a:r>
            <a:r>
              <a:rPr lang="en-US" dirty="0"/>
              <a:t> needed to cover clinical comp for someone at the professor level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1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Balance of assistant, associate and full professors is important</a:t>
            </a:r>
          </a:p>
          <a:p>
            <a:endParaRPr lang="en-US" dirty="0"/>
          </a:p>
          <a:p>
            <a:r>
              <a:rPr lang="en-US" dirty="0"/>
              <a:t>We currently have 6 professors, 2 Associates, and 4 assistants</a:t>
            </a:r>
          </a:p>
          <a:p>
            <a:r>
              <a:rPr lang="en-US" dirty="0"/>
              <a:t>	we have several open recruits which will even out our numbers and 	potentially help our cost share</a:t>
            </a:r>
          </a:p>
          <a:p>
            <a:endParaRPr lang="en-US" dirty="0"/>
          </a:p>
          <a:p>
            <a:r>
              <a:rPr lang="en-US" dirty="0"/>
              <a:t>We have worked to build reserves but for the first time in 10 years, find we need to dip into the reserves to fund clinical salaries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4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4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TITLE OR EVENT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Neurosciences Institute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5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2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9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9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901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67624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0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08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82811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4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837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82631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9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05000" y="6324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2" descr="[UW Medicine]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400800"/>
            <a:ext cx="2028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838200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7013" indent="-227013" algn="l">
              <a:buClr>
                <a:schemeClr val="accent6">
                  <a:lumMod val="50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Arial Rounded MT Bold" pitchFamily="34" charset="0"/>
              </a:defRPr>
            </a:lvl2pPr>
            <a:lvl3pPr marL="231775" indent="-231775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4pPr>
            <a:lvl5pPr marL="1146175" indent="-231775">
              <a:buFont typeface="Arial" pitchFamily="34" charset="0"/>
              <a:buChar char="‒"/>
              <a:defRPr sz="18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5pPr>
            <a:lvl7pPr marL="1597025" indent="-220663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7pPr>
            <a:lvl9pPr marL="682625" indent="-220663">
              <a:buFont typeface="Wingdings" pitchFamily="2" charset="2"/>
              <a:buChar char="ü"/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8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8200" y="6461125"/>
            <a:ext cx="685800" cy="39687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ADE40FF3-C223-4C30-A4EC-1692D64FD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t"/>
          <a:lstStyle>
            <a:lvl1pPr algn="ctr">
              <a:defRPr sz="1000" dirty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Confidential &amp; Proprietary to University of Washington Medicine </a:t>
            </a:r>
          </a:p>
        </p:txBody>
      </p:sp>
    </p:spTree>
    <p:extLst>
      <p:ext uri="{BB962C8B-B14F-4D97-AF65-F5344CB8AC3E}">
        <p14:creationId xmlns:p14="http://schemas.microsoft.com/office/powerpoint/2010/main" val="1395187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59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2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1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676400" y="1405783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6376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2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7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9841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84323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15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2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58803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26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54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12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273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4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7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4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9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828800"/>
            <a:ext cx="1524000" cy="1463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21528" y="4419600"/>
            <a:ext cx="9692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145536" y="1828800"/>
            <a:ext cx="5998464" cy="1463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838" y="4654296"/>
            <a:ext cx="7406640" cy="630936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1528" y="5413248"/>
            <a:ext cx="7406640" cy="630936"/>
          </a:xfrm>
        </p:spPr>
        <p:txBody>
          <a:bodyPr/>
          <a:lstStyle>
            <a:lvl1pPr marL="0" indent="0">
              <a:buFontTx/>
              <a:buNone/>
              <a:defRPr sz="9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618488" y="3483864"/>
            <a:ext cx="7406640" cy="704088"/>
          </a:xfrm>
        </p:spPr>
        <p:txBody>
          <a:bodyPr anchor="t"/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Client Name</a:t>
            </a:r>
          </a:p>
        </p:txBody>
      </p:sp>
    </p:spTree>
    <p:extLst>
      <p:ext uri="{BB962C8B-B14F-4D97-AF65-F5344CB8AC3E}">
        <p14:creationId xmlns:p14="http://schemas.microsoft.com/office/powerpoint/2010/main" val="4021063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400"/>
              </a:spcBef>
              <a:defRPr/>
            </a:lvl1pPr>
            <a:lvl2pPr marL="571500" indent="-228600">
              <a:spcBef>
                <a:spcPts val="400"/>
              </a:spcBef>
              <a:defRPr/>
            </a:lvl2pPr>
            <a:lvl3pPr marL="914400" indent="-228600">
              <a:spcBef>
                <a:spcPts val="400"/>
              </a:spcBef>
              <a:defRPr/>
            </a:lvl3pPr>
            <a:lvl4pPr marL="1257300" indent="-228600">
              <a:spcBef>
                <a:spcPts val="400"/>
              </a:spcBef>
              <a:defRPr/>
            </a:lvl4pPr>
            <a:lvl5pPr marL="160020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040"/>
            <a:ext cx="609600" cy="441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rIns="0" anchor="ctr"/>
          <a:lstStyle>
            <a:lvl1pPr algn="ctr"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5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040"/>
            <a:ext cx="609600" cy="441960"/>
          </a:xfrm>
        </p:spPr>
        <p:txBody>
          <a:bodyPr/>
          <a:lstStyle/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8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6"/>
          <a:stretch/>
        </p:blipFill>
        <p:spPr>
          <a:xfrm>
            <a:off x="1" y="0"/>
            <a:ext cx="9143999" cy="494347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040"/>
            <a:ext cx="609600" cy="441960"/>
          </a:xfrm>
        </p:spPr>
        <p:txBody>
          <a:bodyPr/>
          <a:lstStyle/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" y="2427032"/>
            <a:ext cx="8961120" cy="1508760"/>
          </a:xfr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28900" y="3950553"/>
            <a:ext cx="3886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9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2509.003\415578(pptx)-E2 DD 5-26-18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7FA3-89B9-4484-9BD7-1317068E06A0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2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6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981200" cy="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8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06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91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27815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667437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46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90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3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84767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34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11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5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70751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55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330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981200" cy="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9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19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53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93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1693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71024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9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58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1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925073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3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806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52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848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9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9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5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1453896" cy="38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2" r:id="rId4"/>
    <p:sldLayoutId id="2147483663" r:id="rId5"/>
    <p:sldLayoutId id="2147483657" r:id="rId6"/>
    <p:sldLayoutId id="2147483664" r:id="rId7"/>
    <p:sldLayoutId id="2147483666" r:id="rId8"/>
    <p:sldLayoutId id="2147483655" r:id="rId9"/>
    <p:sldLayoutId id="2147483670" r:id="rId10"/>
    <p:sldLayoutId id="2147483673" r:id="rId11"/>
    <p:sldLayoutId id="2147483672" r:id="rId12"/>
    <p:sldLayoutId id="2147483671" r:id="rId13"/>
    <p:sldLayoutId id="2147483674" r:id="rId14"/>
    <p:sldLayoutId id="2147483675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03505" cy="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58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37160"/>
            <a:ext cx="89611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371600"/>
            <a:ext cx="877824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040"/>
            <a:ext cx="609600" cy="441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rIns="0" anchor="ctr"/>
          <a:lstStyle>
            <a:lvl1pPr algn="ctr"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6477000"/>
            <a:ext cx="0" cy="2743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8E7D40-1BFD-4CE3-AF97-AC402E978C25}"/>
              </a:ext>
            </a:extLst>
          </p:cNvPr>
          <p:cNvSpPr txBox="1">
            <a:spLocks/>
          </p:cNvSpPr>
          <p:nvPr userDrawn="1"/>
        </p:nvSpPr>
        <p:spPr>
          <a:xfrm>
            <a:off x="-18662" y="6441297"/>
            <a:ext cx="2895600" cy="4167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95959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prstClr val="black"/>
                </a:solidFill>
              </a:rPr>
              <a:t>CONFIDENTIAL </a:t>
            </a:r>
          </a:p>
          <a:p>
            <a:endParaRPr lang="en-US" sz="900" b="1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00C1C-DD4F-49BC-BBA2-3621E19BB4B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73952"/>
            <a:ext cx="1300292" cy="2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400"/>
        </a:spcBef>
        <a:buClr>
          <a:schemeClr val="accent6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0" userDrawn="1">
          <p15:clr>
            <a:srgbClr val="F26B43"/>
          </p15:clr>
        </p15:guide>
        <p15:guide id="2" pos="56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32" y="4462461"/>
            <a:ext cx="7611536" cy="2438400"/>
          </a:xfrm>
        </p:spPr>
        <p:txBody>
          <a:bodyPr>
            <a:normAutofit/>
          </a:bodyPr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How To Pay A Neurosurgeon- The UW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474"/>
          <a:stretch/>
        </p:blipFill>
        <p:spPr>
          <a:xfrm>
            <a:off x="0" y="0"/>
            <a:ext cx="9144000" cy="4114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81461"/>
            <a:ext cx="9144000" cy="37147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4864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Cut costs: Very lean central admin team to keep expenses down</a:t>
            </a:r>
          </a:p>
          <a:p>
            <a:pPr marL="1600200" lvl="1" indent="-457200"/>
            <a:r>
              <a:rPr lang="en-US" sz="2600" dirty="0"/>
              <a:t>Our staff/revenue is 6% compared to an average of 8% in the </a:t>
            </a:r>
            <a:r>
              <a:rPr lang="en-US" sz="2600" dirty="0" err="1"/>
              <a:t>SoM</a:t>
            </a:r>
            <a:endParaRPr lang="en-US" sz="2600" dirty="0"/>
          </a:p>
          <a:p>
            <a:pPr marL="1600200" lvl="1" indent="-457200"/>
            <a:r>
              <a:rPr lang="en-US" sz="2600" dirty="0"/>
              <a:t>Shared Director and top managers with  Neurology </a:t>
            </a:r>
            <a:r>
              <a:rPr lang="en-US" sz="2100" dirty="0"/>
              <a:t>(Estimated savings of $540K annually)</a:t>
            </a:r>
          </a:p>
          <a:p>
            <a:pPr marL="1600200" lvl="1" indent="-457200"/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Creatively built programs with other departments/divisions to build volumes</a:t>
            </a:r>
          </a:p>
          <a:p>
            <a:pPr marL="1600200" lvl="1" indent="-457200"/>
            <a:r>
              <a:rPr lang="en-US" sz="2600" dirty="0"/>
              <a:t>Movement Disorders</a:t>
            </a:r>
          </a:p>
          <a:p>
            <a:pPr marL="1600200" lvl="1" indent="-457200"/>
            <a:r>
              <a:rPr lang="en-US" sz="2600" dirty="0"/>
              <a:t>Pituitary</a:t>
            </a:r>
          </a:p>
          <a:p>
            <a:pPr marL="1600200" lvl="1" indent="-457200"/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Used other non-monetary means to compensate surgeons</a:t>
            </a:r>
          </a:p>
          <a:p>
            <a:pPr marL="1600200" lvl="1" indent="-457200"/>
            <a:r>
              <a:rPr lang="en-US" sz="2600" dirty="0"/>
              <a:t>Culture</a:t>
            </a:r>
          </a:p>
          <a:p>
            <a:pPr marL="1600200" lvl="1" indent="-457200"/>
            <a:r>
              <a:rPr lang="en-US" sz="2600" dirty="0"/>
              <a:t>Mentorship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Additionally, we have: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10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1"/>
            <a:ext cx="8229600" cy="4876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Build up fund raising initiatives with goal of supporting faculty salary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Continue to advocate for higher PSA rate and coverage for costly retention increases with hospitals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Form partnerships with our community based UW Medicine hospitals</a:t>
            </a:r>
          </a:p>
          <a:p>
            <a:pPr marL="1600200" lvl="1" indent="-457200"/>
            <a:r>
              <a:rPr lang="en-US" sz="2000" dirty="0"/>
              <a:t>Cover call and provide other services under a contract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initiatives next 1-3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11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1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Salaries (AAMC &amp; MGMA) will continue to climb making it very difficult to retain top neurosurgeons </a:t>
            </a:r>
          </a:p>
          <a:p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Must be very efficient with departmental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Strong partnership with advancement to increase number of gifts &amp; endowments supporting salary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Continue to innovate and look for partnerships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12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“The promise of academic medicine is to create new knowledge, train the next generation of practitioners, and advance standards of patient care.”*</a:t>
            </a:r>
          </a:p>
          <a:p>
            <a:endParaRPr lang="en-US" dirty="0"/>
          </a:p>
          <a:p>
            <a:r>
              <a:rPr lang="en-US" dirty="0"/>
              <a:t>The Question is </a:t>
            </a:r>
            <a:r>
              <a:rPr lang="en-US" dirty="0">
                <a:solidFill>
                  <a:srgbClr val="C00000"/>
                </a:solidFill>
              </a:rPr>
              <a:t>how</a:t>
            </a:r>
            <a:r>
              <a:rPr lang="en-US" dirty="0"/>
              <a:t> to pay for all of this?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*  AAMC Future of Academic Medicine Series, October 2018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2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8C8788-F486-4279-8523-7BC4107D1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3352800"/>
            <a:ext cx="3350631" cy="31089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39E840-17CF-44DD-ABB0-92E74FCA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 Medicine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5213F-D82A-486E-9C4D-9AF7E174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3</a:t>
            </a:fld>
            <a:endParaRPr lang="en-US" dirty="0">
              <a:solidFill>
                <a:srgbClr val="7C6316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4F00FB-670F-4741-B6FF-3A563ED27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206207"/>
              </p:ext>
            </p:extLst>
          </p:nvPr>
        </p:nvGraphicFramePr>
        <p:xfrm>
          <a:off x="681086" y="143847"/>
          <a:ext cx="7853313" cy="351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val 1"/>
          <p:cNvSpPr/>
          <p:nvPr/>
        </p:nvSpPr>
        <p:spPr>
          <a:xfrm>
            <a:off x="3733800" y="838200"/>
            <a:ext cx="1752600" cy="10727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12FDB8-EAEB-4B44-8873-8617B06D2240}"/>
              </a:ext>
            </a:extLst>
          </p:cNvPr>
          <p:cNvSpPr/>
          <p:nvPr/>
        </p:nvSpPr>
        <p:spPr>
          <a:xfrm>
            <a:off x="560408" y="1813874"/>
            <a:ext cx="3200400" cy="1295400"/>
          </a:xfrm>
          <a:prstGeom prst="rect">
            <a:avLst/>
          </a:prstGeom>
          <a:solidFill>
            <a:srgbClr val="CCCCFF"/>
          </a:solidFill>
          <a:ln w="38100">
            <a:solidFill>
              <a:srgbClr val="5354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F49DBB-1C06-4378-8637-E4BFFCA9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FCB25-DE30-4D97-B2A6-24E1D2BD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4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4E64E-B14E-4370-B5B8-63821760964B}"/>
              </a:ext>
            </a:extLst>
          </p:cNvPr>
          <p:cNvSpPr/>
          <p:nvPr/>
        </p:nvSpPr>
        <p:spPr>
          <a:xfrm>
            <a:off x="3660000" y="3404897"/>
            <a:ext cx="1524000" cy="685800"/>
          </a:xfrm>
          <a:prstGeom prst="roundRect">
            <a:avLst/>
          </a:prstGeom>
          <a:solidFill>
            <a:srgbClr val="5354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 of Medicine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6F558A-4402-4E80-96EC-8F348311E494}"/>
              </a:ext>
            </a:extLst>
          </p:cNvPr>
          <p:cNvSpPr/>
          <p:nvPr/>
        </p:nvSpPr>
        <p:spPr>
          <a:xfrm>
            <a:off x="2411643" y="1937472"/>
            <a:ext cx="107112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Hospitals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7E79A7-A25A-4AF1-A824-EB3620F05305}"/>
              </a:ext>
            </a:extLst>
          </p:cNvPr>
          <p:cNvSpPr/>
          <p:nvPr/>
        </p:nvSpPr>
        <p:spPr>
          <a:xfrm>
            <a:off x="801450" y="1937472"/>
            <a:ext cx="1134359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Practice Plans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A86243-E418-44E9-851E-C69CE5F572E4}"/>
              </a:ext>
            </a:extLst>
          </p:cNvPr>
          <p:cNvSpPr/>
          <p:nvPr/>
        </p:nvSpPr>
        <p:spPr>
          <a:xfrm>
            <a:off x="6819900" y="1133466"/>
            <a:ext cx="1981200" cy="960748"/>
          </a:xfrm>
          <a:prstGeom prst="roundRect">
            <a:avLst/>
          </a:prstGeom>
          <a:solidFill>
            <a:srgbClr val="5354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University of Washington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2322C9-0C75-4872-B54F-52773EA31CF8}"/>
              </a:ext>
            </a:extLst>
          </p:cNvPr>
          <p:cNvSpPr/>
          <p:nvPr/>
        </p:nvSpPr>
        <p:spPr>
          <a:xfrm>
            <a:off x="4964602" y="4872087"/>
            <a:ext cx="2429759" cy="10286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Department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418D48-107F-4813-8DDE-771093EA9AAC}"/>
              </a:ext>
            </a:extLst>
          </p:cNvPr>
          <p:cNvSpPr/>
          <p:nvPr/>
        </p:nvSpPr>
        <p:spPr>
          <a:xfrm>
            <a:off x="1450939" y="5105400"/>
            <a:ext cx="1524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Practice Plans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94DC237-1EB3-4D68-AAB5-B06021FA479F}"/>
              </a:ext>
            </a:extLst>
          </p:cNvPr>
          <p:cNvSpPr/>
          <p:nvPr/>
        </p:nvSpPr>
        <p:spPr>
          <a:xfrm>
            <a:off x="1333500" y="3293490"/>
            <a:ext cx="1752600" cy="1689362"/>
          </a:xfrm>
          <a:prstGeom prst="downArrow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Clinical Funds Flow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E9C0EE-43AA-4BBE-917B-EAA7D2DBAEC4}"/>
              </a:ext>
            </a:extLst>
          </p:cNvPr>
          <p:cNvCxnSpPr/>
          <p:nvPr/>
        </p:nvCxnSpPr>
        <p:spPr>
          <a:xfrm>
            <a:off x="3182179" y="533400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292280-C562-419A-A5FF-6774CF385B82}"/>
              </a:ext>
            </a:extLst>
          </p:cNvPr>
          <p:cNvSpPr/>
          <p:nvPr/>
        </p:nvSpPr>
        <p:spPr>
          <a:xfrm>
            <a:off x="5065956" y="1993965"/>
            <a:ext cx="1328394" cy="397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Tuition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92E760-C40F-47BB-9C4A-EDDAB2DB6CDC}"/>
              </a:ext>
            </a:extLst>
          </p:cNvPr>
          <p:cNvSpPr/>
          <p:nvPr/>
        </p:nvSpPr>
        <p:spPr>
          <a:xfrm>
            <a:off x="5065956" y="905705"/>
            <a:ext cx="1328394" cy="397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Grants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970EFB-BA34-4CF2-B20D-E6A836566C6D}"/>
              </a:ext>
            </a:extLst>
          </p:cNvPr>
          <p:cNvSpPr/>
          <p:nvPr/>
        </p:nvSpPr>
        <p:spPr>
          <a:xfrm>
            <a:off x="5072406" y="2535814"/>
            <a:ext cx="1328394" cy="397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Gifts &amp; Endowments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E5CEBFE-35BD-4613-8ADD-F94FE40958D0}"/>
              </a:ext>
            </a:extLst>
          </p:cNvPr>
          <p:cNvSpPr/>
          <p:nvPr/>
        </p:nvSpPr>
        <p:spPr>
          <a:xfrm>
            <a:off x="5072406" y="1456093"/>
            <a:ext cx="1328394" cy="397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5C02F5-62FD-4B8D-81F1-325711D8EA5A}"/>
              </a:ext>
            </a:extLst>
          </p:cNvPr>
          <p:cNvSpPr txBox="1"/>
          <p:nvPr/>
        </p:nvSpPr>
        <p:spPr>
          <a:xfrm>
            <a:off x="1177123" y="1352434"/>
            <a:ext cx="246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Funding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273DF5-5AE4-421E-8864-8D67EF49A745}"/>
              </a:ext>
            </a:extLst>
          </p:cNvPr>
          <p:cNvCxnSpPr>
            <a:cxnSpLocks/>
          </p:cNvCxnSpPr>
          <p:nvPr/>
        </p:nvCxnSpPr>
        <p:spPr>
          <a:xfrm>
            <a:off x="6435007" y="1050753"/>
            <a:ext cx="344236" cy="204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BC0B80-A94E-4B42-97F9-A69EAE1330DD}"/>
              </a:ext>
            </a:extLst>
          </p:cNvPr>
          <p:cNvCxnSpPr>
            <a:cxnSpLocks/>
          </p:cNvCxnSpPr>
          <p:nvPr/>
        </p:nvCxnSpPr>
        <p:spPr>
          <a:xfrm>
            <a:off x="6477000" y="1655038"/>
            <a:ext cx="2615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B141732-4204-472C-AB6D-BF3D39BBCC05}"/>
              </a:ext>
            </a:extLst>
          </p:cNvPr>
          <p:cNvCxnSpPr>
            <a:cxnSpLocks/>
          </p:cNvCxnSpPr>
          <p:nvPr/>
        </p:nvCxnSpPr>
        <p:spPr>
          <a:xfrm flipV="1">
            <a:off x="6421623" y="2058748"/>
            <a:ext cx="316963" cy="89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CB3CBC-922C-4F91-8804-22E1308A17B3}"/>
              </a:ext>
            </a:extLst>
          </p:cNvPr>
          <p:cNvCxnSpPr/>
          <p:nvPr/>
        </p:nvCxnSpPr>
        <p:spPr>
          <a:xfrm>
            <a:off x="4876800" y="4138171"/>
            <a:ext cx="533400" cy="662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95598" y="2246712"/>
            <a:ext cx="514802" cy="486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" idx="2"/>
          </p:cNvCxnSpPr>
          <p:nvPr/>
        </p:nvCxnSpPr>
        <p:spPr>
          <a:xfrm rot="5400000">
            <a:off x="5752457" y="1751957"/>
            <a:ext cx="1715786" cy="24003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3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6591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Performance-based payment</a:t>
            </a:r>
          </a:p>
          <a:p>
            <a:pPr marL="120015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Clinical PSA Rate (</a:t>
            </a:r>
            <a:r>
              <a:rPr lang="en-US" sz="2400" dirty="0">
                <a:solidFill>
                  <a:schemeClr val="tx2"/>
                </a:solidFill>
              </a:rPr>
              <a:t>$ per </a:t>
            </a:r>
            <a:r>
              <a:rPr lang="en-US" sz="2400" dirty="0" err="1">
                <a:solidFill>
                  <a:schemeClr val="tx2"/>
                </a:solidFill>
              </a:rPr>
              <a:t>wRVU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120015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DHF</a:t>
            </a:r>
            <a:r>
              <a:rPr lang="en-US" sz="2400" dirty="0">
                <a:solidFill>
                  <a:schemeClr val="tx2"/>
                </a:solidFill>
              </a:rPr>
              <a:t> for clinical leadership roles</a:t>
            </a:r>
          </a:p>
          <a:p>
            <a:pPr marL="1200150" lvl="1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Departmental Operations funding</a:t>
            </a:r>
          </a:p>
          <a:p>
            <a:pPr marL="120015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Fixed amount of $500,000 per department plus $ per CFTE and $ per </a:t>
            </a:r>
            <a:r>
              <a:rPr lang="en-US" sz="2400" dirty="0" err="1"/>
              <a:t>wRVU</a:t>
            </a:r>
            <a:endParaRPr lang="en-US" sz="2400" dirty="0"/>
          </a:p>
          <a:p>
            <a:pPr marL="17145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71450" indent="-457200">
              <a:buFont typeface="Arial" panose="020B0604020202020204" pitchFamily="34" charset="0"/>
              <a:buChar char="•"/>
            </a:pPr>
            <a:r>
              <a:rPr lang="en-US" sz="2600" dirty="0"/>
              <a:t>Provided centrally (not paid from above): </a:t>
            </a:r>
          </a:p>
          <a:p>
            <a:pPr marL="1314450" lvl="1" indent="-457200"/>
            <a:r>
              <a:rPr lang="en-US" sz="2400" dirty="0"/>
              <a:t>Clinic space, staff, and systems (scheduling, EHR)</a:t>
            </a:r>
          </a:p>
          <a:p>
            <a:pPr marL="1314450" lvl="1" indent="-457200"/>
            <a:r>
              <a:rPr lang="en-US" sz="2400" dirty="0"/>
              <a:t>Malpractice coverage (paid through practice plan)</a:t>
            </a:r>
          </a:p>
          <a:p>
            <a:pPr marL="1314450" lvl="1" indent="-457200"/>
            <a:r>
              <a:rPr lang="en-US" sz="2400" dirty="0"/>
              <a:t>Credentialing, contracting, billing</a:t>
            </a:r>
          </a:p>
          <a:p>
            <a:pPr marL="1314450" lvl="1" indent="-457200"/>
            <a:r>
              <a:rPr lang="en-US" sz="2400" dirty="0"/>
              <a:t>Academic department offices (rent)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2"/>
              </a:solidFill>
              <a:latin typeface="Goudy Old Style" panose="0202050205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clinical Model: Pay for Production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5822950"/>
            <a:ext cx="685800" cy="177800"/>
          </a:xfrm>
        </p:spPr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5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5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EF97D-2A52-4185-ABC5-DE22AC471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333999"/>
          </a:xfrm>
        </p:spPr>
        <p:txBody>
          <a:bodyPr>
            <a:normAutofit/>
          </a:bodyPr>
          <a:lstStyle/>
          <a:p>
            <a:r>
              <a:rPr lang="en-US" sz="2400" dirty="0"/>
              <a:t>“X”= 	University based salary</a:t>
            </a:r>
          </a:p>
          <a:p>
            <a:endParaRPr lang="en-US" sz="1100" dirty="0"/>
          </a:p>
          <a:p>
            <a:r>
              <a:rPr lang="en-US" sz="2400" dirty="0"/>
              <a:t>“Y”= 	Practice Plan salary</a:t>
            </a:r>
          </a:p>
          <a:p>
            <a:r>
              <a:rPr lang="en-US" sz="2000" dirty="0"/>
              <a:t>	</a:t>
            </a:r>
            <a:endParaRPr lang="en-US" sz="1400" dirty="0"/>
          </a:p>
          <a:p>
            <a:r>
              <a:rPr lang="en-US" sz="2400" dirty="0"/>
              <a:t>“Z”= 	Incentive</a:t>
            </a:r>
          </a:p>
          <a:p>
            <a:r>
              <a:rPr lang="en-US" sz="2000" dirty="0"/>
              <a:t>	</a:t>
            </a:r>
            <a:endParaRPr lang="en-US" sz="1400" i="1" dirty="0"/>
          </a:p>
          <a:p>
            <a:endParaRPr lang="en-US" sz="1100" i="1" dirty="0"/>
          </a:p>
          <a:p>
            <a:r>
              <a:rPr lang="en-US" sz="2000" i="1" dirty="0"/>
              <a:t>“ACS”= </a:t>
            </a:r>
            <a:r>
              <a:rPr lang="en-US" sz="2000" dirty="0"/>
              <a:t>Additional Comp</a:t>
            </a:r>
          </a:p>
          <a:p>
            <a:endParaRPr lang="en-US" sz="1000" dirty="0"/>
          </a:p>
          <a:p>
            <a:r>
              <a:rPr lang="en-US" sz="2000" dirty="0"/>
              <a:t>“ADS”= Administrative supplement</a:t>
            </a:r>
          </a:p>
          <a:p>
            <a:endParaRPr lang="en-US" sz="1000" dirty="0"/>
          </a:p>
          <a:p>
            <a:r>
              <a:rPr lang="en-US" sz="2000" dirty="0"/>
              <a:t>“TPS”= Temporary salary supplement</a:t>
            </a:r>
          </a:p>
          <a:p>
            <a:endParaRPr lang="en-US" sz="1000" dirty="0"/>
          </a:p>
          <a:p>
            <a:r>
              <a:rPr lang="en-US" sz="2000" b="1" dirty="0"/>
              <a:t>Comp= X+Y+Z+ACS+ADS+TPS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B6BC8C-EA5B-4B04-8FF1-80F8B08B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 Faculty Salary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728ED-FA79-4D6A-B82E-BC14C25E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6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90AC-905C-48BF-B146-714819A4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4876800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FTE breakdown						 Total Comp= $833,330</a:t>
            </a:r>
          </a:p>
          <a:p>
            <a:r>
              <a:rPr lang="en-US" sz="1700" dirty="0"/>
              <a:t>.8  clinical							</a:t>
            </a:r>
            <a:r>
              <a:rPr lang="en-US" sz="1300" dirty="0"/>
              <a:t>   (just over 65% AAMC)</a:t>
            </a:r>
          </a:p>
          <a:p>
            <a:r>
              <a:rPr lang="en-US" sz="1700" dirty="0"/>
              <a:t>.1  research</a:t>
            </a:r>
          </a:p>
          <a:p>
            <a:r>
              <a:rPr lang="en-US" sz="1700" dirty="0"/>
              <a:t>.1 fellowship director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tx1"/>
                </a:solidFill>
              </a:rPr>
              <a:t>	</a:t>
            </a: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WRVUs needed to cover clinical comp: 10,175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Actual productivity= 9,354 adding $54k as cost share to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Department total cost/gain share= </a:t>
            </a:r>
            <a:r>
              <a:rPr lang="en-US" sz="1800" dirty="0">
                <a:solidFill>
                  <a:srgbClr val="C00000"/>
                </a:solidFill>
              </a:rPr>
              <a:t>$209,830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Indirects</a:t>
            </a:r>
            <a:r>
              <a:rPr lang="en-US" sz="1800" dirty="0"/>
              <a:t> from grants: $24k annually (used to provide research support)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CF4D57-DD06-429D-870A-A063442D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Profile of </a:t>
            </a:r>
            <a:r>
              <a:rPr lang="en-US" dirty="0" err="1"/>
              <a:t>aN</a:t>
            </a:r>
            <a:r>
              <a:rPr lang="en-US" dirty="0"/>
              <a:t> R01 Funded professor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AD966-4A54-4924-A506-F47ECB53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7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C4DE506-D4FD-4FC8-B08E-24C4CE7455A9}"/>
              </a:ext>
            </a:extLst>
          </p:cNvPr>
          <p:cNvSpPr/>
          <p:nvPr/>
        </p:nvSpPr>
        <p:spPr>
          <a:xfrm>
            <a:off x="2994003" y="2980029"/>
            <a:ext cx="3049009" cy="304800"/>
          </a:xfrm>
          <a:prstGeom prst="chevron">
            <a:avLst/>
          </a:prstGeom>
          <a:solidFill>
            <a:srgbClr val="5354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DAF05-4062-4BF9-9AD2-A0128A2A2F20}"/>
              </a:ext>
            </a:extLst>
          </p:cNvPr>
          <p:cNvSpPr txBox="1"/>
          <p:nvPr/>
        </p:nvSpPr>
        <p:spPr>
          <a:xfrm>
            <a:off x="155171" y="2546165"/>
            <a:ext cx="2701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X=$229,056	Y= $229,032	Z=$53,090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ACS=$297,144 	ADS= $25,008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787BF-2F5D-4EA8-9E1D-E782E8D86C22}"/>
              </a:ext>
            </a:extLst>
          </p:cNvPr>
          <p:cNvSpPr txBox="1"/>
          <p:nvPr/>
        </p:nvSpPr>
        <p:spPr>
          <a:xfrm>
            <a:off x="6317792" y="2670764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Clinical: $657,275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Research: $ 19,230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Department: $156,825</a:t>
            </a:r>
          </a:p>
        </p:txBody>
      </p:sp>
    </p:spTree>
    <p:extLst>
      <p:ext uri="{BB962C8B-B14F-4D97-AF65-F5344CB8AC3E}">
        <p14:creationId xmlns:p14="http://schemas.microsoft.com/office/powerpoint/2010/main" val="157687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90AC-905C-48BF-B146-714819A4E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FTE breakdown						 Total Comp= $578,200</a:t>
            </a:r>
          </a:p>
          <a:p>
            <a:r>
              <a:rPr lang="en-US" sz="1800" dirty="0"/>
              <a:t>.8 clinical							          </a:t>
            </a:r>
            <a:r>
              <a:rPr lang="en-US" sz="1200" dirty="0"/>
              <a:t>(60% AAMC)</a:t>
            </a:r>
          </a:p>
          <a:p>
            <a:r>
              <a:rPr lang="en-US" sz="1800" dirty="0"/>
              <a:t>.2  research</a:t>
            </a:r>
          </a:p>
          <a:p>
            <a:endParaRPr lang="en-US" sz="1800" dirty="0"/>
          </a:p>
          <a:p>
            <a:r>
              <a:rPr lang="en-US" sz="1800" dirty="0">
                <a:solidFill>
                  <a:schemeClr val="tx1"/>
                </a:solidFill>
              </a:rPr>
              <a:t>	X=$132,600								Clinical: $477,560</a:t>
            </a:r>
          </a:p>
          <a:p>
            <a:r>
              <a:rPr lang="en-US" sz="1800" dirty="0">
                <a:solidFill>
                  <a:schemeClr val="tx1"/>
                </a:solidFill>
              </a:rPr>
              <a:t>	Y= $132,600							Research: $ 38,460</a:t>
            </a:r>
          </a:p>
          <a:p>
            <a:r>
              <a:rPr lang="en-US" sz="1800" dirty="0">
                <a:solidFill>
                  <a:schemeClr val="tx1"/>
                </a:solidFill>
              </a:rPr>
              <a:t>	ACS=$238,000							Department: $62,180</a:t>
            </a:r>
          </a:p>
          <a:p>
            <a:r>
              <a:rPr lang="en-US" sz="1800" dirty="0">
                <a:solidFill>
                  <a:schemeClr val="tx1"/>
                </a:solidFill>
              </a:rPr>
              <a:t>	Z=$75,000								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WRVUs needed to cover clinical comp: 7,395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Actual productivity= 9985, Department gains </a:t>
            </a:r>
            <a:r>
              <a:rPr lang="en-US" sz="1800" dirty="0">
                <a:solidFill>
                  <a:srgbClr val="00B050"/>
                </a:solidFill>
              </a:rPr>
              <a:t>$167,471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Department total cost share/gain coverage=  </a:t>
            </a:r>
            <a:r>
              <a:rPr lang="en-US" sz="1800" dirty="0">
                <a:solidFill>
                  <a:srgbClr val="00B050"/>
                </a:solidFill>
              </a:rPr>
              <a:t>$105,291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Indirects</a:t>
            </a:r>
            <a:r>
              <a:rPr lang="en-US" sz="1800" dirty="0">
                <a:solidFill>
                  <a:schemeClr val="tx1"/>
                </a:solidFill>
              </a:rPr>
              <a:t> from grants = $18k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CF4D57-DD06-429D-870A-A063442D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Profile of </a:t>
            </a:r>
            <a:r>
              <a:rPr lang="en-US" dirty="0" err="1"/>
              <a:t>aN</a:t>
            </a:r>
            <a:r>
              <a:rPr lang="en-US" dirty="0"/>
              <a:t> RO1 Funded Assistant professor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AD966-4A54-4924-A506-F47ECB53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8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C4DE506-D4FD-4FC8-B08E-24C4CE7455A9}"/>
              </a:ext>
            </a:extLst>
          </p:cNvPr>
          <p:cNvSpPr/>
          <p:nvPr/>
        </p:nvSpPr>
        <p:spPr>
          <a:xfrm>
            <a:off x="2895600" y="2971800"/>
            <a:ext cx="2514600" cy="304800"/>
          </a:xfrm>
          <a:prstGeom prst="chevron">
            <a:avLst/>
          </a:prstGeom>
          <a:solidFill>
            <a:srgbClr val="5354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8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B297E-3621-4C1B-B93D-1FD067DA9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NET COST SHARE FOR BOTH: $105k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We utilize the following department funding sources:</a:t>
            </a:r>
          </a:p>
          <a:p>
            <a:pPr marL="1600200" lvl="1" indent="-457200"/>
            <a:r>
              <a:rPr lang="en-US" sz="2400" dirty="0"/>
              <a:t>State Lines: 3</a:t>
            </a:r>
          </a:p>
          <a:p>
            <a:pPr marL="1600200" lvl="1" indent="-457200"/>
            <a:r>
              <a:rPr lang="en-US" sz="2400" dirty="0"/>
              <a:t>Endowments: 4 Chairs, 5 Professors, 3 Lectureships</a:t>
            </a:r>
          </a:p>
          <a:p>
            <a:pPr marL="1600200" lvl="1" indent="-457200"/>
            <a:r>
              <a:rPr lang="en-US" sz="2400" dirty="0"/>
              <a:t>Gifts</a:t>
            </a:r>
          </a:p>
          <a:p>
            <a:pPr marL="1600200" lvl="1" indent="-457200"/>
            <a:r>
              <a:rPr lang="en-US" sz="2400" dirty="0"/>
              <a:t>Department reserves which have been built up over time and receive investment income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46A8F-E266-4597-8645-4D98E9C2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 for Cost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ED861-B900-49DB-83AC-7312A8A1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9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68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plate_light-background_3-21-12 (1)">
  <a:themeElements>
    <a:clrScheme name="Custom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7030A0"/>
      </a:accent2>
      <a:accent3>
        <a:srgbClr val="A18346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ient or Pitch Presentation">
  <a:themeElements>
    <a:clrScheme name="ECG Color Scheme">
      <a:dk1>
        <a:sysClr val="windowText" lastClr="000000"/>
      </a:dk1>
      <a:lt1>
        <a:sysClr val="window" lastClr="FFFFFF"/>
      </a:lt1>
      <a:dk2>
        <a:srgbClr val="333E48"/>
      </a:dk2>
      <a:lt2>
        <a:srgbClr val="C7C7C7"/>
      </a:lt2>
      <a:accent1>
        <a:srgbClr val="4BBFCC"/>
      </a:accent1>
      <a:accent2>
        <a:srgbClr val="D9252E"/>
      </a:accent2>
      <a:accent3>
        <a:srgbClr val="959595"/>
      </a:accent3>
      <a:accent4>
        <a:srgbClr val="E9E9E9"/>
      </a:accent4>
      <a:accent5>
        <a:srgbClr val="1B9CAB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>
          <a:defRPr dirty="0" smtClean="0">
            <a:cs typeface="Times New Roman" panose="02020603050405020304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Template_light-background_3-21-12 (1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emplate_light-background_3-21-12 (1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18546</TotalTime>
  <Words>1074</Words>
  <Application>Microsoft Office PowerPoint</Application>
  <PresentationFormat>On-screen Show (4:3)</PresentationFormat>
  <Paragraphs>233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Rounded MT Bold</vt:lpstr>
      <vt:lpstr>Calibri</vt:lpstr>
      <vt:lpstr>Courier New</vt:lpstr>
      <vt:lpstr>Georgia</vt:lpstr>
      <vt:lpstr>Goudy</vt:lpstr>
      <vt:lpstr>Goudy Old Style</vt:lpstr>
      <vt:lpstr>Rockwell</vt:lpstr>
      <vt:lpstr>Wingdings</vt:lpstr>
      <vt:lpstr>Template_light-background_3-21-12 (1)</vt:lpstr>
      <vt:lpstr>1_Template_light-background_3-21-12 (1)</vt:lpstr>
      <vt:lpstr>2_Template_light-background_3-21-12 (1)</vt:lpstr>
      <vt:lpstr>Client or Pitch Presentation</vt:lpstr>
      <vt:lpstr>3_Template_light-background_3-21-12 (1)</vt:lpstr>
      <vt:lpstr>4_Template_light-background_3-21-12 (1)</vt:lpstr>
      <vt:lpstr>PowerPoint Presentation</vt:lpstr>
      <vt:lpstr>Overview</vt:lpstr>
      <vt:lpstr>UW Medicine</vt:lpstr>
      <vt:lpstr>Funding Diagram</vt:lpstr>
      <vt:lpstr>Current clinical Model: Pay for Production</vt:lpstr>
      <vt:lpstr>UW Faculty Salary Components</vt:lpstr>
      <vt:lpstr>Profile of aN R01 Funded professor</vt:lpstr>
      <vt:lpstr>Profile of aN RO1 Funded Assistant professor</vt:lpstr>
      <vt:lpstr>Funding Sources for Cost Share</vt:lpstr>
      <vt:lpstr>Additionally, we have:</vt:lpstr>
      <vt:lpstr>Key initiatives next 1-3 years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Pettit, Jana</cp:lastModifiedBy>
  <cp:revision>436</cp:revision>
  <cp:lastPrinted>2019-05-15T16:21:15Z</cp:lastPrinted>
  <dcterms:created xsi:type="dcterms:W3CDTF">2012-07-01T20:36:09Z</dcterms:created>
  <dcterms:modified xsi:type="dcterms:W3CDTF">2019-05-18T21:30:52Z</dcterms:modified>
</cp:coreProperties>
</file>