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2.xml" ContentType="application/vnd.openxmlformats-officedocument.themeOverr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76" r:id="rId4"/>
    <p:sldId id="257" r:id="rId5"/>
    <p:sldId id="258" r:id="rId6"/>
    <p:sldId id="259" r:id="rId7"/>
    <p:sldId id="274" r:id="rId8"/>
    <p:sldId id="277" r:id="rId9"/>
    <p:sldId id="260" r:id="rId10"/>
    <p:sldId id="261" r:id="rId11"/>
    <p:sldId id="263" r:id="rId12"/>
    <p:sldId id="262" r:id="rId13"/>
    <p:sldId id="264" r:id="rId14"/>
    <p:sldId id="289" r:id="rId15"/>
    <p:sldId id="265" r:id="rId16"/>
    <p:sldId id="266" r:id="rId17"/>
    <p:sldId id="275" r:id="rId18"/>
    <p:sldId id="280" r:id="rId19"/>
    <p:sldId id="301" r:id="rId20"/>
    <p:sldId id="278" r:id="rId21"/>
    <p:sldId id="267" r:id="rId22"/>
    <p:sldId id="268" r:id="rId23"/>
    <p:sldId id="269" r:id="rId24"/>
    <p:sldId id="270" r:id="rId25"/>
    <p:sldId id="281" r:id="rId26"/>
    <p:sldId id="283" r:id="rId27"/>
    <p:sldId id="284" r:id="rId28"/>
    <p:sldId id="296" r:id="rId29"/>
    <p:sldId id="290" r:id="rId30"/>
    <p:sldId id="282" r:id="rId31"/>
    <p:sldId id="279" r:id="rId32"/>
    <p:sldId id="271" r:id="rId33"/>
    <p:sldId id="272" r:id="rId34"/>
    <p:sldId id="273" r:id="rId35"/>
    <p:sldId id="297" r:id="rId36"/>
    <p:sldId id="286" r:id="rId37"/>
    <p:sldId id="287" r:id="rId38"/>
    <p:sldId id="298" r:id="rId39"/>
    <p:sldId id="299" r:id="rId40"/>
    <p:sldId id="285" r:id="rId41"/>
    <p:sldId id="288" r:id="rId42"/>
    <p:sldId id="292" r:id="rId43"/>
    <p:sldId id="291" r:id="rId44"/>
    <p:sldId id="293" r:id="rId45"/>
    <p:sldId id="294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eldenn:Desktop:CCC%20Slide%20Data_6-8-13_FINAL_6-6%20NRS.xlsx" TargetMode="External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ldenn:Desktop:CCC%20Slide%20Data_6-8-13_FINAL_6-6%20NR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Relationship Id="rId1" Type="http://schemas.openxmlformats.org/officeDocument/2006/relationships/themeOverride" Target="../theme/themeOverride2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idi%20Waldo\Desktop\Boston%206-5-13\June%202013%20SNS%20Meeting%20Milestones%20Info\Presentations\%231Chart%20in%20Microsoft%20PowerPoint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ston%20June%202013\June%202013%20SNS%20Meeting%20Milestones%20Info\Presentations\CCC%20Slide%20Data_6-8-13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</a:t>
            </a:r>
            <a:r>
              <a:rPr lang="en-US" baseline="0" dirty="0"/>
              <a:t> Alpha</a:t>
            </a:r>
            <a:r>
              <a:rPr lang="en-US" dirty="0"/>
              <a:t> :</a:t>
            </a:r>
            <a:r>
              <a:rPr lang="en-US" baseline="0" dirty="0"/>
              <a:t> Medical Knowledge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Medical Knowledge</c:v>
          </c:tx>
          <c:invertIfNegative val="0"/>
          <c:cat>
            <c:strRef>
              <c:f>'PGY4-Alpha Spring Data'!$B$3:$B$10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Neurosurgery; Degenerative Disease</c:v>
                </c:pt>
                <c:pt idx="5">
                  <c:v>Spinal Neurosurgery; Trauma, Tumor, Infection</c:v>
                </c:pt>
                <c:pt idx="6">
                  <c:v>Surgical Treatment of Epilepsy &amp; Movement Disorders</c:v>
                </c:pt>
                <c:pt idx="7">
                  <c:v>Vascular Neurosurgery</c:v>
                </c:pt>
              </c:strCache>
            </c:strRef>
          </c:cat>
          <c:val>
            <c:numRef>
              <c:f>'PGY4-Alpha Spring Data'!$H$3:$H$10</c:f>
              <c:numCache>
                <c:formatCode>0.00</c:formatCode>
                <c:ptCount val="8"/>
                <c:pt idx="0">
                  <c:v>3.5</c:v>
                </c:pt>
                <c:pt idx="1">
                  <c:v>3.5</c:v>
                </c:pt>
                <c:pt idx="2">
                  <c:v>4</c:v>
                </c:pt>
                <c:pt idx="3">
                  <c:v>3.5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29312"/>
        <c:axId val="55506048"/>
      </c:barChart>
      <c:catAx>
        <c:axId val="24829312"/>
        <c:scaling>
          <c:orientation val="minMax"/>
        </c:scaling>
        <c:delete val="0"/>
        <c:axPos val="l"/>
        <c:majorTickMark val="out"/>
        <c:minorTickMark val="none"/>
        <c:tickLblPos val="nextTo"/>
        <c:crossAx val="55506048"/>
        <c:crosses val="autoZero"/>
        <c:auto val="1"/>
        <c:lblAlgn val="ctr"/>
        <c:lblOffset val="100"/>
        <c:noMultiLvlLbl val="0"/>
      </c:catAx>
      <c:valAx>
        <c:axId val="55506048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24829312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</a:t>
            </a:r>
            <a:r>
              <a:rPr lang="en-US" baseline="0" dirty="0"/>
              <a:t> Patient Care - Career Trends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'PGY3-Bravo Career Data'!$B$13</c:f>
              <c:strCache>
                <c:ptCount val="1"/>
                <c:pt idx="0">
                  <c:v>Brain Tumor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Data'!$C$13:$H$13</c:f>
              <c:numCache>
                <c:formatCode>0.0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'PGY3-Bravo Career Data'!$B$14</c:f>
              <c:strCache>
                <c:ptCount val="1"/>
                <c:pt idx="0">
                  <c:v>Critical Care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Data'!$C$14:$H$14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'PGY3-Bravo Career Data'!$B$15</c:f>
              <c:strCache>
                <c:ptCount val="1"/>
                <c:pt idx="0">
                  <c:v>Pain &amp; Peripheral Nerves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Data'!$C$15:$H$15</c:f>
              <c:numCache>
                <c:formatCode>0.0</c:formatCode>
                <c:ptCount val="6"/>
                <c:pt idx="0">
                  <c:v>0</c:v>
                </c:pt>
                <c:pt idx="1">
                  <c:v>1.5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'PGY3-Bravo Career Data'!$B$16</c:f>
              <c:strCache>
                <c:ptCount val="1"/>
                <c:pt idx="0">
                  <c:v>Pediatric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Data'!$C$16:$H$16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'PGY3-Bravo Career Data'!$B$17</c:f>
              <c:strCache>
                <c:ptCount val="1"/>
                <c:pt idx="0">
                  <c:v>Spinal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Data'!$C$17:$H$17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'PGY3-Bravo Career Data'!$B$18</c:f>
              <c:strCache>
                <c:ptCount val="1"/>
                <c:pt idx="0">
                  <c:v>Surgical Treatment of Epilepsy &amp; Movement Disorders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Data'!$C$18:$H$18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'PGY3-Bravo Career Data'!$B$19</c:f>
              <c:strCache>
                <c:ptCount val="1"/>
                <c:pt idx="0">
                  <c:v>Traumatic Brain Injury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Data'!$C$19:$H$19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'PGY3-Bravo Career Data'!$B$20</c:f>
              <c:strCache>
                <c:ptCount val="1"/>
                <c:pt idx="0">
                  <c:v>Vascular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Data'!$C$20:$H$20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14784"/>
        <c:axId val="57416320"/>
      </c:lineChart>
      <c:catAx>
        <c:axId val="5741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57416320"/>
        <c:crosses val="autoZero"/>
        <c:auto val="1"/>
        <c:lblAlgn val="ctr"/>
        <c:lblOffset val="100"/>
        <c:noMultiLvlLbl val="0"/>
      </c:catAx>
      <c:valAx>
        <c:axId val="57416320"/>
        <c:scaling>
          <c:orientation val="minMax"/>
          <c:max val="5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57414784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</a:t>
            </a:r>
            <a:r>
              <a:rPr lang="en-US" baseline="0" dirty="0"/>
              <a:t> Patient Care - Career Trends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'PGY3-Bravo Career Data'!$B$13</c:f>
              <c:strCache>
                <c:ptCount val="1"/>
                <c:pt idx="0">
                  <c:v>Brain Tumor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Data'!$C$13:$H$13</c:f>
              <c:numCache>
                <c:formatCode>0.0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'PGY3-Bravo Career Data'!$B$14</c:f>
              <c:strCache>
                <c:ptCount val="1"/>
                <c:pt idx="0">
                  <c:v>Critical Care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Data'!$C$14:$H$14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'PGY3-Bravo Career Data'!$B$15</c:f>
              <c:strCache>
                <c:ptCount val="1"/>
                <c:pt idx="0">
                  <c:v>Pain &amp; Peripheral Nerves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Data'!$C$15:$H$15</c:f>
              <c:numCache>
                <c:formatCode>0.0</c:formatCode>
                <c:ptCount val="6"/>
                <c:pt idx="0">
                  <c:v>0</c:v>
                </c:pt>
                <c:pt idx="1">
                  <c:v>1.5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'PGY3-Bravo Career Data'!$B$16</c:f>
              <c:strCache>
                <c:ptCount val="1"/>
                <c:pt idx="0">
                  <c:v>Pediatric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Data'!$C$16:$H$16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'PGY3-Bravo Career Data'!$B$17</c:f>
              <c:strCache>
                <c:ptCount val="1"/>
                <c:pt idx="0">
                  <c:v>Spinal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Data'!$C$17:$H$17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'PGY3-Bravo Career Data'!$B$18</c:f>
              <c:strCache>
                <c:ptCount val="1"/>
                <c:pt idx="0">
                  <c:v>Surgical Treatment of Epilepsy &amp; Movement Disorders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Data'!$C$18:$H$18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'PGY3-Bravo Career Data'!$B$19</c:f>
              <c:strCache>
                <c:ptCount val="1"/>
                <c:pt idx="0">
                  <c:v>Traumatic Brain Injury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Data'!$C$19:$H$19</c:f>
              <c:numCache>
                <c:formatCode>0.0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'PGY3-Bravo Career Data'!$B$20</c:f>
              <c:strCache>
                <c:ptCount val="1"/>
                <c:pt idx="0">
                  <c:v>Vascular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Data'!$C$20:$H$20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50656"/>
        <c:axId val="57752192"/>
      </c:lineChart>
      <c:catAx>
        <c:axId val="5775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57752192"/>
        <c:crosses val="autoZero"/>
        <c:auto val="1"/>
        <c:lblAlgn val="ctr"/>
        <c:lblOffset val="100"/>
        <c:noMultiLvlLbl val="0"/>
      </c:catAx>
      <c:valAx>
        <c:axId val="57752192"/>
        <c:scaling>
          <c:orientation val="minMax"/>
          <c:max val="5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57750656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Charlie: Medical Knowledge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Medical Knowledge</c:v>
          </c:tx>
          <c:invertIfNegative val="0"/>
          <c:cat>
            <c:strRef>
              <c:f>'PGY3-Charlie Spring Data'!$B$3:$B$10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Neurosurgery; Degenerative Disease</c:v>
                </c:pt>
                <c:pt idx="5">
                  <c:v>Spinal Neurosurgery; Trauma, Tumor, Infection</c:v>
                </c:pt>
                <c:pt idx="6">
                  <c:v>Surgical Treatment of Epilepsy &amp; Movement Disorders</c:v>
                </c:pt>
                <c:pt idx="7">
                  <c:v>Vascular Neurosurgery</c:v>
                </c:pt>
              </c:strCache>
            </c:strRef>
          </c:cat>
          <c:val>
            <c:numRef>
              <c:f>'PGY3-Charlie Spring Data'!$H$3:$H$10</c:f>
              <c:numCache>
                <c:formatCode>0.00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2.5</c:v>
                </c:pt>
                <c:pt idx="5">
                  <c:v>2.5</c:v>
                </c:pt>
                <c:pt idx="6">
                  <c:v>3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778176"/>
        <c:axId val="57779712"/>
      </c:barChart>
      <c:catAx>
        <c:axId val="57778176"/>
        <c:scaling>
          <c:orientation val="minMax"/>
        </c:scaling>
        <c:delete val="0"/>
        <c:axPos val="l"/>
        <c:majorTickMark val="out"/>
        <c:minorTickMark val="none"/>
        <c:tickLblPos val="nextTo"/>
        <c:crossAx val="57779712"/>
        <c:crosses val="autoZero"/>
        <c:auto val="1"/>
        <c:lblAlgn val="ctr"/>
        <c:lblOffset val="100"/>
        <c:noMultiLvlLbl val="0"/>
      </c:catAx>
      <c:valAx>
        <c:axId val="57779712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778176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Charlie: Patient</a:t>
            </a:r>
            <a:r>
              <a:rPr lang="en-US" baseline="0" dirty="0"/>
              <a:t> Care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'PGY3-Charlie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'PGY3-Charlie Spring Data'!$H$13:$H$20</c:f>
              <c:numCache>
                <c:formatCode>0.00</c:formatCode>
                <c:ptCount val="8"/>
                <c:pt idx="0">
                  <c:v>3</c:v>
                </c:pt>
                <c:pt idx="1">
                  <c:v>3</c:v>
                </c:pt>
                <c:pt idx="2">
                  <c:v>2.5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800576"/>
        <c:axId val="57802112"/>
      </c:barChart>
      <c:catAx>
        <c:axId val="57800576"/>
        <c:scaling>
          <c:orientation val="minMax"/>
        </c:scaling>
        <c:delete val="0"/>
        <c:axPos val="l"/>
        <c:majorTickMark val="out"/>
        <c:minorTickMark val="none"/>
        <c:tickLblPos val="nextTo"/>
        <c:crossAx val="57802112"/>
        <c:crosses val="autoZero"/>
        <c:auto val="1"/>
        <c:lblAlgn val="ctr"/>
        <c:lblOffset val="100"/>
        <c:noMultiLvlLbl val="0"/>
      </c:catAx>
      <c:valAx>
        <c:axId val="57802112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800576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Charlie:</a:t>
            </a:r>
            <a:r>
              <a:rPr lang="en-US" baseline="0" dirty="0"/>
              <a:t> General Competencies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'PGY3-Charlie Spring Data'!$C$22</c:f>
              <c:strCache>
                <c:ptCount val="1"/>
                <c:pt idx="0">
                  <c:v>Sagher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Data'!$C$23:$C$30</c:f>
              <c:numCache>
                <c:formatCode>General</c:formatCode>
                <c:ptCount val="8"/>
                <c:pt idx="0">
                  <c:v>1.5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'PGY3-Charlie Spring Data'!$D$22</c:f>
              <c:strCache>
                <c:ptCount val="1"/>
                <c:pt idx="0">
                  <c:v>Zipfel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Data'!$D$23:$D$30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'PGY3-Charlie Spring Data'!$E$22</c:f>
              <c:strCache>
                <c:ptCount val="1"/>
                <c:pt idx="0">
                  <c:v>Mapstone</c:v>
                </c:pt>
              </c:strCache>
            </c:strRef>
          </c:tx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Data'!$E$23:$E$30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'PGY3-Charlie Spring Data'!$F$22</c:f>
              <c:strCache>
                <c:ptCount val="1"/>
                <c:pt idx="0">
                  <c:v>Selden</c:v>
                </c:pt>
              </c:strCache>
            </c:strRef>
          </c:tx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Data'!$F$23:$F$30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87584"/>
        <c:axId val="57589120"/>
      </c:barChart>
      <c:catAx>
        <c:axId val="57587584"/>
        <c:scaling>
          <c:orientation val="minMax"/>
        </c:scaling>
        <c:delete val="0"/>
        <c:axPos val="l"/>
        <c:majorTickMark val="out"/>
        <c:minorTickMark val="none"/>
        <c:tickLblPos val="nextTo"/>
        <c:crossAx val="57589120"/>
        <c:crosses val="autoZero"/>
        <c:auto val="1"/>
        <c:lblAlgn val="ctr"/>
        <c:lblOffset val="100"/>
        <c:noMultiLvlLbl val="0"/>
      </c:catAx>
      <c:valAx>
        <c:axId val="57589120"/>
        <c:scaling>
          <c:orientation val="minMax"/>
          <c:max val="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crossAx val="57587584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Charlie:</a:t>
            </a:r>
            <a:r>
              <a:rPr lang="en-US" baseline="0" dirty="0"/>
              <a:t> General Competencies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'PGY3-Charlie Spring Data'!$C$22</c:f>
              <c:strCache>
                <c:ptCount val="1"/>
                <c:pt idx="0">
                  <c:v>Sagher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Data'!$C$23:$C$30</c:f>
              <c:numCache>
                <c:formatCode>General</c:formatCode>
                <c:ptCount val="8"/>
                <c:pt idx="0">
                  <c:v>1.5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'PGY3-Charlie Spring Data'!$D$22</c:f>
              <c:strCache>
                <c:ptCount val="1"/>
                <c:pt idx="0">
                  <c:v>Zipfel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Data'!$D$23:$D$30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'PGY3-Charlie Spring Data'!$E$22</c:f>
              <c:strCache>
                <c:ptCount val="1"/>
                <c:pt idx="0">
                  <c:v>Mapstone</c:v>
                </c:pt>
              </c:strCache>
            </c:strRef>
          </c:tx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Data'!$E$23:$E$30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'PGY3-Charlie Spring Data'!$F$22</c:f>
              <c:strCache>
                <c:ptCount val="1"/>
                <c:pt idx="0">
                  <c:v>Selden</c:v>
                </c:pt>
              </c:strCache>
            </c:strRef>
          </c:tx>
          <c:invertIfNegative val="0"/>
          <c:cat>
            <c:strRef>
              <c:f>'PGY3-Charlie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Spring Data'!$F$23:$F$30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37504"/>
        <c:axId val="57647488"/>
      </c:barChart>
      <c:catAx>
        <c:axId val="57637504"/>
        <c:scaling>
          <c:orientation val="minMax"/>
        </c:scaling>
        <c:delete val="0"/>
        <c:axPos val="l"/>
        <c:majorTickMark val="out"/>
        <c:minorTickMark val="none"/>
        <c:tickLblPos val="nextTo"/>
        <c:crossAx val="57647488"/>
        <c:crosses val="autoZero"/>
        <c:auto val="1"/>
        <c:lblAlgn val="ctr"/>
        <c:lblOffset val="100"/>
        <c:noMultiLvlLbl val="0"/>
      </c:catAx>
      <c:valAx>
        <c:axId val="57647488"/>
        <c:scaling>
          <c:orientation val="minMax"/>
          <c:max val="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crossAx val="57637504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Dr. Charlie: General Competencies - FINAL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'PGY3-Charlie Final Data'!$F$3</c:f>
              <c:strCache>
                <c:ptCount val="1"/>
                <c:pt idx="0">
                  <c:v>Consensus</c:v>
                </c:pt>
              </c:strCache>
            </c:strRef>
          </c:tx>
          <c:invertIfNegative val="0"/>
          <c:cat>
            <c:strRef>
              <c:f>'PGY3-Charlie Final Data'!$B$4:$B$11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Final Data'!$F$4:$F$11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82816"/>
        <c:axId val="58084352"/>
      </c:barChart>
      <c:catAx>
        <c:axId val="58082816"/>
        <c:scaling>
          <c:orientation val="minMax"/>
        </c:scaling>
        <c:delete val="0"/>
        <c:axPos val="l"/>
        <c:majorTickMark val="out"/>
        <c:minorTickMark val="none"/>
        <c:tickLblPos val="nextTo"/>
        <c:crossAx val="58084352"/>
        <c:crosses val="autoZero"/>
        <c:auto val="1"/>
        <c:lblAlgn val="ctr"/>
        <c:lblOffset val="100"/>
        <c:noMultiLvlLbl val="0"/>
      </c:catAx>
      <c:valAx>
        <c:axId val="58084352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8082816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Dr. Charlie: General Competencies - FINAL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'PGY3-Charlie Final Data'!$F$3</c:f>
              <c:strCache>
                <c:ptCount val="1"/>
                <c:pt idx="0">
                  <c:v>Consensus</c:v>
                </c:pt>
              </c:strCache>
            </c:strRef>
          </c:tx>
          <c:invertIfNegative val="0"/>
          <c:cat>
            <c:strRef>
              <c:f>'PGY3-Charlie Final Data'!$B$4:$B$11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'PGY3-Charlie Final Data'!$F$4:$F$11</c:f>
              <c:numCache>
                <c:formatCode>General</c:formatCode>
                <c:ptCount val="8"/>
                <c:pt idx="0">
                  <c:v>2.5</c:v>
                </c:pt>
                <c:pt idx="1">
                  <c:v>3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2.5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09952"/>
        <c:axId val="58111488"/>
      </c:barChart>
      <c:catAx>
        <c:axId val="58109952"/>
        <c:scaling>
          <c:orientation val="minMax"/>
        </c:scaling>
        <c:delete val="0"/>
        <c:axPos val="l"/>
        <c:majorTickMark val="out"/>
        <c:minorTickMark val="none"/>
        <c:tickLblPos val="nextTo"/>
        <c:crossAx val="58111488"/>
        <c:crosses val="autoZero"/>
        <c:auto val="1"/>
        <c:lblAlgn val="ctr"/>
        <c:lblOffset val="100"/>
        <c:noMultiLvlLbl val="0"/>
      </c:catAx>
      <c:valAx>
        <c:axId val="58111488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8109952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Delta: Medical Knowledge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Medical Knowledge</c:v>
          </c:tx>
          <c:invertIfNegative val="0"/>
          <c:cat>
            <c:strRef>
              <c:f>'PGY2-Delta Spring Data'!$B$3:$B$10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Neurosurgery; Degenerative Disease</c:v>
                </c:pt>
                <c:pt idx="5">
                  <c:v>Spinal Neurosurgery; Trauma, Tumor, Infection</c:v>
                </c:pt>
                <c:pt idx="6">
                  <c:v>Surgical Treatment of Epilepsy &amp; Movement Disorders</c:v>
                </c:pt>
                <c:pt idx="7">
                  <c:v>Vascular Neurosurgery</c:v>
                </c:pt>
              </c:strCache>
            </c:strRef>
          </c:cat>
          <c:val>
            <c:numRef>
              <c:f>'PGY2-Delta Spring Data'!$H$3:$H$10</c:f>
              <c:numCache>
                <c:formatCode>0.00</c:formatCode>
                <c:ptCount val="8"/>
                <c:pt idx="0">
                  <c:v>2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35584"/>
        <c:axId val="59637120"/>
      </c:barChart>
      <c:catAx>
        <c:axId val="59635584"/>
        <c:scaling>
          <c:orientation val="minMax"/>
        </c:scaling>
        <c:delete val="0"/>
        <c:axPos val="l"/>
        <c:majorTickMark val="out"/>
        <c:minorTickMark val="none"/>
        <c:tickLblPos val="nextTo"/>
        <c:crossAx val="59637120"/>
        <c:crosses val="autoZero"/>
        <c:auto val="1"/>
        <c:lblAlgn val="ctr"/>
        <c:lblOffset val="100"/>
        <c:noMultiLvlLbl val="0"/>
      </c:catAx>
      <c:valAx>
        <c:axId val="59637120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9635584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Delta: Patient Care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'PGY2-Delta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'PGY2-Delta Spring Data'!$H$13:$H$20</c:f>
              <c:numCache>
                <c:formatCode>0.00</c:formatCode>
                <c:ptCount val="8"/>
                <c:pt idx="0">
                  <c:v>2.5</c:v>
                </c:pt>
                <c:pt idx="1">
                  <c:v>2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99200"/>
        <c:axId val="59700736"/>
      </c:barChart>
      <c:catAx>
        <c:axId val="59699200"/>
        <c:scaling>
          <c:orientation val="minMax"/>
        </c:scaling>
        <c:delete val="0"/>
        <c:axPos val="l"/>
        <c:majorTickMark val="out"/>
        <c:minorTickMark val="none"/>
        <c:tickLblPos val="nextTo"/>
        <c:crossAx val="59700736"/>
        <c:crosses val="autoZero"/>
        <c:auto val="1"/>
        <c:lblAlgn val="ctr"/>
        <c:lblOffset val="100"/>
        <c:noMultiLvlLbl val="0"/>
      </c:catAx>
      <c:valAx>
        <c:axId val="59700736"/>
        <c:scaling>
          <c:orientation val="minMax"/>
          <c:max val="5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9699200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</a:t>
            </a:r>
            <a:r>
              <a:rPr lang="en-US" baseline="0" dirty="0"/>
              <a:t> Alpha</a:t>
            </a:r>
            <a:r>
              <a:rPr lang="en-US" dirty="0"/>
              <a:t>: Patient Care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'PGY4-Alpha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'PGY4-Alpha Spring Data'!$H$13:$H$20</c:f>
              <c:numCache>
                <c:formatCode>0.00</c:formatCode>
                <c:ptCount val="8"/>
                <c:pt idx="0">
                  <c:v>3</c:v>
                </c:pt>
                <c:pt idx="1">
                  <c:v>3.5</c:v>
                </c:pt>
                <c:pt idx="2">
                  <c:v>3.5</c:v>
                </c:pt>
                <c:pt idx="3">
                  <c:v>4</c:v>
                </c:pt>
                <c:pt idx="4">
                  <c:v>3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12928"/>
        <c:axId val="55614464"/>
      </c:barChart>
      <c:catAx>
        <c:axId val="55612928"/>
        <c:scaling>
          <c:orientation val="minMax"/>
        </c:scaling>
        <c:delete val="0"/>
        <c:axPos val="l"/>
        <c:majorTickMark val="out"/>
        <c:minorTickMark val="none"/>
        <c:tickLblPos val="nextTo"/>
        <c:crossAx val="55614464"/>
        <c:crosses val="autoZero"/>
        <c:auto val="1"/>
        <c:lblAlgn val="ctr"/>
        <c:lblOffset val="100"/>
        <c:noMultiLvlLbl val="0"/>
      </c:catAx>
      <c:valAx>
        <c:axId val="55614464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5612928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Delta: General Competencies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General Competencies</c:v>
          </c:tx>
          <c:invertIfNegative val="0"/>
          <c:cat>
            <c:strRef>
              <c:f>'PGY2-Delta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'PGY2-Delta Spring Data'!$H$23:$H$30</c:f>
              <c:numCache>
                <c:formatCode>0.00</c:formatCode>
                <c:ptCount val="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0</c:v>
                </c:pt>
                <c:pt idx="5">
                  <c:v>3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86176"/>
        <c:axId val="57187712"/>
      </c:barChart>
      <c:catAx>
        <c:axId val="57186176"/>
        <c:scaling>
          <c:orientation val="minMax"/>
        </c:scaling>
        <c:delete val="0"/>
        <c:axPos val="l"/>
        <c:majorTickMark val="out"/>
        <c:minorTickMark val="none"/>
        <c:tickLblPos val="nextTo"/>
        <c:crossAx val="57187712"/>
        <c:crosses val="autoZero"/>
        <c:auto val="1"/>
        <c:lblAlgn val="ctr"/>
        <c:lblOffset val="100"/>
        <c:noMultiLvlLbl val="0"/>
      </c:catAx>
      <c:valAx>
        <c:axId val="57187712"/>
        <c:scaling>
          <c:orientation val="minMax"/>
          <c:max val="5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186176"/>
        <c:crosses val="autoZero"/>
        <c:crossBetween val="between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Dr. Delta: General Competencies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General Competencies</c:v>
          </c:tx>
          <c:invertIfNegative val="0"/>
          <c:cat>
            <c:strRef>
              <c:f>'PGY2-Delta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'PGY2-Delta Spring Data'!$H$23:$H$30</c:f>
              <c:numCache>
                <c:formatCode>0.00</c:formatCode>
                <c:ptCount val="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0</c:v>
                </c:pt>
                <c:pt idx="5">
                  <c:v>3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233408"/>
        <c:axId val="57234944"/>
      </c:barChart>
      <c:catAx>
        <c:axId val="57233408"/>
        <c:scaling>
          <c:orientation val="minMax"/>
        </c:scaling>
        <c:delete val="0"/>
        <c:axPos val="l"/>
        <c:majorTickMark val="out"/>
        <c:minorTickMark val="none"/>
        <c:tickLblPos val="nextTo"/>
        <c:crossAx val="57234944"/>
        <c:crosses val="autoZero"/>
        <c:auto val="1"/>
        <c:lblAlgn val="ctr"/>
        <c:lblOffset val="100"/>
        <c:noMultiLvlLbl val="0"/>
      </c:catAx>
      <c:valAx>
        <c:axId val="57234944"/>
        <c:scaling>
          <c:orientation val="minMax"/>
          <c:max val="5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233408"/>
        <c:crosses val="autoZero"/>
        <c:crossBetween val="between"/>
        <c:min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Delta: General Competencies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General Competencies</c:v>
          </c:tx>
          <c:invertIfNegative val="0"/>
          <c:cat>
            <c:strRef>
              <c:f>'PGY2-Delta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'PGY2-Delta Spring Data'!$H$23:$H$30</c:f>
              <c:numCache>
                <c:formatCode>0.00</c:formatCode>
                <c:ptCount val="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0</c:v>
                </c:pt>
                <c:pt idx="5">
                  <c:v>3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268480"/>
        <c:axId val="57274368"/>
      </c:barChart>
      <c:catAx>
        <c:axId val="57268480"/>
        <c:scaling>
          <c:orientation val="minMax"/>
        </c:scaling>
        <c:delete val="0"/>
        <c:axPos val="l"/>
        <c:majorTickMark val="out"/>
        <c:minorTickMark val="none"/>
        <c:tickLblPos val="nextTo"/>
        <c:crossAx val="57274368"/>
        <c:crosses val="autoZero"/>
        <c:auto val="1"/>
        <c:lblAlgn val="ctr"/>
        <c:lblOffset val="100"/>
        <c:noMultiLvlLbl val="0"/>
      </c:catAx>
      <c:valAx>
        <c:axId val="57274368"/>
        <c:scaling>
          <c:orientation val="minMax"/>
          <c:max val="5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268480"/>
        <c:crosses val="autoZero"/>
        <c:crossBetween val="between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Dr. </a:t>
            </a:r>
            <a:r>
              <a:rPr lang="en-US" sz="1800" b="1" i="0" baseline="0" dirty="0" smtClean="0">
                <a:effectLst/>
              </a:rPr>
              <a:t>Epsilon: </a:t>
            </a:r>
            <a:r>
              <a:rPr lang="en-US" dirty="0" smtClean="0"/>
              <a:t>Medical </a:t>
            </a:r>
            <a:r>
              <a:rPr lang="en-US" dirty="0"/>
              <a:t>Knowledge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Medical Knowledge</c:v>
          </c:tx>
          <c:invertIfNegative val="0"/>
          <c:cat>
            <c:strRef>
              <c:f>'PGY7-Epsilon Spring Data'!$B$3:$B$10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Neurosurgery; Degenerative Disease</c:v>
                </c:pt>
                <c:pt idx="5">
                  <c:v>Spinal Neurosurgery; Trauma, Tumor, Infection</c:v>
                </c:pt>
                <c:pt idx="6">
                  <c:v>Surgical Treatment of Epilepsy &amp; Movement Disorders</c:v>
                </c:pt>
                <c:pt idx="7">
                  <c:v>Vascular Neurosurgery</c:v>
                </c:pt>
              </c:strCache>
            </c:strRef>
          </c:cat>
          <c:val>
            <c:numRef>
              <c:f>'PGY7-Epsilon Spring Data'!$H$3:$H$10</c:f>
              <c:numCache>
                <c:formatCode>0.00</c:formatCode>
                <c:ptCount val="8"/>
                <c:pt idx="0">
                  <c:v>4</c:v>
                </c:pt>
                <c:pt idx="1">
                  <c:v>4.5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56672"/>
        <c:axId val="57358208"/>
      </c:barChart>
      <c:catAx>
        <c:axId val="57356672"/>
        <c:scaling>
          <c:orientation val="minMax"/>
        </c:scaling>
        <c:delete val="0"/>
        <c:axPos val="l"/>
        <c:majorTickMark val="out"/>
        <c:minorTickMark val="none"/>
        <c:tickLblPos val="nextTo"/>
        <c:crossAx val="57358208"/>
        <c:crosses val="autoZero"/>
        <c:auto val="1"/>
        <c:lblAlgn val="ctr"/>
        <c:lblOffset val="100"/>
        <c:noMultiLvlLbl val="0"/>
      </c:catAx>
      <c:valAx>
        <c:axId val="57358208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356672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Epsilon: Patient Care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'PGY7-Epsilon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'PGY7-Epsilon Spring Data'!$G$13:$G$20</c:f>
              <c:numCache>
                <c:formatCode>0.00</c:formatCode>
                <c:ptCount val="8"/>
                <c:pt idx="0">
                  <c:v>4</c:v>
                </c:pt>
                <c:pt idx="1">
                  <c:v>4.5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83168"/>
        <c:axId val="57397248"/>
      </c:barChart>
      <c:catAx>
        <c:axId val="57383168"/>
        <c:scaling>
          <c:orientation val="minMax"/>
        </c:scaling>
        <c:delete val="0"/>
        <c:axPos val="l"/>
        <c:majorTickMark val="out"/>
        <c:minorTickMark val="none"/>
        <c:tickLblPos val="nextTo"/>
        <c:crossAx val="57397248"/>
        <c:crosses val="autoZero"/>
        <c:auto val="1"/>
        <c:lblAlgn val="ctr"/>
        <c:lblOffset val="100"/>
        <c:noMultiLvlLbl val="0"/>
      </c:catAx>
      <c:valAx>
        <c:axId val="57397248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7383168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Dr. Epsilon: General Competencies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'PGY7-Epsilon Spring Data'!$C$22</c:f>
              <c:strCache>
                <c:ptCount val="1"/>
                <c:pt idx="0">
                  <c:v>Sagher</c:v>
                </c:pt>
              </c:strCache>
            </c:strRef>
          </c:tx>
          <c:invertIfNegative val="0"/>
          <c:cat>
            <c:strRef>
              <c:f>'PGY7-Epsilon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'PGY7-Epsilon Spring Data'!$C$23:$C$30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4.5</c:v>
                </c:pt>
                <c:pt idx="5">
                  <c:v>4.5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'PGY7-Epsilon Spring Data'!$D$22</c:f>
              <c:strCache>
                <c:ptCount val="1"/>
                <c:pt idx="0">
                  <c:v>Zipfel</c:v>
                </c:pt>
              </c:strCache>
            </c:strRef>
          </c:tx>
          <c:invertIfNegative val="0"/>
          <c:cat>
            <c:strRef>
              <c:f>'PGY7-Epsilon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'PGY7-Epsilon Spring Data'!$D$23:$D$30</c:f>
              <c:numCache>
                <c:formatCode>General</c:formatCode>
                <c:ptCount val="8"/>
                <c:pt idx="0">
                  <c:v>4.5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4.5</c:v>
                </c:pt>
                <c:pt idx="5">
                  <c:v>4.5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'PGY7-Epsilon Spring Data'!$E$22</c:f>
              <c:strCache>
                <c:ptCount val="1"/>
                <c:pt idx="0">
                  <c:v>Mapstone</c:v>
                </c:pt>
              </c:strCache>
            </c:strRef>
          </c:tx>
          <c:invertIfNegative val="0"/>
          <c:cat>
            <c:strRef>
              <c:f>'PGY7-Epsilon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'PGY7-Epsilon Spring Data'!$E$23:$E$30</c:f>
              <c:numCache>
                <c:formatCode>General</c:formatCode>
                <c:ptCount val="8"/>
                <c:pt idx="0">
                  <c:v>4.5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4.5</c:v>
                </c:pt>
                <c:pt idx="5">
                  <c:v>4.5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'PGY7-Epsilon Spring Data'!$F$22</c:f>
              <c:strCache>
                <c:ptCount val="1"/>
                <c:pt idx="0">
                  <c:v>Selden</c:v>
                </c:pt>
              </c:strCache>
            </c:strRef>
          </c:tx>
          <c:invertIfNegative val="0"/>
          <c:cat>
            <c:strRef>
              <c:f>'PGY7-Epsilon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'PGY7-Epsilon Spring Data'!$F$23:$F$30</c:f>
              <c:numCache>
                <c:formatCode>General</c:formatCode>
                <c:ptCount val="8"/>
                <c:pt idx="0">
                  <c:v>4.5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4.5</c:v>
                </c:pt>
                <c:pt idx="5">
                  <c:v>4.5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743616"/>
        <c:axId val="59745408"/>
      </c:barChart>
      <c:catAx>
        <c:axId val="59743616"/>
        <c:scaling>
          <c:orientation val="minMax"/>
        </c:scaling>
        <c:delete val="0"/>
        <c:axPos val="l"/>
        <c:majorTickMark val="out"/>
        <c:minorTickMark val="none"/>
        <c:tickLblPos val="nextTo"/>
        <c:crossAx val="59745408"/>
        <c:crosses val="autoZero"/>
        <c:auto val="1"/>
        <c:lblAlgn val="ctr"/>
        <c:lblOffset val="100"/>
        <c:noMultiLvlLbl val="0"/>
      </c:catAx>
      <c:valAx>
        <c:axId val="59745408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9743616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Alpha: General Competencies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'PGY4-Alpha Spring Data'!$F$22</c:f>
              <c:strCache>
                <c:ptCount val="1"/>
                <c:pt idx="0">
                  <c:v>Selden</c:v>
                </c:pt>
              </c:strCache>
            </c:strRef>
          </c:tx>
          <c:invertIfNegative val="0"/>
          <c:cat>
            <c:strRef>
              <c:f>'PGY4-Alpha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'PGY4-Alpha Spring Data'!$F$23:$F$30</c:f>
              <c:numCache>
                <c:formatCode>General</c:formatCode>
                <c:ptCount val="8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3</c:v>
                </c:pt>
                <c:pt idx="7">
                  <c:v>3.5</c:v>
                </c:pt>
              </c:numCache>
            </c:numRef>
          </c:val>
        </c:ser>
        <c:ser>
          <c:idx val="1"/>
          <c:order val="1"/>
          <c:tx>
            <c:strRef>
              <c:f>'PGY4-Alpha Spring Data'!$E$22</c:f>
              <c:strCache>
                <c:ptCount val="1"/>
                <c:pt idx="0">
                  <c:v>Mapstone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'PGY4-Alpha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'PGY4-Alpha Spring Data'!$E$23:$E$30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</c:ser>
        <c:ser>
          <c:idx val="2"/>
          <c:order val="2"/>
          <c:tx>
            <c:strRef>
              <c:f>'PGY4-Alpha Spring Data'!$D$22</c:f>
              <c:strCache>
                <c:ptCount val="1"/>
                <c:pt idx="0">
                  <c:v>Zipfel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'PGY4-Alpha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'PGY4-Alpha Spring Data'!$D$23:$D$30</c:f>
              <c:numCache>
                <c:formatCode>General</c:formatCode>
                <c:ptCount val="8"/>
                <c:pt idx="0">
                  <c:v>3.5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</c:ser>
        <c:ser>
          <c:idx val="3"/>
          <c:order val="3"/>
          <c:tx>
            <c:strRef>
              <c:f>'PGY4-Alpha Spring Data'!$C$22</c:f>
              <c:strCache>
                <c:ptCount val="1"/>
                <c:pt idx="0">
                  <c:v>Sagher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'PGY4-Alpha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'PGY4-Alpha Spring Data'!$C$23:$C$30</c:f>
              <c:numCache>
                <c:formatCode>General</c:formatCode>
                <c:ptCount val="8"/>
                <c:pt idx="0">
                  <c:v>3.5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53888"/>
        <c:axId val="55655424"/>
      </c:barChart>
      <c:catAx>
        <c:axId val="55653888"/>
        <c:scaling>
          <c:orientation val="minMax"/>
        </c:scaling>
        <c:delete val="0"/>
        <c:axPos val="l"/>
        <c:majorTickMark val="out"/>
        <c:minorTickMark val="none"/>
        <c:tickLblPos val="nextTo"/>
        <c:crossAx val="55655424"/>
        <c:crosses val="autoZero"/>
        <c:auto val="1"/>
        <c:lblAlgn val="ctr"/>
        <c:lblOffset val="100"/>
        <c:noMultiLvlLbl val="0"/>
      </c:catAx>
      <c:valAx>
        <c:axId val="55655424"/>
        <c:scaling>
          <c:orientation val="minMax"/>
          <c:max val="5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5653888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</a:t>
            </a:r>
            <a:r>
              <a:rPr lang="en-US" baseline="0" dirty="0"/>
              <a:t> Bravo</a:t>
            </a:r>
            <a:r>
              <a:rPr lang="en-US" dirty="0"/>
              <a:t>:</a:t>
            </a:r>
            <a:r>
              <a:rPr lang="en-US" baseline="0" dirty="0"/>
              <a:t> Medical Knowledge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Medical Knowledge</c:v>
          </c:tx>
          <c:invertIfNegative val="0"/>
          <c:cat>
            <c:strRef>
              <c:f>'PGY3-Bravo Spring Data'!$B$3:$B$10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Neurosurgery; Degenerative Disease</c:v>
                </c:pt>
                <c:pt idx="5">
                  <c:v>Spinal Neurosurgery; Trauma, Tumor, Infection</c:v>
                </c:pt>
                <c:pt idx="6">
                  <c:v>Surgical Treatment of Epilepsy &amp; Movement Disorders</c:v>
                </c:pt>
                <c:pt idx="7">
                  <c:v>Vascular Neurosurgery</c:v>
                </c:pt>
              </c:strCache>
            </c:strRef>
          </c:cat>
          <c:val>
            <c:numRef>
              <c:f>'PGY3-Bravo Spring Data'!$H$3:$H$10</c:f>
              <c:numCache>
                <c:formatCode>0.00</c:formatCode>
                <c:ptCount val="8"/>
                <c:pt idx="0">
                  <c:v>3</c:v>
                </c:pt>
                <c:pt idx="1">
                  <c:v>3</c:v>
                </c:pt>
                <c:pt idx="2">
                  <c:v>2.5</c:v>
                </c:pt>
                <c:pt idx="3">
                  <c:v>3.5</c:v>
                </c:pt>
                <c:pt idx="4">
                  <c:v>2.5</c:v>
                </c:pt>
                <c:pt idx="5">
                  <c:v>2.5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14176"/>
        <c:axId val="55715712"/>
      </c:barChart>
      <c:catAx>
        <c:axId val="55714176"/>
        <c:scaling>
          <c:orientation val="minMax"/>
        </c:scaling>
        <c:delete val="0"/>
        <c:axPos val="l"/>
        <c:majorTickMark val="out"/>
        <c:minorTickMark val="none"/>
        <c:tickLblPos val="nextTo"/>
        <c:crossAx val="55715712"/>
        <c:crosses val="autoZero"/>
        <c:auto val="1"/>
        <c:lblAlgn val="ctr"/>
        <c:lblOffset val="100"/>
        <c:noMultiLvlLbl val="0"/>
      </c:catAx>
      <c:valAx>
        <c:axId val="55715712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571417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 Patient Care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'PGY3-Bravo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'PGY3-Bravo Spring Data'!$H$13:$H$20</c:f>
              <c:numCache>
                <c:formatCode>0.00</c:formatCode>
                <c:ptCount val="8"/>
                <c:pt idx="0">
                  <c:v>2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33248"/>
        <c:axId val="55739136"/>
      </c:barChart>
      <c:catAx>
        <c:axId val="55733248"/>
        <c:scaling>
          <c:orientation val="minMax"/>
        </c:scaling>
        <c:delete val="0"/>
        <c:axPos val="l"/>
        <c:majorTickMark val="out"/>
        <c:minorTickMark val="none"/>
        <c:tickLblPos val="nextTo"/>
        <c:crossAx val="55739136"/>
        <c:crosses val="autoZero"/>
        <c:auto val="1"/>
        <c:lblAlgn val="ctr"/>
        <c:lblOffset val="100"/>
        <c:noMultiLvlLbl val="0"/>
      </c:catAx>
      <c:valAx>
        <c:axId val="55739136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573324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 Patient Care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Patient Care</c:v>
          </c:tx>
          <c:invertIfNegative val="0"/>
          <c:cat>
            <c:strRef>
              <c:f>'PGY3-Bravo Spring Data'!$B$13:$B$20</c:f>
              <c:strCache>
                <c:ptCount val="8"/>
                <c:pt idx="0">
                  <c:v>Brain Tumor</c:v>
                </c:pt>
                <c:pt idx="1">
                  <c:v>Critical Care</c:v>
                </c:pt>
                <c:pt idx="2">
                  <c:v>Pain &amp; Peripheral Nerves</c:v>
                </c:pt>
                <c:pt idx="3">
                  <c:v>Pediatric Neurosurgery</c:v>
                </c:pt>
                <c:pt idx="4">
                  <c:v>Spinal Neurosurgery</c:v>
                </c:pt>
                <c:pt idx="5">
                  <c:v>Surgical Treatment of Epilepsy &amp; Movement Disorders</c:v>
                </c:pt>
                <c:pt idx="6">
                  <c:v>Traumatic Brain Injury</c:v>
                </c:pt>
                <c:pt idx="7">
                  <c:v>Vascular Neurosurgery</c:v>
                </c:pt>
              </c:strCache>
            </c:strRef>
          </c:cat>
          <c:val>
            <c:numRef>
              <c:f>'PGY3-Bravo Spring Data'!$H$13:$H$20</c:f>
              <c:numCache>
                <c:formatCode>0.00</c:formatCode>
                <c:ptCount val="8"/>
                <c:pt idx="0">
                  <c:v>2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76384"/>
        <c:axId val="55777920"/>
      </c:barChart>
      <c:catAx>
        <c:axId val="55776384"/>
        <c:scaling>
          <c:orientation val="minMax"/>
        </c:scaling>
        <c:delete val="0"/>
        <c:axPos val="l"/>
        <c:majorTickMark val="out"/>
        <c:minorTickMark val="none"/>
        <c:tickLblPos val="nextTo"/>
        <c:crossAx val="55777920"/>
        <c:crosses val="autoZero"/>
        <c:auto val="1"/>
        <c:lblAlgn val="ctr"/>
        <c:lblOffset val="100"/>
        <c:noMultiLvlLbl val="0"/>
      </c:catAx>
      <c:valAx>
        <c:axId val="55777920"/>
        <c:scaling>
          <c:orientation val="minMax"/>
          <c:max val="5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crossAx val="5577638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</a:t>
            </a:r>
            <a:r>
              <a:rPr lang="en-US" baseline="0" dirty="0"/>
              <a:t> General Competencies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'PGY3-Bravo Spring Data'!$C$22</c:f>
              <c:strCache>
                <c:ptCount val="1"/>
                <c:pt idx="0">
                  <c:v>Sagher</c:v>
                </c:pt>
              </c:strCache>
            </c:strRef>
          </c:tx>
          <c:invertIfNegative val="0"/>
          <c:cat>
            <c:strRef>
              <c:f>'PGY3-Bravo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'PGY3-Bravo Spring Data'!$C$23:$C$30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2.5</c:v>
                </c:pt>
              </c:numCache>
            </c:numRef>
          </c:val>
        </c:ser>
        <c:ser>
          <c:idx val="1"/>
          <c:order val="1"/>
          <c:tx>
            <c:strRef>
              <c:f>'PGY3-Bravo Spring Data'!$D$22</c:f>
              <c:strCache>
                <c:ptCount val="1"/>
                <c:pt idx="0">
                  <c:v>Zipfel</c:v>
                </c:pt>
              </c:strCache>
            </c:strRef>
          </c:tx>
          <c:invertIfNegative val="0"/>
          <c:cat>
            <c:strRef>
              <c:f>'PGY3-Bravo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'PGY3-Bravo Spring Data'!$D$23:$D$30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2.5</c:v>
                </c:pt>
              </c:numCache>
            </c:numRef>
          </c:val>
        </c:ser>
        <c:ser>
          <c:idx val="2"/>
          <c:order val="2"/>
          <c:tx>
            <c:strRef>
              <c:f>'PGY3-Bravo Spring Data'!$E$22</c:f>
              <c:strCache>
                <c:ptCount val="1"/>
                <c:pt idx="0">
                  <c:v>Mapstone</c:v>
                </c:pt>
              </c:strCache>
            </c:strRef>
          </c:tx>
          <c:invertIfNegative val="0"/>
          <c:cat>
            <c:strRef>
              <c:f>'PGY3-Bravo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'PGY3-Bravo Spring Data'!$E$23:$E$30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2.5</c:v>
                </c:pt>
              </c:numCache>
            </c:numRef>
          </c:val>
        </c:ser>
        <c:ser>
          <c:idx val="3"/>
          <c:order val="3"/>
          <c:tx>
            <c:strRef>
              <c:f>'PGY3-Bravo Spring Data'!$F$22</c:f>
              <c:strCache>
                <c:ptCount val="1"/>
                <c:pt idx="0">
                  <c:v>Selden</c:v>
                </c:pt>
              </c:strCache>
            </c:strRef>
          </c:tx>
          <c:invertIfNegative val="0"/>
          <c:cat>
            <c:strRef>
              <c:f>'PGY3-Bravo Spring Data'!$B$23:$B$30</c:f>
              <c:strCache>
                <c:ptCount val="8"/>
                <c:pt idx="0">
                  <c:v>IPC - Relational</c:v>
                </c:pt>
                <c:pt idx="1">
                  <c:v>IPC - Technology</c:v>
                </c:pt>
                <c:pt idx="2">
                  <c:v>PBLI - Lifelong Learning</c:v>
                </c:pt>
                <c:pt idx="3">
                  <c:v>PBLI - Research</c:v>
                </c:pt>
                <c:pt idx="4">
                  <c:v>PRO - Accountability</c:v>
                </c:pt>
                <c:pt idx="5">
                  <c:v>PRO - Compassion</c:v>
                </c:pt>
                <c:pt idx="6">
                  <c:v>SBP - Economics</c:v>
                </c:pt>
                <c:pt idx="7">
                  <c:v>SBP - Safety &amp; Systems</c:v>
                </c:pt>
              </c:strCache>
            </c:strRef>
          </c:cat>
          <c:val>
            <c:numRef>
              <c:f>'PGY3-Bravo Spring Data'!$F$23:$F$30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809152"/>
        <c:axId val="55810688"/>
      </c:barChart>
      <c:catAx>
        <c:axId val="55809152"/>
        <c:scaling>
          <c:orientation val="minMax"/>
        </c:scaling>
        <c:delete val="0"/>
        <c:axPos val="l"/>
        <c:majorTickMark val="out"/>
        <c:minorTickMark val="none"/>
        <c:tickLblPos val="nextTo"/>
        <c:crossAx val="55810688"/>
        <c:crosses val="autoZero"/>
        <c:auto val="1"/>
        <c:lblAlgn val="ctr"/>
        <c:lblOffset val="100"/>
        <c:noMultiLvlLbl val="0"/>
      </c:catAx>
      <c:valAx>
        <c:axId val="55810688"/>
        <c:scaling>
          <c:orientation val="minMax"/>
          <c:max val="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crossAx val="55809152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Dr. Bravo:</a:t>
            </a:r>
            <a:r>
              <a:rPr lang="en-US" baseline="0" dirty="0"/>
              <a:t> Medical Knowledge - Career Trends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'PGY3-Bravo Career Data'!$B$3</c:f>
              <c:strCache>
                <c:ptCount val="1"/>
                <c:pt idx="0">
                  <c:v>Brain Tumor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Data'!$C$3:$H$3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'PGY3-Bravo Career Data'!$B$4</c:f>
              <c:strCache>
                <c:ptCount val="1"/>
                <c:pt idx="0">
                  <c:v>Critical Care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Data'!$C$4:$H$4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'PGY3-Bravo Career Data'!$B$5</c:f>
              <c:strCache>
                <c:ptCount val="1"/>
                <c:pt idx="0">
                  <c:v>Pain &amp; Peripheral Nerves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Data'!$C$5:$H$5</c:f>
              <c:numCache>
                <c:formatCode>0.0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'PGY3-Bravo Career Data'!$B$6</c:f>
              <c:strCache>
                <c:ptCount val="1"/>
                <c:pt idx="0">
                  <c:v>Pediatric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Data'!$C$6:$H$6</c:f>
              <c:numCache>
                <c:formatCode>0.0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'PGY3-Bravo Career Data'!$B$7</c:f>
              <c:strCache>
                <c:ptCount val="1"/>
                <c:pt idx="0">
                  <c:v>Spinal Neurosurgery; Degenerative Disease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Data'!$C$7:$H$7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'PGY3-Bravo Career Data'!$B$8</c:f>
              <c:strCache>
                <c:ptCount val="1"/>
                <c:pt idx="0">
                  <c:v>Spinal Neurosurgery; Trauma, Tumor, Infection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Data'!$C$8:$H$8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'PGY3-Bravo Career Data'!$B$9</c:f>
              <c:strCache>
                <c:ptCount val="1"/>
                <c:pt idx="0">
                  <c:v>Surgical Treatment of Epilepsy &amp; Movement Disorders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Data'!$C$9:$H$9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'PGY3-Bravo Career Data'!$B$10</c:f>
              <c:strCache>
                <c:ptCount val="1"/>
                <c:pt idx="0">
                  <c:v>Vascular Neurosurgery</c:v>
                </c:pt>
              </c:strCache>
            </c:strRef>
          </c:tx>
          <c:cat>
            <c:strRef>
              <c:f>'PGY3-Bravo Career Data'!$C$2:$H$2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Data'!$C$10:$H$10</c:f>
              <c:numCache>
                <c:formatCode>0.0</c:formatCode>
                <c:ptCount val="6"/>
                <c:pt idx="0">
                  <c:v>1.5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32032"/>
        <c:axId val="55933568"/>
      </c:lineChart>
      <c:catAx>
        <c:axId val="5593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55933568"/>
        <c:crosses val="autoZero"/>
        <c:auto val="1"/>
        <c:lblAlgn val="ctr"/>
        <c:lblOffset val="100"/>
        <c:noMultiLvlLbl val="0"/>
      </c:catAx>
      <c:valAx>
        <c:axId val="55933568"/>
        <c:scaling>
          <c:orientation val="minMax"/>
          <c:max val="5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5593203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Dr. Bravo: General Competencies - Career Trends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'PGY3-Bravo Career Data'!$B$23</c:f>
              <c:strCache>
                <c:ptCount val="1"/>
                <c:pt idx="0">
                  <c:v>IPC - Relational</c:v>
                </c:pt>
              </c:strCache>
            </c:strRef>
          </c:tx>
          <c:cat>
            <c:strRef>
              <c:f>'PGY3-Bravo Career Data'!$C$22:$H$22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Data'!$C$23:$H$23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'PGY3-Bravo Career Data'!$B$24</c:f>
              <c:strCache>
                <c:ptCount val="1"/>
                <c:pt idx="0">
                  <c:v>IPC - Technology</c:v>
                </c:pt>
              </c:strCache>
            </c:strRef>
          </c:tx>
          <c:cat>
            <c:strRef>
              <c:f>'PGY3-Bravo Career Data'!$C$22:$H$22</c:f>
              <c:strCache>
                <c:ptCount val="6"/>
                <c:pt idx="0">
                  <c:v>PGY1A</c:v>
                </c:pt>
                <c:pt idx="1">
                  <c:v>PGY1B</c:v>
                </c:pt>
                <c:pt idx="2">
                  <c:v>PGY2A</c:v>
                </c:pt>
                <c:pt idx="3">
                  <c:v>PGY2B</c:v>
                </c:pt>
                <c:pt idx="4">
                  <c:v>PGY3A</c:v>
                </c:pt>
                <c:pt idx="5">
                  <c:v>PGY3B</c:v>
                </c:pt>
              </c:strCache>
            </c:strRef>
          </c:cat>
          <c:val>
            <c:numRef>
              <c:f>'PGY3-Bravo Career Data'!$C$24:$H$24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'PGY3-Bravo Career Data'!$B$25</c:f>
              <c:strCache>
                <c:ptCount val="1"/>
                <c:pt idx="0">
                  <c:v>PBLI - Lifelong Learning</c:v>
                </c:pt>
              </c:strCache>
            </c:strRef>
          </c:tx>
          <c:val>
            <c:numRef>
              <c:f>'PGY3-Bravo Career Data'!$C$25:$H$25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'PGY3-Bravo Career Data'!$B$26</c:f>
              <c:strCache>
                <c:ptCount val="1"/>
                <c:pt idx="0">
                  <c:v>PBLI - Research</c:v>
                </c:pt>
              </c:strCache>
            </c:strRef>
          </c:tx>
          <c:val>
            <c:numRef>
              <c:f>'PGY3-Bravo Career Data'!$C$26:$H$26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'PGY3-Bravo Career Data'!$B$27</c:f>
              <c:strCache>
                <c:ptCount val="1"/>
                <c:pt idx="0">
                  <c:v>PRO - Accountability</c:v>
                </c:pt>
              </c:strCache>
            </c:strRef>
          </c:tx>
          <c:val>
            <c:numRef>
              <c:f>'PGY3-Bravo Career Data'!$C$27:$H$27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'PGY3-Bravo Career Data'!$B$28</c:f>
              <c:strCache>
                <c:ptCount val="1"/>
                <c:pt idx="0">
                  <c:v>PRO - Compassion</c:v>
                </c:pt>
              </c:strCache>
            </c:strRef>
          </c:tx>
          <c:val>
            <c:numRef>
              <c:f>'PGY3-Bravo Career Data'!$C$28:$H$28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'PGY3-Bravo Career Data'!$B$29</c:f>
              <c:strCache>
                <c:ptCount val="1"/>
                <c:pt idx="0">
                  <c:v>SBP - Economics</c:v>
                </c:pt>
              </c:strCache>
            </c:strRef>
          </c:tx>
          <c:val>
            <c:numRef>
              <c:f>'PGY3-Bravo Career Data'!$C$29:$H$29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'PGY3-Bravo Career Data'!$B$30</c:f>
              <c:strCache>
                <c:ptCount val="1"/>
                <c:pt idx="0">
                  <c:v>SBP - Safety &amp; Systems</c:v>
                </c:pt>
              </c:strCache>
            </c:strRef>
          </c:tx>
          <c:val>
            <c:numRef>
              <c:f>'PGY3-Bravo Career Data'!$C$30:$H$30</c:f>
              <c:numCache>
                <c:formatCode>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2.5</c:v>
                </c:pt>
                <c:pt idx="5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38144"/>
        <c:axId val="56039680"/>
      </c:lineChart>
      <c:catAx>
        <c:axId val="5603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56039680"/>
        <c:crosses val="autoZero"/>
        <c:auto val="1"/>
        <c:lblAlgn val="ctr"/>
        <c:lblOffset val="100"/>
        <c:noMultiLvlLbl val="0"/>
      </c:catAx>
      <c:valAx>
        <c:axId val="56039680"/>
        <c:scaling>
          <c:orientation val="minMax"/>
          <c:max val="5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56038144"/>
        <c:crosses val="autoZero"/>
        <c:crossBetween val="between"/>
        <c:majorUnit val="1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6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0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1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8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8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6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3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BE0D3-90ED-407F-A1C7-39D23256CA76}" type="datetimeFigureOut">
              <a:rPr lang="en-US" smtClean="0"/>
              <a:t>6/8/2013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106F-3546-49FD-A1F1-97DBE8C85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0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Competency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Spring 2013 Semi-Annual Review</a:t>
            </a:r>
          </a:p>
          <a:p>
            <a:r>
              <a:rPr lang="en-US" dirty="0" smtClean="0"/>
              <a:t>OHSU</a:t>
            </a:r>
          </a:p>
          <a:p>
            <a:endParaRPr lang="en-US" dirty="0"/>
          </a:p>
          <a:p>
            <a:r>
              <a:rPr lang="en-US" dirty="0" smtClean="0"/>
              <a:t>Nate Selden, PD</a:t>
            </a:r>
          </a:p>
          <a:p>
            <a:r>
              <a:rPr lang="en-US" dirty="0" smtClean="0"/>
              <a:t>Heidi Waldo,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4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1200" y="2092036"/>
            <a:ext cx="31242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Low in all areas of Patient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78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13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Career Trends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Bravo: Career Trends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5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Career Trends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Career Trends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057400"/>
            <a:ext cx="2819400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Patient Care Milestones have not increased over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04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Patient Care Milestones are low across all specialties</a:t>
            </a:r>
          </a:p>
          <a:p>
            <a:r>
              <a:rPr lang="en-US" dirty="0" smtClean="0"/>
              <a:t>Comments from Evaluations:</a:t>
            </a:r>
          </a:p>
          <a:p>
            <a:pPr lvl="1"/>
            <a:r>
              <a:rPr lang="en-US" dirty="0" smtClean="0"/>
              <a:t>PC summative evaluations</a:t>
            </a:r>
          </a:p>
          <a:p>
            <a:pPr lvl="2"/>
            <a:r>
              <a:rPr lang="en-US" dirty="0" smtClean="0"/>
              <a:t>“Bravo is still experiencing the wood/trees problem. He needs to focus on what is important. Needs counseling.”</a:t>
            </a:r>
          </a:p>
          <a:p>
            <a:pPr lvl="1"/>
            <a:r>
              <a:rPr lang="en-US" dirty="0" smtClean="0"/>
              <a:t>Procedural on-the-fly</a:t>
            </a:r>
          </a:p>
          <a:p>
            <a:pPr lvl="2"/>
            <a:r>
              <a:rPr lang="en-US" dirty="0" smtClean="0"/>
              <a:t>“Tentative. Will not make progress on simple approaches without faculty hovering, and even then indecisive and slow.”</a:t>
            </a:r>
          </a:p>
          <a:p>
            <a:pPr lvl="1"/>
            <a:r>
              <a:rPr lang="en-US" dirty="0" smtClean="0"/>
              <a:t>Clinical on-the-fly</a:t>
            </a:r>
          </a:p>
          <a:p>
            <a:pPr lvl="2"/>
            <a:r>
              <a:rPr lang="en-US" dirty="0" smtClean="0"/>
              <a:t>“Decision-making is a problem.”</a:t>
            </a:r>
          </a:p>
        </p:txBody>
      </p:sp>
    </p:spTree>
    <p:extLst>
      <p:ext uri="{BB962C8B-B14F-4D97-AF65-F5344CB8AC3E}">
        <p14:creationId xmlns:p14="http://schemas.microsoft.com/office/powerpoint/2010/main" val="33078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Bravo</a:t>
            </a:r>
          </a:p>
          <a:p>
            <a:pPr lvl="1"/>
            <a:r>
              <a:rPr lang="en-US" dirty="0" smtClean="0"/>
              <a:t>Low Patient Care Milestone levels for Spring 2013</a:t>
            </a:r>
          </a:p>
          <a:p>
            <a:pPr lvl="1"/>
            <a:r>
              <a:rPr lang="en-US" dirty="0" smtClean="0"/>
              <a:t>Patient Care levels ‘stalled out’ last three reporting periods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Bravo</a:t>
            </a:r>
          </a:p>
          <a:p>
            <a:pPr lvl="1"/>
            <a:r>
              <a:rPr lang="en-US" dirty="0" smtClean="0"/>
              <a:t>Plan of action:</a:t>
            </a:r>
          </a:p>
          <a:p>
            <a:pPr lvl="2"/>
            <a:r>
              <a:rPr lang="en-US" dirty="0" smtClean="0"/>
              <a:t>Program director counseling</a:t>
            </a:r>
          </a:p>
          <a:p>
            <a:pPr lvl="2"/>
            <a:r>
              <a:rPr lang="en-US" dirty="0" smtClean="0"/>
              <a:t>3 month fall elective replaced with additional University service junior rotation</a:t>
            </a:r>
          </a:p>
          <a:p>
            <a:pPr lvl="2"/>
            <a:r>
              <a:rPr lang="en-US" dirty="0" smtClean="0"/>
              <a:t>Additional dissection curriculum</a:t>
            </a:r>
          </a:p>
          <a:p>
            <a:pPr lvl="2"/>
            <a:r>
              <a:rPr lang="en-US" dirty="0"/>
              <a:t>Written remediation plan, including submission to </a:t>
            </a:r>
            <a:r>
              <a:rPr lang="en-US" dirty="0" smtClean="0"/>
              <a:t>GME</a:t>
            </a:r>
          </a:p>
          <a:p>
            <a:pPr lvl="2"/>
            <a:r>
              <a:rPr lang="en-US" dirty="0" smtClean="0"/>
              <a:t>Interim review in 3 months</a:t>
            </a:r>
          </a:p>
          <a:p>
            <a:pPr lvl="3"/>
            <a:r>
              <a:rPr lang="en-US" dirty="0" smtClean="0"/>
              <a:t>Consider probation if no progress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[Also members of Milestones Group]</a:t>
            </a:r>
          </a:p>
          <a:p>
            <a:pPr lvl="1"/>
            <a:r>
              <a:rPr lang="en-US" dirty="0" smtClean="0"/>
              <a:t>Rich Byrne</a:t>
            </a:r>
          </a:p>
          <a:p>
            <a:pPr lvl="1"/>
            <a:r>
              <a:rPr lang="en-US" dirty="0" smtClean="0"/>
              <a:t>Bob Harbaugh</a:t>
            </a:r>
          </a:p>
          <a:p>
            <a:pPr lvl="1"/>
            <a:r>
              <a:rPr lang="en-US" dirty="0" smtClean="0"/>
              <a:t>Tim Mapstone</a:t>
            </a:r>
          </a:p>
          <a:p>
            <a:pPr lvl="1"/>
            <a:r>
              <a:rPr lang="en-US" dirty="0" smtClean="0"/>
              <a:t>Oren Sagher</a:t>
            </a:r>
          </a:p>
          <a:p>
            <a:pPr lvl="1"/>
            <a:r>
              <a:rPr lang="en-US" dirty="0" smtClean="0"/>
              <a:t>Nate Selden (playing the PD)</a:t>
            </a:r>
          </a:p>
          <a:p>
            <a:pPr lvl="1"/>
            <a:r>
              <a:rPr lang="en-US" dirty="0" smtClean="0"/>
              <a:t>Heidi Waldo (playing the PC)</a:t>
            </a:r>
          </a:p>
          <a:p>
            <a:pPr lvl="1"/>
            <a:r>
              <a:rPr lang="en-US" dirty="0" smtClean="0"/>
              <a:t>Greg Zipfel</a:t>
            </a:r>
          </a:p>
          <a:p>
            <a:r>
              <a:rPr lang="en-US" dirty="0" smtClean="0"/>
              <a:t>Moderator: Nick Barbaro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Resident: </a:t>
            </a:r>
          </a:p>
          <a:p>
            <a:pPr marL="0" indent="0">
              <a:buNone/>
            </a:pPr>
            <a:r>
              <a:rPr lang="en-US" sz="4400" dirty="0" smtClean="0"/>
              <a:t>Dr. Charlie, PGY3</a:t>
            </a:r>
          </a:p>
          <a:p>
            <a:pPr marL="0" indent="0">
              <a:buNone/>
            </a:pPr>
            <a:r>
              <a:rPr lang="en-US" sz="2800" dirty="0" smtClean="0"/>
              <a:t>General service junior</a:t>
            </a:r>
          </a:p>
        </p:txBody>
      </p:sp>
    </p:spTree>
    <p:extLst>
      <p:ext uri="{BB962C8B-B14F-4D97-AF65-F5344CB8AC3E}">
        <p14:creationId xmlns:p14="http://schemas.microsoft.com/office/powerpoint/2010/main" val="606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graphicFrame>
        <p:nvGraphicFramePr>
          <p:cNvPr id="5" name="RESA-MK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4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graphicFrame>
        <p:nvGraphicFramePr>
          <p:cNvPr id="4" name="RESA-PC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5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graphicFrame>
        <p:nvGraphicFramePr>
          <p:cNvPr id="4" name="RESA-GE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350363"/>
              </p:ext>
            </p:extLst>
          </p:nvPr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1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SA-GE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312959"/>
              </p:ext>
            </p:extLst>
          </p:nvPr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5257800"/>
            <a:ext cx="28575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Discrepancy between Sagher and other faculty members</a:t>
            </a:r>
            <a:r>
              <a:rPr lang="en-US" dirty="0"/>
              <a:t> </a:t>
            </a:r>
            <a:r>
              <a:rPr lang="en-US" dirty="0" smtClean="0"/>
              <a:t>on all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Sagher’s comments:</a:t>
            </a:r>
          </a:p>
          <a:p>
            <a:pPr lvl="1"/>
            <a:r>
              <a:rPr lang="en-US" dirty="0" smtClean="0"/>
              <a:t>“Manner in speaking with patients sometimes conveys arrogance”</a:t>
            </a:r>
          </a:p>
          <a:p>
            <a:pPr lvl="1"/>
            <a:r>
              <a:rPr lang="en-US" dirty="0" smtClean="0"/>
              <a:t>“I do not see him taking ownership”</a:t>
            </a:r>
          </a:p>
          <a:p>
            <a:pPr lvl="1"/>
            <a:r>
              <a:rPr lang="en-US" dirty="0" smtClean="0"/>
              <a:t>“Does not teach; spends only the minimal time necessary with younger residents on rounds”</a:t>
            </a:r>
          </a:p>
          <a:p>
            <a:r>
              <a:rPr lang="en-US" dirty="0" smtClean="0"/>
              <a:t>Discussion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Concerning areas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09" t="23008" r="8668" b="32580"/>
          <a:stretch/>
        </p:blipFill>
        <p:spPr bwMode="auto">
          <a:xfrm>
            <a:off x="533400" y="2438400"/>
            <a:ext cx="8365417" cy="2771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4114800"/>
            <a:ext cx="1524000" cy="8382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Concerning areas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09" t="23008" r="8668" b="32580"/>
          <a:stretch/>
        </p:blipFill>
        <p:spPr bwMode="auto">
          <a:xfrm>
            <a:off x="533400" y="2438400"/>
            <a:ext cx="8365417" cy="2771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4114800"/>
            <a:ext cx="1524000" cy="8382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0909" t="22741" r="8668" b="40606"/>
          <a:stretch/>
        </p:blipFill>
        <p:spPr bwMode="auto">
          <a:xfrm>
            <a:off x="152400" y="3384678"/>
            <a:ext cx="8405257" cy="22984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57800" y="4762500"/>
            <a:ext cx="1524000" cy="6477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Charlie: PGY3-Spring 2013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71328092"/>
              </p:ext>
            </p:extLst>
          </p:nvPr>
        </p:nvGraphicFramePr>
        <p:xfrm>
          <a:off x="1181100" y="1524000"/>
          <a:ext cx="6781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8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Charlie: PGY3-Spring 2013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39271143"/>
              </p:ext>
            </p:extLst>
          </p:nvPr>
        </p:nvGraphicFramePr>
        <p:xfrm>
          <a:off x="1181100" y="1524000"/>
          <a:ext cx="6781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ultiply 6"/>
          <p:cNvSpPr/>
          <p:nvPr/>
        </p:nvSpPr>
        <p:spPr>
          <a:xfrm>
            <a:off x="4953000" y="3657600"/>
            <a:ext cx="457200" cy="914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3657600" y="3657600"/>
            <a:ext cx="457200" cy="914400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62400" y="4114800"/>
            <a:ext cx="11430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" y="5553670"/>
            <a:ext cx="33909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Consensus of faculty is generally positive, but accepts Dr. Sagher’s criticism about teaching (PBLI LLL)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Resident: </a:t>
            </a:r>
          </a:p>
          <a:p>
            <a:pPr marL="0" indent="0">
              <a:buNone/>
            </a:pPr>
            <a:r>
              <a:rPr lang="en-US" sz="4400" dirty="0" smtClean="0"/>
              <a:t>Dr. Alpha, PGY4</a:t>
            </a:r>
          </a:p>
          <a:p>
            <a:pPr marL="0" indent="0">
              <a:buNone/>
            </a:pPr>
            <a:r>
              <a:rPr lang="en-US" sz="2800" dirty="0" smtClean="0"/>
              <a:t>3 months Functional/Vascular</a:t>
            </a:r>
          </a:p>
          <a:p>
            <a:pPr marL="0" indent="0">
              <a:buNone/>
            </a:pPr>
            <a:r>
              <a:rPr lang="en-US" sz="2800" dirty="0" smtClean="0"/>
              <a:t>3 months Pediatrics</a:t>
            </a:r>
          </a:p>
        </p:txBody>
      </p:sp>
    </p:spTree>
    <p:extLst>
      <p:ext uri="{BB962C8B-B14F-4D97-AF65-F5344CB8AC3E}">
        <p14:creationId xmlns:p14="http://schemas.microsoft.com/office/powerpoint/2010/main" val="2732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Charlie: PGY3-Spring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Charlie</a:t>
            </a:r>
          </a:p>
          <a:p>
            <a:pPr lvl="1"/>
            <a:r>
              <a:rPr lang="en-US" dirty="0" smtClean="0"/>
              <a:t>Teaching skills are a concern</a:t>
            </a:r>
          </a:p>
          <a:p>
            <a:pPr lvl="1"/>
            <a:r>
              <a:rPr lang="en-US" dirty="0" smtClean="0"/>
              <a:t>Lifelong Learning, level 1.5 consensus</a:t>
            </a:r>
          </a:p>
          <a:p>
            <a:pPr lvl="1"/>
            <a:r>
              <a:rPr lang="en-US" dirty="0" smtClean="0"/>
              <a:t>Plan of Action:</a:t>
            </a:r>
          </a:p>
          <a:p>
            <a:pPr lvl="2"/>
            <a:r>
              <a:rPr lang="en-US" dirty="0" smtClean="0"/>
              <a:t>PD Counseling session with resident</a:t>
            </a:r>
          </a:p>
          <a:p>
            <a:pPr lvl="2"/>
            <a:r>
              <a:rPr lang="en-US" dirty="0" smtClean="0"/>
              <a:t>Released from service for GME teaching workshop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Resident: </a:t>
            </a:r>
          </a:p>
          <a:p>
            <a:pPr marL="0" indent="0">
              <a:buNone/>
            </a:pPr>
            <a:r>
              <a:rPr lang="en-US" sz="4400" dirty="0" smtClean="0"/>
              <a:t>Dr. Delta, PGY2</a:t>
            </a:r>
          </a:p>
          <a:p>
            <a:pPr marL="0" indent="0">
              <a:buNone/>
            </a:pPr>
            <a:r>
              <a:rPr lang="en-US" sz="2800" dirty="0" smtClean="0"/>
              <a:t>General service junior, 3 months</a:t>
            </a:r>
          </a:p>
          <a:p>
            <a:pPr marL="0" indent="0">
              <a:buNone/>
            </a:pPr>
            <a:r>
              <a:rPr lang="en-US" sz="2800" dirty="0" smtClean="0"/>
              <a:t>Neuro critical care, 3 months</a:t>
            </a:r>
          </a:p>
        </p:txBody>
      </p:sp>
    </p:spTree>
    <p:extLst>
      <p:ext uri="{BB962C8B-B14F-4D97-AF65-F5344CB8AC3E}">
        <p14:creationId xmlns:p14="http://schemas.microsoft.com/office/powerpoint/2010/main" val="606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4439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9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176846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4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542528"/>
              </p:ext>
            </p:extLst>
          </p:nvPr>
        </p:nvGraphicFramePr>
        <p:xfrm>
          <a:off x="914400" y="21336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9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52684"/>
              </p:ext>
            </p:extLst>
          </p:nvPr>
        </p:nvGraphicFramePr>
        <p:xfrm>
          <a:off x="914400" y="21336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8400" y="3311604"/>
            <a:ext cx="627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!</a:t>
            </a:r>
            <a:endParaRPr lang="en-US" sz="6600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41983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Coordinator Input</a:t>
            </a:r>
          </a:p>
          <a:p>
            <a:pPr lvl="1"/>
            <a:r>
              <a:rPr lang="en-US" dirty="0" smtClean="0"/>
              <a:t>Timeliness of duty hour logging</a:t>
            </a:r>
          </a:p>
          <a:p>
            <a:pPr lvl="1"/>
            <a:r>
              <a:rPr lang="en-US" dirty="0" smtClean="0"/>
              <a:t>Conference attendance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070" t="24866" r="9357" b="19251"/>
          <a:stretch/>
        </p:blipFill>
        <p:spPr bwMode="auto">
          <a:xfrm>
            <a:off x="457200" y="2133600"/>
            <a:ext cx="8317440" cy="3505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263473" cy="2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263473" cy="2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0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Evaluation Comments</a:t>
            </a:r>
          </a:p>
          <a:p>
            <a:pPr lvl="1"/>
            <a:r>
              <a:rPr lang="en-US" dirty="0" smtClean="0"/>
              <a:t>“Resident is extremely devoted to patient care, but often stays on ward or in ICU and is late for morning teaching conference”</a:t>
            </a:r>
          </a:p>
          <a:p>
            <a:pPr lvl="1"/>
            <a:r>
              <a:rPr lang="en-US" dirty="0" smtClean="0"/>
              <a:t>“Dedicated resident but I am concerned about fatigue and burn-out.”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070" t="24866" r="9357" b="19251"/>
          <a:stretch/>
        </p:blipFill>
        <p:spPr bwMode="auto">
          <a:xfrm>
            <a:off x="457200" y="2133600"/>
            <a:ext cx="8317440" cy="3505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4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263473" cy="2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263473" cy="2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263473" cy="2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2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Alpha: PGY4-Spring 2013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90930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8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854531"/>
              </p:ext>
            </p:extLst>
          </p:nvPr>
        </p:nvGraphicFramePr>
        <p:xfrm>
          <a:off x="914400" y="21336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C:\Users\Heidi Waldo\AppData\Local\Microsoft\Windows\Temporary Internet Files\Content.IE5\7EVANF40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3200400"/>
            <a:ext cx="3048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Unable to follow duty hours requirements. Time off and shift length violations. Does not meet Level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Delta: PGY2-Spring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Dr. Delta</a:t>
            </a:r>
          </a:p>
          <a:p>
            <a:pPr lvl="1"/>
            <a:r>
              <a:rPr lang="en-US" dirty="0" smtClean="0"/>
              <a:t>Compassionate resident with good patient care skills</a:t>
            </a:r>
          </a:p>
          <a:p>
            <a:pPr lvl="1"/>
            <a:r>
              <a:rPr lang="en-US" dirty="0" smtClean="0"/>
              <a:t>Trouble with duty hours compliance</a:t>
            </a:r>
          </a:p>
          <a:p>
            <a:pPr lvl="1"/>
            <a:r>
              <a:rPr lang="en-US" dirty="0" smtClean="0"/>
              <a:t>Comments from faculty suggest trouble with fatigue and time-management</a:t>
            </a:r>
          </a:p>
          <a:p>
            <a:pPr lvl="1"/>
            <a:r>
              <a:rPr lang="en-US" dirty="0" smtClean="0"/>
              <a:t>Action Plan:</a:t>
            </a:r>
          </a:p>
          <a:p>
            <a:pPr lvl="2"/>
            <a:r>
              <a:rPr lang="en-US" dirty="0" smtClean="0"/>
              <a:t>Program Director counseling meeting</a:t>
            </a:r>
          </a:p>
          <a:p>
            <a:pPr lvl="2"/>
            <a:r>
              <a:rPr lang="en-US" dirty="0" smtClean="0"/>
              <a:t>Intentional mentoring from Chief Resident</a:t>
            </a:r>
          </a:p>
          <a:p>
            <a:pPr lvl="2"/>
            <a:r>
              <a:rPr lang="en-US" dirty="0" smtClean="0"/>
              <a:t>Faculty awareness</a:t>
            </a:r>
          </a:p>
          <a:p>
            <a:pPr lvl="2"/>
            <a:r>
              <a:rPr lang="en-US" dirty="0" smtClean="0"/>
              <a:t>3 month interim review with PD and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Resident: </a:t>
            </a:r>
          </a:p>
          <a:p>
            <a:pPr marL="0" indent="0">
              <a:buNone/>
            </a:pPr>
            <a:r>
              <a:rPr lang="en-US" sz="4400" dirty="0"/>
              <a:t>Dr. </a:t>
            </a:r>
            <a:r>
              <a:rPr lang="en-US" sz="4400" dirty="0" smtClean="0"/>
              <a:t>Epsilon, PGY7</a:t>
            </a:r>
          </a:p>
          <a:p>
            <a:pPr marL="0" indent="0">
              <a:buNone/>
            </a:pPr>
            <a:r>
              <a:rPr lang="en-US" sz="2800" dirty="0" smtClean="0"/>
              <a:t>Chief University Service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Epsilon: PGY7-Spring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134964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9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Epsilon: PGY7-Spring 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48867"/>
              </p:ext>
            </p:extLst>
          </p:nvPr>
        </p:nvGraphicFramePr>
        <p:xfrm>
          <a:off x="914400" y="19050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Epsilon: PGY7-Spring 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340817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2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Epsilon: PGY7-Spring 2013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Dr. Epsilon</a:t>
            </a:r>
          </a:p>
          <a:p>
            <a:pPr lvl="1"/>
            <a:r>
              <a:rPr lang="en-US" dirty="0" smtClean="0"/>
              <a:t>At or above appropriate level for graduation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Alpha: PGY4-Spring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648606"/>
              </p:ext>
            </p:extLst>
          </p:nvPr>
        </p:nvGraphicFramePr>
        <p:xfrm>
          <a:off x="914400" y="22098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Alpha: PGY4-Spring 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296989"/>
              </p:ext>
            </p:extLst>
          </p:nvPr>
        </p:nvGraphicFramePr>
        <p:xfrm>
          <a:off x="914400" y="20574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27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Alpha: PGY4-Spring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Alpha</a:t>
            </a:r>
          </a:p>
          <a:p>
            <a:pPr lvl="1"/>
            <a:r>
              <a:rPr lang="en-US" dirty="0" smtClean="0"/>
              <a:t>Consensus</a:t>
            </a:r>
          </a:p>
          <a:p>
            <a:pPr lvl="2"/>
            <a:r>
              <a:rPr lang="en-US" dirty="0" smtClean="0"/>
              <a:t>General competencies: Amongst observers</a:t>
            </a:r>
          </a:p>
          <a:p>
            <a:pPr lvl="2"/>
            <a:r>
              <a:rPr lang="en-US" dirty="0" smtClean="0"/>
              <a:t>MK and PC competencies: Amongst specialties</a:t>
            </a:r>
          </a:p>
          <a:p>
            <a:pPr lvl="1"/>
            <a:r>
              <a:rPr lang="en-US" dirty="0" smtClean="0"/>
              <a:t>Milestone levels appropriate for PGY4</a:t>
            </a:r>
          </a:p>
          <a:p>
            <a:pPr lvl="2"/>
            <a:r>
              <a:rPr lang="en-US" dirty="0" smtClean="0"/>
              <a:t>MK</a:t>
            </a:r>
          </a:p>
          <a:p>
            <a:pPr lvl="2"/>
            <a:r>
              <a:rPr lang="en-US" dirty="0" smtClean="0"/>
              <a:t>PC</a:t>
            </a:r>
          </a:p>
          <a:p>
            <a:pPr lvl="2"/>
            <a:r>
              <a:rPr lang="en-US" dirty="0" smtClean="0"/>
              <a:t>General </a:t>
            </a:r>
            <a:r>
              <a:rPr lang="en-US" dirty="0" smtClean="0"/>
              <a:t>Competencies</a:t>
            </a:r>
          </a:p>
          <a:p>
            <a:pPr lvl="1"/>
            <a:r>
              <a:rPr lang="en-US" dirty="0" smtClean="0"/>
              <a:t>Case minimums </a:t>
            </a:r>
            <a:r>
              <a:rPr lang="en-US" smtClean="0"/>
              <a:t>tracking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Resident: </a:t>
            </a:r>
          </a:p>
          <a:p>
            <a:pPr marL="0" indent="0">
              <a:buNone/>
            </a:pPr>
            <a:r>
              <a:rPr lang="en-US" sz="4400" dirty="0" smtClean="0"/>
              <a:t>Dr. Bravo, PGY3</a:t>
            </a:r>
          </a:p>
          <a:p>
            <a:pPr marL="0" indent="0">
              <a:buNone/>
            </a:pPr>
            <a:r>
              <a:rPr lang="en-US" sz="2800" dirty="0" smtClean="0"/>
              <a:t>General service junior</a:t>
            </a:r>
          </a:p>
        </p:txBody>
      </p:sp>
    </p:spTree>
    <p:extLst>
      <p:ext uri="{BB962C8B-B14F-4D97-AF65-F5344CB8AC3E}">
        <p14:creationId xmlns:p14="http://schemas.microsoft.com/office/powerpoint/2010/main" val="606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Bravo: PGY3-Spring 2013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14400" y="1600200"/>
          <a:ext cx="7315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5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929</Words>
  <Application>Microsoft Office PowerPoint</Application>
  <PresentationFormat>On-screen Show (4:3)</PresentationFormat>
  <Paragraphs>163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Clinical Competency Committee</vt:lpstr>
      <vt:lpstr>Cast of Characters</vt:lpstr>
      <vt:lpstr>PowerPoint Presentation</vt:lpstr>
      <vt:lpstr>Dr. Alpha: PGY4-Spring 2013</vt:lpstr>
      <vt:lpstr>Dr. Alpha: PGY4-Spring 2013</vt:lpstr>
      <vt:lpstr>Dr. Alpha: PGY4-Spring 2013</vt:lpstr>
      <vt:lpstr>Dr. Alpha: PGY4-Spring 2013</vt:lpstr>
      <vt:lpstr>PowerPoint Presentation</vt:lpstr>
      <vt:lpstr>Dr. Bravo: PGY3-Spring 2013</vt:lpstr>
      <vt:lpstr>Dr. Bravo: PGY3-Spring 2013</vt:lpstr>
      <vt:lpstr>Dr. Bravo: PGY3-Spring 2013</vt:lpstr>
      <vt:lpstr>Dr. Bravo: PGY3-Spring 2013</vt:lpstr>
      <vt:lpstr>Dr. Bravo: Career Trends</vt:lpstr>
      <vt:lpstr>Dr. Bravo: Career Trends</vt:lpstr>
      <vt:lpstr>Dr. Bravo: Career Trends</vt:lpstr>
      <vt:lpstr>Dr. Bravo: Career Trends</vt:lpstr>
      <vt:lpstr>Dr. Bravo: PGY3-Spring 2013</vt:lpstr>
      <vt:lpstr>Dr. Bravo: PGY3-Spring 2013</vt:lpstr>
      <vt:lpstr>Dr. Bravo: PGY3-Spring 2013</vt:lpstr>
      <vt:lpstr>PowerPoint Presentation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Dr. Charlie: PGY3-Spring 2013</vt:lpstr>
      <vt:lpstr>PowerPoint Presentation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Dr. Delta: PGY2-Spring 2013</vt:lpstr>
      <vt:lpstr>PowerPoint Presentation</vt:lpstr>
      <vt:lpstr>Dr. Epsilon: PGY7-Spring 2013</vt:lpstr>
      <vt:lpstr>Dr. Epsilon: PGY7-Spring 2013</vt:lpstr>
      <vt:lpstr>Dr. Epsilon: PGY7-Spring 2013</vt:lpstr>
      <vt:lpstr>Dr. Epsilon: PGY7-Spring 2013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Competency Committee</dc:title>
  <dc:creator>Heidi Waldo</dc:creator>
  <cp:lastModifiedBy>SwankAV</cp:lastModifiedBy>
  <cp:revision>78</cp:revision>
  <dcterms:created xsi:type="dcterms:W3CDTF">2013-06-05T21:11:32Z</dcterms:created>
  <dcterms:modified xsi:type="dcterms:W3CDTF">2013-06-08T17:09:41Z</dcterms:modified>
</cp:coreProperties>
</file>