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93BA7-8F06-D34A-BA30-7CBAC81E20FE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AB5DA-9071-3042-ABB5-522D53CDD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9899C-AD54-7642-AF7A-8DFF6CCB9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4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26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431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3882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327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38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1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NS.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397500"/>
            <a:ext cx="1464117" cy="1460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30400" y="6165334"/>
            <a:ext cx="679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baseline="0" dirty="0">
                <a:latin typeface="Times New Roman"/>
                <a:cs typeface="Times New Roman"/>
              </a:rPr>
              <a:t> SOCIETY OF NEUROLOGICAL SURGEONS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6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57C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7C2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7C2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7C2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7C2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7C2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1125465"/>
            <a:ext cx="8504335" cy="147002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Tahoma"/>
                <a:cs typeface="Tahoma"/>
              </a:rPr>
              <a:t>Introduction to Neurosurgery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44899"/>
            <a:ext cx="9144000" cy="1752600"/>
          </a:xfrm>
        </p:spPr>
        <p:txBody>
          <a:bodyPr/>
          <a:lstStyle/>
          <a:p>
            <a:r>
              <a:rPr lang="en-US" dirty="0"/>
              <a:t>Brian L. Hoh, MD</a:t>
            </a:r>
            <a:r>
              <a:rPr lang="en-US" baseline="30000" dirty="0"/>
              <a:t>1</a:t>
            </a:r>
            <a:r>
              <a:rPr lang="en-US" dirty="0"/>
              <a:t> and Gregory J. </a:t>
            </a:r>
            <a:r>
              <a:rPr lang="en-US" dirty="0" err="1"/>
              <a:t>Zipfel</a:t>
            </a:r>
            <a:r>
              <a:rPr lang="en-US" dirty="0"/>
              <a:t>, MD</a:t>
            </a:r>
            <a:r>
              <a:rPr lang="en-US" baseline="30000" dirty="0"/>
              <a:t>2</a:t>
            </a:r>
          </a:p>
          <a:p>
            <a:r>
              <a:rPr lang="en-US" sz="2000" baseline="30000" dirty="0"/>
              <a:t>1</a:t>
            </a:r>
            <a:r>
              <a:rPr lang="en-US" sz="2000" dirty="0"/>
              <a:t>University of Florida, </a:t>
            </a:r>
            <a:r>
              <a:rPr lang="en-US" sz="2000" baseline="30000" dirty="0"/>
              <a:t>2</a:t>
            </a:r>
            <a:r>
              <a:rPr lang="en-US" sz="2000" dirty="0"/>
              <a:t>Washington University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48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2610"/>
            <a:ext cx="7886700" cy="1325563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History of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60476"/>
            <a:ext cx="6527800" cy="4525963"/>
          </a:xfrm>
        </p:spPr>
        <p:txBody>
          <a:bodyPr/>
          <a:lstStyle/>
          <a:p>
            <a:r>
              <a:rPr lang="en-US" dirty="0"/>
              <a:t>Harvey Cushing (1869-1939)</a:t>
            </a:r>
          </a:p>
          <a:p>
            <a:pPr lvl="1"/>
            <a:r>
              <a:rPr lang="en-US" sz="2400" dirty="0"/>
              <a:t>Developed anesthesia record</a:t>
            </a:r>
          </a:p>
          <a:p>
            <a:pPr lvl="1"/>
            <a:r>
              <a:rPr lang="en-US" sz="2400" dirty="0"/>
              <a:t>Cushing response to intracranial hypertension</a:t>
            </a:r>
          </a:p>
          <a:p>
            <a:pPr lvl="1"/>
            <a:r>
              <a:rPr lang="en-US" sz="2400" dirty="0"/>
              <a:t>With </a:t>
            </a:r>
            <a:r>
              <a:rPr lang="en-US" sz="2400" dirty="0" err="1"/>
              <a:t>Bovie</a:t>
            </a:r>
            <a:r>
              <a:rPr lang="en-US" sz="2400" dirty="0"/>
              <a:t> developed </a:t>
            </a:r>
            <a:r>
              <a:rPr lang="en-US" sz="2400" dirty="0" err="1"/>
              <a:t>electrocautery</a:t>
            </a:r>
            <a:endParaRPr lang="en-US" sz="2400" dirty="0"/>
          </a:p>
          <a:p>
            <a:pPr lvl="1"/>
            <a:r>
              <a:rPr lang="en-US" sz="2400" dirty="0"/>
              <a:t>Function of the pituitary gland – Cushing’s disease</a:t>
            </a:r>
          </a:p>
          <a:p>
            <a:pPr lvl="1"/>
            <a:r>
              <a:rPr lang="en-US" sz="2400" dirty="0"/>
              <a:t>Reduced mortality from neurosurgical operations from 80-90% down to 10%</a:t>
            </a:r>
          </a:p>
          <a:p>
            <a:pPr lvl="1"/>
            <a:r>
              <a:rPr lang="en-US" sz="2400" dirty="0"/>
              <a:t>Father of American Neurosurgery</a:t>
            </a:r>
          </a:p>
        </p:txBody>
      </p:sp>
      <p:pic>
        <p:nvPicPr>
          <p:cNvPr id="5" name="Picture 4" descr="cush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70" y="2057400"/>
            <a:ext cx="2896929" cy="38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5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9460"/>
            <a:ext cx="7886700" cy="1325563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History of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60476"/>
            <a:ext cx="6527800" cy="4525963"/>
          </a:xfrm>
        </p:spPr>
        <p:txBody>
          <a:bodyPr/>
          <a:lstStyle/>
          <a:p>
            <a:r>
              <a:rPr lang="en-US" dirty="0"/>
              <a:t>Walter Dandy (1886-1946)</a:t>
            </a:r>
          </a:p>
          <a:p>
            <a:pPr lvl="1"/>
            <a:r>
              <a:rPr lang="en-US" sz="2400" dirty="0"/>
              <a:t>Trained under Cushing</a:t>
            </a:r>
          </a:p>
          <a:p>
            <a:pPr lvl="1"/>
            <a:r>
              <a:rPr lang="en-US" sz="2400" dirty="0"/>
              <a:t>Described CSF physiology and hydrocephalus</a:t>
            </a:r>
          </a:p>
          <a:p>
            <a:pPr lvl="1"/>
            <a:r>
              <a:rPr lang="en-US" sz="2400" dirty="0"/>
              <a:t>Developed </a:t>
            </a:r>
            <a:r>
              <a:rPr lang="en-US" sz="2400" dirty="0" err="1"/>
              <a:t>pneumoencephalography</a:t>
            </a:r>
            <a:endParaRPr lang="en-US" sz="2400" dirty="0"/>
          </a:p>
          <a:p>
            <a:pPr lvl="1"/>
            <a:r>
              <a:rPr lang="en-US" sz="2400" dirty="0"/>
              <a:t>Dandy-Walker malformation/syndrome</a:t>
            </a:r>
          </a:p>
          <a:p>
            <a:pPr lvl="1"/>
            <a:r>
              <a:rPr lang="en-US" sz="2400" dirty="0"/>
              <a:t>First described clipping of cerebral aneurysm 1938</a:t>
            </a:r>
          </a:p>
        </p:txBody>
      </p:sp>
      <p:pic>
        <p:nvPicPr>
          <p:cNvPr id="4" name="Picture 3" descr="Dandy walter portrait b&amp;w sma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31" y="2148840"/>
            <a:ext cx="2418769" cy="34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4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41035"/>
            <a:ext cx="7886700" cy="1325563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History of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60476"/>
            <a:ext cx="6527800" cy="4525963"/>
          </a:xfrm>
        </p:spPr>
        <p:txBody>
          <a:bodyPr/>
          <a:lstStyle/>
          <a:p>
            <a:r>
              <a:rPr lang="en-US" dirty="0"/>
              <a:t>Wilder Penfield (1891-1976)</a:t>
            </a:r>
          </a:p>
          <a:p>
            <a:pPr lvl="1"/>
            <a:r>
              <a:rPr lang="en-US" sz="2400" dirty="0"/>
              <a:t>Modernized epilepsy surgery</a:t>
            </a:r>
          </a:p>
          <a:p>
            <a:pPr lvl="1"/>
            <a:r>
              <a:rPr lang="en-US" sz="2400" dirty="0"/>
              <a:t>Research utilizing intraoperative electrical cortical stimulation</a:t>
            </a:r>
          </a:p>
          <a:p>
            <a:pPr lvl="1"/>
            <a:r>
              <a:rPr lang="en-US" sz="2400" dirty="0"/>
              <a:t>Published first homunculus</a:t>
            </a:r>
          </a:p>
          <a:p>
            <a:pPr lvl="1"/>
            <a:r>
              <a:rPr lang="en-US" sz="2400" dirty="0"/>
              <a:t>Penfield’s syndrome</a:t>
            </a:r>
          </a:p>
        </p:txBody>
      </p:sp>
      <p:pic>
        <p:nvPicPr>
          <p:cNvPr id="5" name="Picture 4" descr="Penfiel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22494"/>
            <a:ext cx="2743200" cy="343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0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9100"/>
            <a:ext cx="8229600" cy="1798638"/>
          </a:xfrm>
        </p:spPr>
        <p:txBody>
          <a:bodyPr/>
          <a:lstStyle/>
          <a:p>
            <a:r>
              <a:rPr lang="en-US" dirty="0"/>
              <a:t>Neurosurgery</a:t>
            </a:r>
            <a:br>
              <a:rPr lang="en-US" dirty="0"/>
            </a:br>
            <a:r>
              <a:rPr lang="en-US" dirty="0"/>
              <a:t>Practice Demographics</a:t>
            </a:r>
          </a:p>
        </p:txBody>
      </p:sp>
    </p:spTree>
    <p:extLst>
      <p:ext uri="{BB962C8B-B14F-4D97-AF65-F5344CB8AC3E}">
        <p14:creationId xmlns:p14="http://schemas.microsoft.com/office/powerpoint/2010/main" val="441447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cs typeface="Tahoma"/>
              </a:rPr>
              <a:t>Neurosurgeons 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Approximately 3800 practicing neurosurgeons in the US</a:t>
            </a:r>
          </a:p>
        </p:txBody>
      </p:sp>
    </p:spTree>
    <p:extLst>
      <p:ext uri="{BB962C8B-B14F-4D97-AF65-F5344CB8AC3E}">
        <p14:creationId xmlns:p14="http://schemas.microsoft.com/office/powerpoint/2010/main" val="200264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Profiles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199" y="1358037"/>
            <a:ext cx="8958707" cy="3676989"/>
            <a:chOff x="76199" y="1358037"/>
            <a:chExt cx="8958707" cy="3676989"/>
          </a:xfrm>
        </p:grpSpPr>
        <p:pic>
          <p:nvPicPr>
            <p:cNvPr id="4" name="Picture 3" descr="Screen Shot 2015-08-13 at 9.48.4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" t="10077" r="11647" b="45702"/>
            <a:stretch/>
          </p:blipFill>
          <p:spPr>
            <a:xfrm>
              <a:off x="76199" y="1358037"/>
              <a:ext cx="4335908" cy="3353663"/>
            </a:xfrm>
            <a:prstGeom prst="rect">
              <a:avLst/>
            </a:prstGeom>
          </p:spPr>
        </p:pic>
        <p:sp>
          <p:nvSpPr>
            <p:cNvPr id="2" name="Left Arrow 1"/>
            <p:cNvSpPr/>
            <p:nvPr/>
          </p:nvSpPr>
          <p:spPr>
            <a:xfrm>
              <a:off x="2743200" y="2053359"/>
              <a:ext cx="800100" cy="173182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2743200" y="3098800"/>
              <a:ext cx="800100" cy="1905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Screen Shot 2015-08-13 at 9.48.4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68" r="14262"/>
            <a:stretch/>
          </p:blipFill>
          <p:spPr>
            <a:xfrm>
              <a:off x="4564507" y="1604766"/>
              <a:ext cx="4338193" cy="3430260"/>
            </a:xfrm>
            <a:prstGeom prst="rect">
              <a:avLst/>
            </a:prstGeom>
          </p:spPr>
        </p:pic>
        <p:pic>
          <p:nvPicPr>
            <p:cNvPr id="13" name="Picture 12" descr="Screen Shot 2015-08-13 at 9.48.44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09" t="12487" r="11648" b="85731"/>
            <a:stretch/>
          </p:blipFill>
          <p:spPr>
            <a:xfrm>
              <a:off x="6603999" y="1553965"/>
              <a:ext cx="2430907" cy="135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45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8-13 at 9.48.5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7" b="72028"/>
          <a:stretch/>
        </p:blipFill>
        <p:spPr>
          <a:xfrm>
            <a:off x="69740" y="2108200"/>
            <a:ext cx="4538133" cy="193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Profiles</a:t>
            </a:r>
          </a:p>
        </p:txBody>
      </p:sp>
      <p:pic>
        <p:nvPicPr>
          <p:cNvPr id="10" name="Picture 9" descr="Screen Shot 2015-08-13 at 9.48.5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1" r="5026"/>
          <a:stretch/>
        </p:blipFill>
        <p:spPr>
          <a:xfrm>
            <a:off x="4832105" y="1304602"/>
            <a:ext cx="4259724" cy="4550098"/>
          </a:xfrm>
          <a:prstGeom prst="rect">
            <a:avLst/>
          </a:prstGeom>
        </p:spPr>
      </p:pic>
      <p:pic>
        <p:nvPicPr>
          <p:cNvPr id="11" name="Picture 10" descr="Screen Shot 2015-08-13 at 9.48.5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r="3777" b="96020"/>
          <a:stretch/>
        </p:blipFill>
        <p:spPr>
          <a:xfrm>
            <a:off x="6870700" y="1143000"/>
            <a:ext cx="2271929" cy="25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92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13 at 9.50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4" y="419100"/>
            <a:ext cx="722378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12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12791"/>
          </a:xfrm>
          <a:prstGeom prst="rect">
            <a:avLst/>
          </a:prstGeom>
        </p:spPr>
        <p:txBody>
          <a:bodyPr vert="horz" wrap="square" lIns="0" tIns="134370" rIns="0" bIns="0" rtlCol="0">
            <a:spAutoFit/>
          </a:bodyPr>
          <a:lstStyle/>
          <a:p>
            <a:pPr marL="857623"/>
            <a:r>
              <a:rPr spc="-18" dirty="0"/>
              <a:t>Maldi</a:t>
            </a:r>
            <a:r>
              <a:rPr spc="-58" dirty="0"/>
              <a:t>s</a:t>
            </a:r>
            <a:r>
              <a:rPr spc="-18" dirty="0"/>
              <a:t>tribution</a:t>
            </a:r>
            <a:r>
              <a:rPr spc="4" dirty="0"/>
              <a:t> </a:t>
            </a:r>
            <a:r>
              <a:rPr dirty="0"/>
              <a:t>of</a:t>
            </a:r>
            <a:r>
              <a:rPr spc="-18" dirty="0"/>
              <a:t> </a:t>
            </a:r>
            <a:r>
              <a:rPr dirty="0"/>
              <a:t>Su</a:t>
            </a:r>
            <a:r>
              <a:rPr spc="-49" dirty="0"/>
              <a:t>r</a:t>
            </a:r>
            <a:r>
              <a:rPr spc="-40" dirty="0"/>
              <a:t>g</a:t>
            </a:r>
            <a:r>
              <a:rPr spc="-4" dirty="0"/>
              <a:t>eons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621928"/>
            <a:ext cx="3073977" cy="349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546" marR="341909" indent="-307149">
              <a:buFont typeface="Arial"/>
              <a:buChar char="•"/>
              <a:tabLst>
                <a:tab pos="319115" algn="l"/>
              </a:tabLst>
            </a:pP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sz="2500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 th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4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S. 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popul</a:t>
            </a:r>
            <a:r>
              <a:rPr sz="2500" spc="-22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tio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spc="1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2500" spc="-27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500" spc="-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in </a:t>
            </a:r>
            <a:r>
              <a:rPr sz="2500" spc="-27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500" spc="-27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spc="-13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500" spc="1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500" spc="-49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500" spc="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neu</a:t>
            </a:r>
            <a:r>
              <a:rPr sz="25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osu</a:t>
            </a:r>
            <a:r>
              <a:rPr sz="2500" spc="-3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500" spc="-22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500" spc="-18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500" spc="-4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25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39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319115" indent="-307718">
              <a:buFont typeface="Arial"/>
              <a:buChar char="•"/>
              <a:tabLst>
                <a:tab pos="319685" algn="l"/>
              </a:tabLst>
            </a:pPr>
            <a:r>
              <a:rPr sz="2500" dirty="0">
                <a:latin typeface="Calibri"/>
                <a:cs typeface="Calibri"/>
              </a:rPr>
              <a:t>50%</a:t>
            </a:r>
            <a:r>
              <a:rPr sz="2500" spc="4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pe</a:t>
            </a:r>
            <a:r>
              <a:rPr sz="2500" spc="-36" dirty="0">
                <a:latin typeface="Calibri"/>
                <a:cs typeface="Calibri"/>
              </a:rPr>
              <a:t>r</a:t>
            </a:r>
            <a:r>
              <a:rPr sz="2500" spc="-4" dirty="0">
                <a:latin typeface="Calibri"/>
                <a:cs typeface="Calibri"/>
              </a:rPr>
              <a:t>ce</a:t>
            </a:r>
            <a:r>
              <a:rPr sz="2500" spc="-27" dirty="0">
                <a:latin typeface="Calibri"/>
                <a:cs typeface="Calibri"/>
              </a:rPr>
              <a:t>n</a:t>
            </a:r>
            <a:r>
              <a:rPr sz="2500" dirty="0">
                <a:latin typeface="Calibri"/>
                <a:cs typeface="Calibri"/>
              </a:rPr>
              <a:t>t </a:t>
            </a:r>
            <a:r>
              <a:rPr sz="2500" spc="-4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f</a:t>
            </a:r>
            <a:r>
              <a:rPr sz="2500" spc="-4" dirty="0">
                <a:latin typeface="Calibri"/>
                <a:cs typeface="Calibri"/>
              </a:rPr>
              <a:t> the</a:t>
            </a:r>
            <a:endParaRPr sz="2500" dirty="0">
              <a:latin typeface="Calibri"/>
              <a:cs typeface="Calibri"/>
            </a:endParaRPr>
          </a:p>
          <a:p>
            <a:pPr marL="318546" marR="4559" algn="just"/>
            <a:r>
              <a:rPr sz="2500" spc="-40" dirty="0">
                <a:latin typeface="Calibri"/>
                <a:cs typeface="Calibri"/>
              </a:rPr>
              <a:t>U</a:t>
            </a:r>
            <a:r>
              <a:rPr sz="2500" spc="-4" dirty="0">
                <a:latin typeface="Calibri"/>
                <a:cs typeface="Calibri"/>
              </a:rPr>
              <a:t>.</a:t>
            </a:r>
            <a:r>
              <a:rPr sz="2500" dirty="0">
                <a:latin typeface="Calibri"/>
                <a:cs typeface="Calibri"/>
              </a:rPr>
              <a:t>S.</a:t>
            </a:r>
            <a:r>
              <a:rPr sz="2500" spc="9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popul</a:t>
            </a:r>
            <a:r>
              <a:rPr sz="2500" spc="-22" dirty="0">
                <a:latin typeface="Calibri"/>
                <a:cs typeface="Calibri"/>
              </a:rPr>
              <a:t>a</a:t>
            </a:r>
            <a:r>
              <a:rPr sz="2500" spc="-4" dirty="0">
                <a:latin typeface="Calibri"/>
                <a:cs typeface="Calibri"/>
              </a:rPr>
              <a:t>tio</a:t>
            </a:r>
            <a:r>
              <a:rPr sz="2500" dirty="0">
                <a:latin typeface="Calibri"/>
                <a:cs typeface="Calibri"/>
              </a:rPr>
              <a:t>n</a:t>
            </a:r>
            <a:r>
              <a:rPr sz="2500" spc="13" dirty="0">
                <a:latin typeface="Calibri"/>
                <a:cs typeface="Calibri"/>
              </a:rPr>
              <a:t> </a:t>
            </a:r>
            <a:r>
              <a:rPr sz="2500" spc="-4" dirty="0">
                <a:latin typeface="Calibri"/>
                <a:cs typeface="Calibri"/>
              </a:rPr>
              <a:t>li</a:t>
            </a:r>
            <a:r>
              <a:rPr sz="2500" spc="-27" dirty="0">
                <a:latin typeface="Calibri"/>
                <a:cs typeface="Calibri"/>
              </a:rPr>
              <a:t>v</a:t>
            </a:r>
            <a:r>
              <a:rPr sz="2500" spc="-4" dirty="0">
                <a:latin typeface="Calibri"/>
                <a:cs typeface="Calibri"/>
              </a:rPr>
              <a:t>es i</a:t>
            </a:r>
            <a:r>
              <a:rPr sz="2500" dirty="0">
                <a:latin typeface="Calibri"/>
                <a:cs typeface="Calibri"/>
              </a:rPr>
              <a:t>n </a:t>
            </a:r>
            <a:r>
              <a:rPr sz="2500" spc="-27" dirty="0">
                <a:latin typeface="Calibri"/>
                <a:cs typeface="Calibri"/>
              </a:rPr>
              <a:t>c</a:t>
            </a:r>
            <a:r>
              <a:rPr sz="2500" spc="-4" dirty="0">
                <a:latin typeface="Calibri"/>
                <a:cs typeface="Calibri"/>
              </a:rPr>
              <a:t>ou</a:t>
            </a:r>
            <a:r>
              <a:rPr sz="2500" spc="-27" dirty="0">
                <a:latin typeface="Calibri"/>
                <a:cs typeface="Calibri"/>
              </a:rPr>
              <a:t>n</a:t>
            </a:r>
            <a:r>
              <a:rPr sz="2500" spc="-4" dirty="0">
                <a:latin typeface="Calibri"/>
                <a:cs typeface="Calibri"/>
              </a:rPr>
              <a:t>tie</a:t>
            </a:r>
            <a:r>
              <a:rPr sz="2500" dirty="0">
                <a:latin typeface="Calibri"/>
                <a:cs typeface="Calibri"/>
              </a:rPr>
              <a:t>s</a:t>
            </a:r>
            <a:r>
              <a:rPr sz="2500" spc="18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w/</a:t>
            </a:r>
            <a:r>
              <a:rPr sz="2500" spc="4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15.5% </a:t>
            </a:r>
            <a:r>
              <a:rPr sz="2500" spc="-4" dirty="0">
                <a:latin typeface="Calibri"/>
                <a:cs typeface="Calibri"/>
              </a:rPr>
              <a:t>o</a:t>
            </a:r>
            <a:r>
              <a:rPr sz="2500" dirty="0">
                <a:latin typeface="Calibri"/>
                <a:cs typeface="Calibri"/>
              </a:rPr>
              <a:t>f </a:t>
            </a:r>
            <a:r>
              <a:rPr sz="2500" spc="-4" dirty="0">
                <a:latin typeface="Calibri"/>
                <a:cs typeface="Calibri"/>
              </a:rPr>
              <a:t>neu</a:t>
            </a:r>
            <a:r>
              <a:rPr sz="2500" spc="-40" dirty="0">
                <a:latin typeface="Calibri"/>
                <a:cs typeface="Calibri"/>
              </a:rPr>
              <a:t>r</a:t>
            </a:r>
            <a:r>
              <a:rPr sz="2500" spc="-4" dirty="0">
                <a:latin typeface="Calibri"/>
                <a:cs typeface="Calibri"/>
              </a:rPr>
              <a:t>osu</a:t>
            </a:r>
            <a:r>
              <a:rPr sz="2500" spc="-31" dirty="0">
                <a:latin typeface="Calibri"/>
                <a:cs typeface="Calibri"/>
              </a:rPr>
              <a:t>r</a:t>
            </a:r>
            <a:r>
              <a:rPr sz="2500" spc="-22" dirty="0">
                <a:latin typeface="Calibri"/>
                <a:cs typeface="Calibri"/>
              </a:rPr>
              <a:t>g</a:t>
            </a:r>
            <a:r>
              <a:rPr sz="2500" spc="-18" dirty="0">
                <a:latin typeface="Calibri"/>
                <a:cs typeface="Calibri"/>
              </a:rPr>
              <a:t>e</a:t>
            </a:r>
            <a:r>
              <a:rPr sz="2500" spc="-4" dirty="0">
                <a:latin typeface="Calibri"/>
                <a:cs typeface="Calibri"/>
              </a:rPr>
              <a:t>ons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40728" y="1479176"/>
            <a:ext cx="4894810" cy="4235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60028" y="5783434"/>
            <a:ext cx="541366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spc="-13" dirty="0">
                <a:latin typeface="Calibri"/>
                <a:cs typeface="Calibri"/>
              </a:rPr>
              <a:t>Sou</a:t>
            </a:r>
            <a:r>
              <a:rPr sz="1300" spc="-22" dirty="0">
                <a:latin typeface="Calibri"/>
                <a:cs typeface="Calibri"/>
              </a:rPr>
              <a:t>r</a:t>
            </a:r>
            <a:r>
              <a:rPr sz="1300" spc="-9" dirty="0">
                <a:latin typeface="Calibri"/>
                <a:cs typeface="Calibri"/>
              </a:rPr>
              <a:t>ce:</a:t>
            </a:r>
            <a:r>
              <a:rPr sz="1300" spc="-4" dirty="0">
                <a:latin typeface="Calibri"/>
                <a:cs typeface="Calibri"/>
              </a:rPr>
              <a:t> </a:t>
            </a:r>
            <a:r>
              <a:rPr sz="1300" spc="-9" dirty="0">
                <a:latin typeface="Calibri"/>
                <a:cs typeface="Calibri"/>
              </a:rPr>
              <a:t>Ameri</a:t>
            </a:r>
            <a:r>
              <a:rPr sz="1300" spc="-22" dirty="0">
                <a:latin typeface="Calibri"/>
                <a:cs typeface="Calibri"/>
              </a:rPr>
              <a:t>c</a:t>
            </a:r>
            <a:r>
              <a:rPr sz="1300" spc="-13" dirty="0">
                <a:latin typeface="Calibri"/>
                <a:cs typeface="Calibri"/>
              </a:rPr>
              <a:t>a</a:t>
            </a:r>
            <a:r>
              <a:rPr sz="1300" spc="-9" dirty="0">
                <a:latin typeface="Calibri"/>
                <a:cs typeface="Calibri"/>
              </a:rPr>
              <a:t>n</a:t>
            </a:r>
            <a:r>
              <a:rPr sz="1300" spc="4" dirty="0">
                <a:latin typeface="Calibri"/>
                <a:cs typeface="Calibri"/>
              </a:rPr>
              <a:t> </a:t>
            </a:r>
            <a:r>
              <a:rPr sz="1300" spc="-13" dirty="0">
                <a:latin typeface="Calibri"/>
                <a:cs typeface="Calibri"/>
              </a:rPr>
              <a:t>Colle</a:t>
            </a:r>
            <a:r>
              <a:rPr sz="1300" spc="-18" dirty="0">
                <a:latin typeface="Calibri"/>
                <a:cs typeface="Calibri"/>
              </a:rPr>
              <a:t>g</a:t>
            </a:r>
            <a:r>
              <a:rPr sz="1300" spc="-9" dirty="0">
                <a:latin typeface="Calibri"/>
                <a:cs typeface="Calibri"/>
              </a:rPr>
              <a:t>e</a:t>
            </a:r>
            <a:r>
              <a:rPr sz="1300" spc="22" dirty="0">
                <a:latin typeface="Calibri"/>
                <a:cs typeface="Calibri"/>
              </a:rPr>
              <a:t> </a:t>
            </a:r>
            <a:r>
              <a:rPr sz="1300" spc="-9" dirty="0">
                <a:latin typeface="Calibri"/>
                <a:cs typeface="Calibri"/>
              </a:rPr>
              <a:t>of</a:t>
            </a:r>
            <a:r>
              <a:rPr sz="1300" spc="-4" dirty="0">
                <a:latin typeface="Calibri"/>
                <a:cs typeface="Calibri"/>
              </a:rPr>
              <a:t> </a:t>
            </a:r>
            <a:r>
              <a:rPr sz="1300" spc="-13" dirty="0">
                <a:latin typeface="Calibri"/>
                <a:cs typeface="Calibri"/>
              </a:rPr>
              <a:t>Su</a:t>
            </a:r>
            <a:r>
              <a:rPr sz="1300" spc="-22" dirty="0">
                <a:latin typeface="Calibri"/>
                <a:cs typeface="Calibri"/>
              </a:rPr>
              <a:t>r</a:t>
            </a:r>
            <a:r>
              <a:rPr sz="1300" spc="-18" dirty="0">
                <a:latin typeface="Calibri"/>
                <a:cs typeface="Calibri"/>
              </a:rPr>
              <a:t>g</a:t>
            </a:r>
            <a:r>
              <a:rPr sz="1300" spc="-13" dirty="0">
                <a:latin typeface="Calibri"/>
                <a:cs typeface="Calibri"/>
              </a:rPr>
              <a:t>eon</a:t>
            </a:r>
            <a:r>
              <a:rPr sz="1300" spc="-9" dirty="0">
                <a:latin typeface="Calibri"/>
                <a:cs typeface="Calibri"/>
              </a:rPr>
              <a:t>s</a:t>
            </a:r>
            <a:r>
              <a:rPr sz="1300" spc="9" dirty="0">
                <a:latin typeface="Calibri"/>
                <a:cs typeface="Calibri"/>
              </a:rPr>
              <a:t> </a:t>
            </a:r>
            <a:r>
              <a:rPr sz="1300" spc="-13" dirty="0">
                <a:latin typeface="Calibri"/>
                <a:cs typeface="Calibri"/>
              </a:rPr>
              <a:t>Healt</a:t>
            </a:r>
            <a:r>
              <a:rPr sz="1300" spc="-9" dirty="0">
                <a:latin typeface="Calibri"/>
                <a:cs typeface="Calibri"/>
              </a:rPr>
              <a:t>h</a:t>
            </a:r>
            <a:r>
              <a:rPr sz="1300" spc="18" dirty="0">
                <a:latin typeface="Calibri"/>
                <a:cs typeface="Calibri"/>
              </a:rPr>
              <a:t> </a:t>
            </a:r>
            <a:r>
              <a:rPr sz="1300" spc="-40" dirty="0">
                <a:latin typeface="Calibri"/>
                <a:cs typeface="Calibri"/>
              </a:rPr>
              <a:t>P</a:t>
            </a:r>
            <a:r>
              <a:rPr sz="1300" spc="-9" dirty="0">
                <a:latin typeface="Calibri"/>
                <a:cs typeface="Calibri"/>
              </a:rPr>
              <a:t>olicy</a:t>
            </a:r>
            <a:r>
              <a:rPr sz="1300" spc="13" dirty="0">
                <a:latin typeface="Calibri"/>
                <a:cs typeface="Calibri"/>
              </a:rPr>
              <a:t> </a:t>
            </a:r>
            <a:r>
              <a:rPr sz="1300" spc="-31" dirty="0">
                <a:latin typeface="Calibri"/>
                <a:cs typeface="Calibri"/>
              </a:rPr>
              <a:t>R</a:t>
            </a:r>
            <a:r>
              <a:rPr sz="1300" spc="-9" dirty="0">
                <a:latin typeface="Calibri"/>
                <a:cs typeface="Calibri"/>
              </a:rPr>
              <a:t>e</a:t>
            </a:r>
            <a:r>
              <a:rPr sz="1300" spc="-13" dirty="0">
                <a:latin typeface="Calibri"/>
                <a:cs typeface="Calibri"/>
              </a:rPr>
              <a:t>s</a:t>
            </a:r>
            <a:r>
              <a:rPr sz="1300" spc="-9" dirty="0">
                <a:latin typeface="Calibri"/>
                <a:cs typeface="Calibri"/>
              </a:rPr>
              <a:t>ea</a:t>
            </a:r>
            <a:r>
              <a:rPr sz="1300" spc="-22" dirty="0">
                <a:latin typeface="Calibri"/>
                <a:cs typeface="Calibri"/>
              </a:rPr>
              <a:t>r</a:t>
            </a:r>
            <a:r>
              <a:rPr sz="1300" spc="-9" dirty="0">
                <a:latin typeface="Calibri"/>
                <a:cs typeface="Calibri"/>
              </a:rPr>
              <a:t>ch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9" dirty="0">
                <a:latin typeface="Calibri"/>
                <a:cs typeface="Calibri"/>
              </a:rPr>
              <a:t>In</a:t>
            </a:r>
            <a:r>
              <a:rPr sz="1300" spc="-27" dirty="0">
                <a:latin typeface="Calibri"/>
                <a:cs typeface="Calibri"/>
              </a:rPr>
              <a:t>s</a:t>
            </a:r>
            <a:r>
              <a:rPr sz="1300" spc="-9" dirty="0">
                <a:latin typeface="Calibri"/>
                <a:cs typeface="Calibri"/>
              </a:rPr>
              <a:t>t</a:t>
            </a:r>
            <a:r>
              <a:rPr sz="1300" spc="-4" dirty="0">
                <a:latin typeface="Calibri"/>
                <a:cs typeface="Calibri"/>
              </a:rPr>
              <a:t>itu</a:t>
            </a:r>
            <a:r>
              <a:rPr sz="1300" spc="-18" dirty="0">
                <a:latin typeface="Calibri"/>
                <a:cs typeface="Calibri"/>
              </a:rPr>
              <a:t>t</a:t>
            </a:r>
            <a:r>
              <a:rPr sz="1300" spc="-9" dirty="0">
                <a:latin typeface="Calibri"/>
                <a:cs typeface="Calibri"/>
              </a:rPr>
              <a:t>e</a:t>
            </a:r>
            <a:endParaRPr sz="13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209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" y="148654"/>
            <a:ext cx="8432800" cy="772116"/>
          </a:xfrm>
          <a:prstGeom prst="rect">
            <a:avLst/>
          </a:prstGeom>
        </p:spPr>
        <p:txBody>
          <a:bodyPr vert="horz" wrap="square" lIns="0" tIns="124569" rIns="0" bIns="0" rtlCol="0">
            <a:spAutoFit/>
          </a:bodyPr>
          <a:lstStyle/>
          <a:p>
            <a:pPr marL="364703"/>
            <a:r>
              <a:rPr sz="4200" dirty="0"/>
              <a:t>Number</a:t>
            </a:r>
            <a:r>
              <a:rPr sz="4200" spc="-13" dirty="0"/>
              <a:t> </a:t>
            </a:r>
            <a:r>
              <a:rPr sz="4200" dirty="0"/>
              <a:t>of</a:t>
            </a:r>
            <a:r>
              <a:rPr sz="4200" spc="-13" dirty="0"/>
              <a:t> </a:t>
            </a:r>
            <a:r>
              <a:rPr sz="4200" dirty="0"/>
              <a:t>Neu</a:t>
            </a:r>
            <a:r>
              <a:rPr sz="4200" spc="-49" dirty="0"/>
              <a:t>r</a:t>
            </a:r>
            <a:r>
              <a:rPr sz="4200" dirty="0"/>
              <a:t>osu</a:t>
            </a:r>
            <a:r>
              <a:rPr sz="4200" spc="-49" dirty="0"/>
              <a:t>r</a:t>
            </a:r>
            <a:r>
              <a:rPr sz="4200" spc="-40" dirty="0"/>
              <a:t>g</a:t>
            </a:r>
            <a:r>
              <a:rPr sz="4200" spc="-4" dirty="0"/>
              <a:t>e</a:t>
            </a:r>
            <a:r>
              <a:rPr sz="4200" spc="-18" dirty="0"/>
              <a:t>ons</a:t>
            </a:r>
            <a:r>
              <a:rPr sz="4200" spc="4" dirty="0"/>
              <a:t> </a:t>
            </a:r>
            <a:r>
              <a:rPr sz="4200" spc="-45" dirty="0"/>
              <a:t>b</a:t>
            </a:r>
            <a:r>
              <a:rPr sz="4200" spc="-18" dirty="0"/>
              <a:t>y</a:t>
            </a:r>
            <a:r>
              <a:rPr sz="4200" dirty="0"/>
              <a:t> </a:t>
            </a:r>
            <a:r>
              <a:rPr sz="4200" spc="-4" dirty="0"/>
              <a:t>A</a:t>
            </a:r>
            <a:r>
              <a:rPr sz="4200" spc="-40" dirty="0"/>
              <a:t>g</a:t>
            </a:r>
            <a:r>
              <a:rPr sz="420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871195" y="1219410"/>
            <a:ext cx="6515099" cy="3375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47642" y="4367133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47642" y="3977842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117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7642" y="3587876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7642" y="3198584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7642" y="2808620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7642" y="2419327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47642" y="2029362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7642" y="1640070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117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7642" y="1250106"/>
            <a:ext cx="51377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3234" y="5108257"/>
            <a:ext cx="7044861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341" algn="r"/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44%</a:t>
            </a:r>
            <a:r>
              <a:rPr sz="24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24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2400" b="1" spc="-58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acticing</a:t>
            </a:r>
            <a:r>
              <a:rPr sz="2400" b="1" spc="-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neu</a:t>
            </a:r>
            <a:r>
              <a:rPr sz="2400" b="1" spc="-3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osu</a:t>
            </a:r>
            <a:r>
              <a:rPr sz="2400" b="1" spc="-36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2400" b="1" spc="-3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400" b="1" spc="-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ons</a:t>
            </a:r>
            <a:r>
              <a:rPr sz="2400" b="1" spc="-2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spc="-4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b="1" spc="-22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2400" b="1" spc="-4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r the a</a:t>
            </a:r>
            <a:r>
              <a:rPr sz="2400" b="1" spc="-3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C00000"/>
                </a:solidFill>
                <a:latin typeface="Calibri"/>
                <a:cs typeface="Calibri"/>
              </a:rPr>
              <a:t>e of 55</a:t>
            </a:r>
            <a:endParaRPr sz="2400" dirty="0">
              <a:latin typeface="Calibri"/>
              <a:cs typeface="Calibri"/>
            </a:endParaRPr>
          </a:p>
          <a:p>
            <a:pPr marL="11397" algn="r">
              <a:spcBef>
                <a:spcPts val="1395"/>
              </a:spcBef>
            </a:pPr>
            <a:r>
              <a:rPr sz="1100" spc="-4" dirty="0">
                <a:latin typeface="Calibri"/>
                <a:cs typeface="Calibri"/>
              </a:rPr>
              <a:t>Sou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ce: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Ameri</a:t>
            </a:r>
            <a:r>
              <a:rPr sz="1100" spc="-18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Boa</a:t>
            </a:r>
            <a:r>
              <a:rPr sz="1100" spc="-22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Neu</a:t>
            </a:r>
            <a:r>
              <a:rPr sz="1100" spc="-22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ologi</a:t>
            </a:r>
            <a:r>
              <a:rPr sz="1100" spc="-9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 Su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spc="-22" dirty="0">
                <a:latin typeface="Calibri"/>
                <a:cs typeface="Calibri"/>
              </a:rPr>
              <a:t>g</a:t>
            </a:r>
            <a:r>
              <a:rPr sz="1100" spc="-9" dirty="0">
                <a:latin typeface="Calibri"/>
                <a:cs typeface="Calibri"/>
              </a:rPr>
              <a:t>ery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1114" y="3901917"/>
            <a:ext cx="269586" cy="617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9" dirty="0">
                <a:latin typeface="Calibri"/>
                <a:cs typeface="Calibri"/>
              </a:rPr>
              <a:t>100</a:t>
            </a:r>
            <a:endParaRPr sz="13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173234"/>
            <a:r>
              <a:rPr sz="1300" b="1" spc="-9" dirty="0">
                <a:latin typeface="Calibri"/>
                <a:cs typeface="Calibri"/>
              </a:rPr>
              <a:t>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91114" y="3512621"/>
            <a:ext cx="26958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9" dirty="0">
                <a:latin typeface="Calibri"/>
                <a:cs typeface="Calibri"/>
              </a:rPr>
              <a:t>200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1114" y="3122652"/>
            <a:ext cx="26958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9" dirty="0">
                <a:latin typeface="Calibri"/>
                <a:cs typeface="Calibri"/>
              </a:rPr>
              <a:t>300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99250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71641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031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16422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8814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61205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5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33595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05986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1176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78723" y="4367469"/>
            <a:ext cx="0" cy="58271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0"/>
                </a:moveTo>
                <a:lnTo>
                  <a:pt x="0" y="65532"/>
                </a:lnTo>
              </a:path>
            </a:pathLst>
          </a:custGeom>
          <a:ln w="10414">
            <a:solidFill>
              <a:srgbClr val="86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91114" y="1174826"/>
            <a:ext cx="26958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9" dirty="0">
                <a:latin typeface="Calibri"/>
                <a:cs typeface="Calibri"/>
              </a:rPr>
              <a:t>800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58462" y="4506703"/>
            <a:ext cx="4543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b="1" spc="-4" dirty="0">
                <a:latin typeface="Calibri"/>
                <a:cs typeface="Calibri"/>
              </a:rPr>
              <a:t>34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39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30902" y="4506703"/>
            <a:ext cx="4543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b="1" spc="-4" dirty="0">
                <a:latin typeface="Calibri"/>
                <a:cs typeface="Calibri"/>
              </a:rPr>
              <a:t>40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44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03288" y="4506703"/>
            <a:ext cx="4543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b="1" spc="-4" dirty="0">
                <a:latin typeface="Calibri"/>
                <a:cs typeface="Calibri"/>
              </a:rPr>
              <a:t>45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49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5673" y="4506703"/>
            <a:ext cx="1227282" cy="490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>
              <a:tabLst>
                <a:tab pos="774425" algn="l"/>
              </a:tabLst>
            </a:pPr>
            <a:r>
              <a:rPr sz="1400" b="1" spc="-4" dirty="0">
                <a:latin typeface="Calibri"/>
                <a:cs typeface="Calibri"/>
              </a:rPr>
              <a:t>50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5</a:t>
            </a:r>
            <a:r>
              <a:rPr sz="1400" b="1" dirty="0">
                <a:latin typeface="Calibri"/>
                <a:cs typeface="Calibri"/>
              </a:rPr>
              <a:t>4	</a:t>
            </a:r>
            <a:r>
              <a:rPr sz="1400" b="1" spc="-4" dirty="0">
                <a:latin typeface="Calibri"/>
                <a:cs typeface="Calibri"/>
              </a:rPr>
              <a:t>55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217112">
              <a:spcBef>
                <a:spcPts val="224"/>
              </a:spcBef>
            </a:pPr>
            <a:r>
              <a:rPr sz="1600" b="1" spc="-4" dirty="0">
                <a:latin typeface="Calibri"/>
                <a:cs typeface="Calibri"/>
              </a:rPr>
              <a:t>Ag</a:t>
            </a:r>
            <a:r>
              <a:rPr sz="1600" b="1" dirty="0">
                <a:latin typeface="Calibri"/>
                <a:cs typeface="Calibri"/>
              </a:rPr>
              <a:t>e </a:t>
            </a:r>
            <a:r>
              <a:rPr sz="1600" b="1" spc="-13" dirty="0">
                <a:latin typeface="Calibri"/>
                <a:cs typeface="Calibri"/>
              </a:rPr>
              <a:t>Range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921147" y="4506703"/>
            <a:ext cx="4543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b="1" spc="-4" dirty="0">
                <a:latin typeface="Calibri"/>
                <a:cs typeface="Calibri"/>
              </a:rPr>
              <a:t>60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64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3532" y="4506703"/>
            <a:ext cx="4543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b="1" spc="-4" dirty="0">
                <a:latin typeface="Calibri"/>
                <a:cs typeface="Calibri"/>
              </a:rPr>
              <a:t>65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69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65918" y="4506703"/>
            <a:ext cx="45431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400" b="1" spc="-4" dirty="0">
                <a:latin typeface="Calibri"/>
                <a:cs typeface="Calibri"/>
              </a:rPr>
              <a:t>70</a:t>
            </a:r>
            <a:r>
              <a:rPr sz="1400" b="1" dirty="0">
                <a:latin typeface="Calibri"/>
                <a:cs typeface="Calibri"/>
              </a:rPr>
              <a:t>‐</a:t>
            </a:r>
            <a:r>
              <a:rPr sz="1400" b="1" spc="-4" dirty="0">
                <a:latin typeface="Calibri"/>
                <a:cs typeface="Calibri"/>
              </a:rPr>
              <a:t>74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253811" y="3199313"/>
            <a:ext cx="26843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13" dirty="0">
                <a:latin typeface="Calibri"/>
                <a:cs typeface="Calibri"/>
              </a:rPr>
              <a:t>182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45011" y="1255988"/>
            <a:ext cx="1847850" cy="42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13" dirty="0">
                <a:latin typeface="Calibri"/>
                <a:cs typeface="Calibri"/>
              </a:rPr>
              <a:t>718</a:t>
            </a:r>
            <a:endParaRPr sz="1300" dirty="0">
              <a:latin typeface="Calibri"/>
              <a:cs typeface="Calibri"/>
            </a:endParaRPr>
          </a:p>
          <a:p>
            <a:pPr marL="751061">
              <a:spcBef>
                <a:spcPts val="175"/>
              </a:spcBef>
              <a:tabLst>
                <a:tab pos="1569934" algn="l"/>
              </a:tabLst>
            </a:pPr>
            <a:r>
              <a:rPr sz="1900" b="1" spc="-20" baseline="1984" dirty="0">
                <a:latin typeface="Calibri"/>
                <a:cs typeface="Calibri"/>
              </a:rPr>
              <a:t>66</a:t>
            </a:r>
            <a:r>
              <a:rPr sz="1900" b="1" spc="-13" baseline="1984" dirty="0">
                <a:latin typeface="Calibri"/>
                <a:cs typeface="Calibri"/>
              </a:rPr>
              <a:t>6</a:t>
            </a:r>
            <a:r>
              <a:rPr sz="1900" b="1" baseline="1984" dirty="0">
                <a:latin typeface="Calibri"/>
                <a:cs typeface="Calibri"/>
              </a:rPr>
              <a:t>	</a:t>
            </a:r>
            <a:r>
              <a:rPr sz="1300" b="1" spc="-13" dirty="0">
                <a:latin typeface="Calibri"/>
                <a:cs typeface="Calibri"/>
              </a:rPr>
              <a:t>667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27541" y="2055629"/>
            <a:ext cx="1087582" cy="851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13" dirty="0">
                <a:latin typeface="Calibri"/>
                <a:cs typeface="Calibri"/>
              </a:rPr>
              <a:t>487</a:t>
            </a: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spcBef>
                <a:spcPts val="39"/>
              </a:spcBef>
            </a:pPr>
            <a:endParaRPr sz="1600">
              <a:latin typeface="Times New Roman"/>
              <a:cs typeface="Times New Roman"/>
            </a:endParaRPr>
          </a:p>
          <a:p>
            <a:pPr marR="4559" algn="r"/>
            <a:r>
              <a:rPr sz="1300" b="1" spc="-13" dirty="0">
                <a:latin typeface="Calibri"/>
                <a:cs typeface="Calibri"/>
              </a:rPr>
              <a:t>359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706959" y="3460164"/>
            <a:ext cx="26843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spc="-13" dirty="0">
                <a:latin typeface="Calibri"/>
                <a:cs typeface="Calibri"/>
              </a:rPr>
              <a:t>161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28744" y="4804499"/>
            <a:ext cx="114300" cy="110938"/>
          </a:xfrm>
          <a:custGeom>
            <a:avLst/>
            <a:gdLst/>
            <a:ahLst/>
            <a:cxnLst/>
            <a:rect l="l" t="t" r="r" b="b"/>
            <a:pathLst>
              <a:path w="125729" h="125729">
                <a:moveTo>
                  <a:pt x="0" y="0"/>
                </a:moveTo>
                <a:lnTo>
                  <a:pt x="0" y="125729"/>
                </a:lnTo>
                <a:lnTo>
                  <a:pt x="125729" y="125729"/>
                </a:lnTo>
                <a:lnTo>
                  <a:pt x="125729" y="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98623"/>
              </p:ext>
            </p:extLst>
          </p:nvPr>
        </p:nvGraphicFramePr>
        <p:xfrm>
          <a:off x="1470909" y="1519299"/>
          <a:ext cx="1890311" cy="1437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5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4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934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106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600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531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15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343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68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cs typeface="Tahoma"/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601662"/>
          </a:xfrm>
        </p:spPr>
        <p:txBody>
          <a:bodyPr/>
          <a:lstStyle/>
          <a:p>
            <a:r>
              <a:rPr lang="en-US" dirty="0"/>
              <a:t>No commercial interests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289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000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dirty="0"/>
              <a:t>Acknowledgements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17977"/>
            <a:ext cx="8229600" cy="6016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Katie </a:t>
            </a:r>
            <a:r>
              <a:rPr lang="en-US" dirty="0" err="1"/>
              <a:t>Orrico</a:t>
            </a:r>
            <a:r>
              <a:rPr lang="en-US" dirty="0"/>
              <a:t>, AANS/CNS Washington Committee</a:t>
            </a:r>
          </a:p>
        </p:txBody>
      </p:sp>
    </p:spTree>
    <p:extLst>
      <p:ext uri="{BB962C8B-B14F-4D97-AF65-F5344CB8AC3E}">
        <p14:creationId xmlns:p14="http://schemas.microsoft.com/office/powerpoint/2010/main" val="86577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39738"/>
            <a:ext cx="8229600" cy="713717"/>
          </a:xfrm>
          <a:prstGeom prst="rect">
            <a:avLst/>
          </a:prstGeom>
        </p:spPr>
        <p:txBody>
          <a:bodyPr vert="horz" wrap="square" lIns="0" tIns="97215" rIns="0" bIns="0" rtlCol="0">
            <a:spAutoFit/>
          </a:bodyPr>
          <a:lstStyle/>
          <a:p>
            <a:pPr marL="161267"/>
            <a:r>
              <a:rPr sz="4000" dirty="0"/>
              <a:t>Neu</a:t>
            </a:r>
            <a:r>
              <a:rPr sz="4000" spc="-49" dirty="0"/>
              <a:t>r</a:t>
            </a:r>
            <a:r>
              <a:rPr sz="4000" dirty="0"/>
              <a:t>osu</a:t>
            </a:r>
            <a:r>
              <a:rPr sz="4000" spc="-49" dirty="0"/>
              <a:t>r</a:t>
            </a:r>
            <a:r>
              <a:rPr sz="4000" dirty="0"/>
              <a:t>gi</a:t>
            </a:r>
            <a:r>
              <a:rPr sz="4000" spc="-22" dirty="0"/>
              <a:t>ca</a:t>
            </a:r>
            <a:r>
              <a:rPr sz="4000" spc="-9" dirty="0"/>
              <a:t>l</a:t>
            </a:r>
            <a:r>
              <a:rPr sz="4000" spc="13" dirty="0"/>
              <a:t> </a:t>
            </a:r>
            <a:r>
              <a:rPr sz="4000" spc="-144" dirty="0"/>
              <a:t>W</a:t>
            </a:r>
            <a:r>
              <a:rPr sz="4000" dirty="0"/>
              <a:t>o</a:t>
            </a:r>
            <a:r>
              <a:rPr sz="4000" spc="-4" dirty="0"/>
              <a:t>rk</a:t>
            </a:r>
            <a:r>
              <a:rPr sz="4000" spc="-58" dirty="0"/>
              <a:t>f</a:t>
            </a:r>
            <a:r>
              <a:rPr sz="4000" spc="-22" dirty="0"/>
              <a:t>o</a:t>
            </a:r>
            <a:r>
              <a:rPr sz="4000" spc="-54" dirty="0"/>
              <a:t>r</a:t>
            </a:r>
            <a:r>
              <a:rPr sz="4000" spc="-4" dirty="0"/>
              <a:t>c</a:t>
            </a:r>
            <a:r>
              <a:rPr sz="4000" dirty="0"/>
              <a:t>e</a:t>
            </a:r>
            <a:r>
              <a:rPr sz="4000" spc="-4" dirty="0"/>
              <a:t> </a:t>
            </a:r>
            <a:r>
              <a:rPr sz="4000" dirty="0"/>
              <a:t>Shor</a:t>
            </a:r>
            <a:r>
              <a:rPr sz="4000" spc="-40" dirty="0"/>
              <a:t>t</a:t>
            </a:r>
            <a:r>
              <a:rPr sz="4000" spc="-22" dirty="0"/>
              <a:t>a</a:t>
            </a:r>
            <a:r>
              <a:rPr sz="4000" spc="-40" dirty="0"/>
              <a:t>g</a:t>
            </a:r>
            <a:r>
              <a:rPr sz="4000" spc="-4" dirty="0"/>
              <a:t>e</a:t>
            </a:r>
            <a:r>
              <a:rPr sz="400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2098" y="1556586"/>
            <a:ext cx="7422602" cy="3502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115" indent="-307718">
              <a:spcBef>
                <a:spcPts val="556"/>
              </a:spcBef>
              <a:buFont typeface="Arial"/>
              <a:buChar char="•"/>
              <a:tabLst>
                <a:tab pos="319685" algn="l"/>
              </a:tabLst>
            </a:pPr>
            <a:r>
              <a:rPr lang="en-US" sz="2300" spc="-18" dirty="0">
                <a:latin typeface="Calibri"/>
                <a:cs typeface="Calibri"/>
              </a:rPr>
              <a:t>Only 83% of neurosurgeons take emergency call 24/7/365</a:t>
            </a:r>
          </a:p>
          <a:p>
            <a:pPr marL="319115" indent="-307718">
              <a:spcBef>
                <a:spcPts val="556"/>
              </a:spcBef>
              <a:buFont typeface="Arial"/>
              <a:buChar char="•"/>
              <a:tabLst>
                <a:tab pos="319685" algn="l"/>
              </a:tabLst>
            </a:pPr>
            <a:r>
              <a:rPr sz="2300" spc="-18" dirty="0">
                <a:latin typeface="Calibri"/>
                <a:cs typeface="Calibri"/>
              </a:rPr>
              <a:t>17</a:t>
            </a:r>
            <a:r>
              <a:rPr sz="2300" spc="-13" dirty="0">
                <a:latin typeface="Calibri"/>
                <a:cs typeface="Calibri"/>
              </a:rPr>
              <a:t>8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boa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13" dirty="0">
                <a:latin typeface="Calibri"/>
                <a:cs typeface="Calibri"/>
              </a:rPr>
              <a:t>d</a:t>
            </a:r>
            <a:r>
              <a:rPr sz="2300" spc="13" dirty="0">
                <a:latin typeface="Calibri"/>
                <a:cs typeface="Calibri"/>
              </a:rPr>
              <a:t> </a:t>
            </a:r>
            <a:r>
              <a:rPr sz="2300" spc="-13" dirty="0">
                <a:latin typeface="Calibri"/>
                <a:cs typeface="Calibri"/>
              </a:rPr>
              <a:t>certified</a:t>
            </a:r>
            <a:r>
              <a:rPr sz="2300" spc="9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pedi</a:t>
            </a:r>
            <a:r>
              <a:rPr sz="2300" spc="-36" dirty="0">
                <a:latin typeface="Calibri"/>
                <a:cs typeface="Calibri"/>
              </a:rPr>
              <a:t>a</a:t>
            </a:r>
            <a:r>
              <a:rPr sz="2300" spc="-13" dirty="0">
                <a:latin typeface="Calibri"/>
                <a:cs typeface="Calibri"/>
              </a:rPr>
              <a:t>t</a:t>
            </a:r>
            <a:r>
              <a:rPr sz="2300" spc="-9" dirty="0">
                <a:latin typeface="Calibri"/>
                <a:cs typeface="Calibri"/>
              </a:rPr>
              <a:t>ric</a:t>
            </a:r>
            <a:r>
              <a:rPr sz="2300" spc="13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neu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spc="-18" dirty="0">
                <a:latin typeface="Calibri"/>
                <a:cs typeface="Calibri"/>
              </a:rPr>
              <a:t>osu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36" dirty="0">
                <a:latin typeface="Calibri"/>
                <a:cs typeface="Calibri"/>
              </a:rPr>
              <a:t>g</a:t>
            </a:r>
            <a:r>
              <a:rPr sz="2300" spc="-13" dirty="0">
                <a:latin typeface="Calibri"/>
                <a:cs typeface="Calibri"/>
              </a:rPr>
              <a:t>eons</a:t>
            </a:r>
            <a:endParaRPr sz="2300" dirty="0">
              <a:latin typeface="Calibri"/>
              <a:cs typeface="Calibri"/>
            </a:endParaRPr>
          </a:p>
          <a:p>
            <a:pPr marL="678120" lvl="1" indent="-256432">
              <a:spcBef>
                <a:spcPts val="525"/>
              </a:spcBef>
              <a:buFont typeface="Arial"/>
              <a:buChar char="–"/>
              <a:tabLst>
                <a:tab pos="678690" algn="l"/>
              </a:tabLst>
            </a:pPr>
            <a:r>
              <a:rPr sz="2200" spc="-13" dirty="0">
                <a:latin typeface="Calibri"/>
                <a:cs typeface="Calibri"/>
              </a:rPr>
              <a:t>42%</a:t>
            </a:r>
            <a:r>
              <a:rPr sz="2200" spc="-22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will</a:t>
            </a:r>
            <a:r>
              <a:rPr sz="2200" spc="-13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27" dirty="0">
                <a:latin typeface="Calibri"/>
                <a:cs typeface="Calibri"/>
              </a:rPr>
              <a:t>e</a:t>
            </a:r>
            <a:r>
              <a:rPr sz="2200" spc="-9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45" dirty="0">
                <a:latin typeface="Calibri"/>
                <a:cs typeface="Calibri"/>
              </a:rPr>
              <a:t>re</a:t>
            </a:r>
            <a:r>
              <a:rPr lang="en-US" sz="2200" spc="-45" dirty="0">
                <a:latin typeface="Calibri"/>
                <a:cs typeface="Calibri"/>
              </a:rPr>
              <a:t> within the next decade</a:t>
            </a:r>
            <a:endParaRPr sz="2200" dirty="0">
              <a:latin typeface="Calibri"/>
              <a:cs typeface="Calibri"/>
            </a:endParaRPr>
          </a:p>
          <a:p>
            <a:pPr marL="678120" lvl="1" indent="-256432">
              <a:spcBef>
                <a:spcPts val="516"/>
              </a:spcBef>
              <a:buFont typeface="Arial"/>
              <a:buChar char="–"/>
              <a:tabLst>
                <a:tab pos="678690" algn="l"/>
              </a:tabLst>
            </a:pPr>
            <a:r>
              <a:rPr sz="2200" dirty="0">
                <a:latin typeface="Calibri"/>
                <a:cs typeface="Calibri"/>
              </a:rPr>
              <a:t>Only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-13" dirty="0">
                <a:latin typeface="Calibri"/>
                <a:cs typeface="Calibri"/>
              </a:rPr>
              <a:t>6 e</a:t>
            </a:r>
            <a:r>
              <a:rPr sz="2200" spc="-40" dirty="0">
                <a:latin typeface="Calibri"/>
                <a:cs typeface="Calibri"/>
              </a:rPr>
              <a:t>n</a:t>
            </a:r>
            <a:r>
              <a:rPr sz="2200" spc="-31" dirty="0">
                <a:latin typeface="Calibri"/>
                <a:cs typeface="Calibri"/>
              </a:rPr>
              <a:t>t</a:t>
            </a:r>
            <a:r>
              <a:rPr sz="2200" spc="-13" dirty="0">
                <a:latin typeface="Calibri"/>
                <a:cs typeface="Calibri"/>
              </a:rPr>
              <a:t>er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22" dirty="0">
                <a:latin typeface="Calibri"/>
                <a:cs typeface="Calibri"/>
              </a:rPr>
              <a:t>w</a:t>
            </a:r>
            <a:r>
              <a:rPr sz="2200" spc="-4" dirty="0">
                <a:latin typeface="Calibri"/>
                <a:cs typeface="Calibri"/>
              </a:rPr>
              <a:t>o</a:t>
            </a:r>
            <a:r>
              <a:rPr sz="2200" spc="-13" dirty="0">
                <a:latin typeface="Calibri"/>
                <a:cs typeface="Calibri"/>
              </a:rPr>
              <a:t>rk</a:t>
            </a:r>
            <a:r>
              <a:rPr sz="2200" spc="-45" dirty="0">
                <a:latin typeface="Calibri"/>
                <a:cs typeface="Calibri"/>
              </a:rPr>
              <a:t>f</a:t>
            </a:r>
            <a:r>
              <a:rPr sz="2200" spc="-4" dirty="0">
                <a:latin typeface="Calibri"/>
                <a:cs typeface="Calibri"/>
              </a:rPr>
              <a:t>o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8" dirty="0">
                <a:latin typeface="Calibri"/>
                <a:cs typeface="Calibri"/>
              </a:rPr>
              <a:t>c</a:t>
            </a:r>
            <a:r>
              <a:rPr sz="2200" spc="-13" dirty="0">
                <a:latin typeface="Calibri"/>
                <a:cs typeface="Calibri"/>
              </a:rPr>
              <a:t>e</a:t>
            </a:r>
            <a:r>
              <a:rPr sz="2200" spc="-4" dirty="0">
                <a:latin typeface="Calibri"/>
                <a:cs typeface="Calibri"/>
              </a:rPr>
              <a:t> </a:t>
            </a:r>
            <a:r>
              <a:rPr sz="2200" spc="-13" dirty="0">
                <a:latin typeface="Calibri"/>
                <a:cs typeface="Calibri"/>
              </a:rPr>
              <a:t>each</a:t>
            </a:r>
            <a:r>
              <a:rPr sz="2200" spc="-9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y</a:t>
            </a:r>
            <a:r>
              <a:rPr sz="2200" spc="-13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97" dirty="0">
                <a:latin typeface="Calibri"/>
                <a:cs typeface="Calibri"/>
              </a:rPr>
              <a:t>r</a:t>
            </a:r>
            <a:r>
              <a:rPr sz="2200" spc="-9" dirty="0">
                <a:latin typeface="Calibri"/>
                <a:cs typeface="Calibri"/>
              </a:rPr>
              <a:t>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" dirty="0">
                <a:latin typeface="Calibri"/>
                <a:cs typeface="Calibri"/>
              </a:rPr>
              <a:t>llin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4" dirty="0">
                <a:latin typeface="Calibri"/>
                <a:cs typeface="Calibri"/>
              </a:rPr>
              <a:t> shor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4" dirty="0">
                <a:latin typeface="Calibri"/>
                <a:cs typeface="Calibri"/>
              </a:rPr>
              <a:t> o</a:t>
            </a:r>
            <a:r>
              <a:rPr sz="2200" dirty="0">
                <a:latin typeface="Calibri"/>
                <a:cs typeface="Calibri"/>
              </a:rPr>
              <a:t>f</a:t>
            </a:r>
            <a:r>
              <a:rPr sz="2200" spc="-4" dirty="0">
                <a:latin typeface="Calibri"/>
                <a:cs typeface="Calibri"/>
              </a:rPr>
              <a:t> demand</a:t>
            </a:r>
            <a:endParaRPr sz="2200" dirty="0">
              <a:latin typeface="Calibri"/>
              <a:cs typeface="Calibri"/>
            </a:endParaRPr>
          </a:p>
          <a:p>
            <a:pPr marL="319115" marR="412571" indent="-307718">
              <a:spcBef>
                <a:spcPts val="552"/>
              </a:spcBef>
              <a:buFont typeface="Arial"/>
              <a:buChar char="•"/>
              <a:tabLst>
                <a:tab pos="319685" algn="l"/>
              </a:tabLst>
            </a:pPr>
            <a:r>
              <a:rPr sz="2300" spc="-18" dirty="0">
                <a:latin typeface="Calibri"/>
                <a:cs typeface="Calibri"/>
              </a:rPr>
              <a:t>30</a:t>
            </a:r>
            <a:r>
              <a:rPr sz="2300" spc="-13" dirty="0">
                <a:latin typeface="Calibri"/>
                <a:cs typeface="Calibri"/>
              </a:rPr>
              <a:t>5</a:t>
            </a:r>
            <a:r>
              <a:rPr sz="2300" spc="-4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v</a:t>
            </a:r>
            <a:r>
              <a:rPr sz="2300" spc="-18" dirty="0">
                <a:latin typeface="Calibri"/>
                <a:cs typeface="Calibri"/>
              </a:rPr>
              <a:t>a</a:t>
            </a:r>
            <a:r>
              <a:rPr sz="2300" spc="-40" dirty="0">
                <a:latin typeface="Calibri"/>
                <a:cs typeface="Calibri"/>
              </a:rPr>
              <a:t>c</a:t>
            </a:r>
            <a:r>
              <a:rPr sz="2300" spc="-18" dirty="0">
                <a:latin typeface="Calibri"/>
                <a:cs typeface="Calibri"/>
              </a:rPr>
              <a:t>a</a:t>
            </a:r>
            <a:r>
              <a:rPr sz="2300" spc="-40" dirty="0">
                <a:latin typeface="Calibri"/>
                <a:cs typeface="Calibri"/>
              </a:rPr>
              <a:t>nt</a:t>
            </a:r>
            <a:r>
              <a:rPr sz="2300" spc="-36" dirty="0">
                <a:latin typeface="Calibri"/>
                <a:cs typeface="Calibri"/>
              </a:rPr>
              <a:t> </a:t>
            </a:r>
            <a:r>
              <a:rPr sz="2300" spc="-13" dirty="0">
                <a:latin typeface="Calibri"/>
                <a:cs typeface="Calibri"/>
              </a:rPr>
              <a:t>neu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spc="-13" dirty="0">
                <a:latin typeface="Calibri"/>
                <a:cs typeface="Calibri"/>
              </a:rPr>
              <a:t>osu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36" dirty="0">
                <a:latin typeface="Calibri"/>
                <a:cs typeface="Calibri"/>
              </a:rPr>
              <a:t>g</a:t>
            </a:r>
            <a:r>
              <a:rPr sz="2300" spc="-13" dirty="0">
                <a:latin typeface="Calibri"/>
                <a:cs typeface="Calibri"/>
              </a:rPr>
              <a:t>ery</a:t>
            </a:r>
            <a:r>
              <a:rPr sz="2300" dirty="0">
                <a:latin typeface="Calibri"/>
                <a:cs typeface="Calibri"/>
              </a:rPr>
              <a:t> </a:t>
            </a:r>
            <a:r>
              <a:rPr sz="2300" spc="-18" dirty="0">
                <a:latin typeface="Calibri"/>
                <a:cs typeface="Calibri"/>
              </a:rPr>
              <a:t>position</a:t>
            </a:r>
            <a:r>
              <a:rPr sz="2300" spc="-13" dirty="0">
                <a:latin typeface="Calibri"/>
                <a:cs typeface="Calibri"/>
              </a:rPr>
              <a:t>s</a:t>
            </a:r>
            <a:r>
              <a:rPr sz="2300" spc="18" dirty="0">
                <a:latin typeface="Calibri"/>
                <a:cs typeface="Calibri"/>
              </a:rPr>
              <a:t> </a:t>
            </a:r>
            <a:r>
              <a:rPr sz="2300" spc="-4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n </a:t>
            </a:r>
            <a:r>
              <a:rPr sz="2300" spc="-13" dirty="0">
                <a:latin typeface="Calibri"/>
                <a:cs typeface="Calibri"/>
              </a:rPr>
              <a:t>the</a:t>
            </a:r>
            <a:r>
              <a:rPr sz="2300" spc="-9" dirty="0">
                <a:latin typeface="Calibri"/>
                <a:cs typeface="Calibri"/>
              </a:rPr>
              <a:t> </a:t>
            </a:r>
            <a:r>
              <a:rPr sz="2300" spc="-63" dirty="0">
                <a:latin typeface="Calibri"/>
                <a:cs typeface="Calibri"/>
              </a:rPr>
              <a:t>U</a:t>
            </a:r>
            <a:r>
              <a:rPr sz="2300" spc="-13" dirty="0">
                <a:latin typeface="Calibri"/>
                <a:cs typeface="Calibri"/>
              </a:rPr>
              <a:t>.</a:t>
            </a:r>
            <a:r>
              <a:rPr sz="2300" spc="-4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.</a:t>
            </a:r>
            <a:r>
              <a:rPr lang="en-US" sz="2300" dirty="0">
                <a:latin typeface="Calibri"/>
                <a:cs typeface="Calibri"/>
              </a:rPr>
              <a:t> in 2011</a:t>
            </a:r>
            <a:endParaRPr sz="2300" dirty="0">
              <a:latin typeface="Calibri"/>
              <a:cs typeface="Calibri"/>
            </a:endParaRPr>
          </a:p>
          <a:p>
            <a:pPr marL="678120" marR="949938" lvl="1" indent="-256432">
              <a:spcBef>
                <a:spcPts val="525"/>
              </a:spcBef>
              <a:buFont typeface="Arial"/>
              <a:buChar char="–"/>
              <a:tabLst>
                <a:tab pos="678690" algn="l"/>
              </a:tabLst>
            </a:pPr>
            <a:r>
              <a:rPr sz="2200" spc="-13" dirty="0">
                <a:latin typeface="Calibri"/>
                <a:cs typeface="Calibri"/>
              </a:rPr>
              <a:t>192</a:t>
            </a:r>
            <a:r>
              <a:rPr sz="2200" spc="-18" dirty="0">
                <a:latin typeface="Calibri"/>
                <a:cs typeface="Calibri"/>
              </a:rPr>
              <a:t> </a:t>
            </a:r>
            <a:r>
              <a:rPr sz="2200" spc="-31" dirty="0">
                <a:latin typeface="Calibri"/>
                <a:cs typeface="Calibri"/>
              </a:rPr>
              <a:t>g</a:t>
            </a:r>
            <a:r>
              <a:rPr sz="2200" spc="-13" dirty="0">
                <a:latin typeface="Calibri"/>
                <a:cs typeface="Calibri"/>
              </a:rPr>
              <a:t>e</a:t>
            </a:r>
            <a:r>
              <a:rPr sz="2200" spc="-18" dirty="0">
                <a:latin typeface="Calibri"/>
                <a:cs typeface="Calibri"/>
              </a:rPr>
              <a:t>ne</a:t>
            </a:r>
            <a:r>
              <a:rPr sz="2200" spc="-54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" dirty="0">
                <a:latin typeface="Calibri"/>
                <a:cs typeface="Calibri"/>
              </a:rPr>
              <a:t>li</a:t>
            </a:r>
            <a:r>
              <a:rPr sz="2200" spc="-31" dirty="0">
                <a:latin typeface="Calibri"/>
                <a:cs typeface="Calibri"/>
              </a:rPr>
              <a:t>s</a:t>
            </a:r>
            <a:r>
              <a:rPr sz="2200" spc="-9" dirty="0">
                <a:latin typeface="Calibri"/>
                <a:cs typeface="Calibri"/>
              </a:rPr>
              <a:t>ts,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spin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4" dirty="0">
                <a:latin typeface="Calibri"/>
                <a:cs typeface="Calibri"/>
              </a:rPr>
              <a:t>‐</a:t>
            </a:r>
            <a:r>
              <a:rPr sz="2200" spc="-45" dirty="0">
                <a:latin typeface="Calibri"/>
                <a:cs typeface="Calibri"/>
              </a:rPr>
              <a:t>f</a:t>
            </a:r>
            <a:r>
              <a:rPr sz="2200" spc="-4" dirty="0">
                <a:latin typeface="Calibri"/>
                <a:cs typeface="Calibri"/>
              </a:rPr>
              <a:t>ocuse</a:t>
            </a:r>
            <a:r>
              <a:rPr sz="2200" dirty="0">
                <a:latin typeface="Calibri"/>
                <a:cs typeface="Calibri"/>
              </a:rPr>
              <a:t>d</a:t>
            </a:r>
            <a:r>
              <a:rPr sz="2200" spc="13" dirty="0">
                <a:latin typeface="Calibri"/>
                <a:cs typeface="Calibri"/>
              </a:rPr>
              <a:t> </a:t>
            </a:r>
            <a:r>
              <a:rPr sz="2200" spc="-18" dirty="0">
                <a:latin typeface="Calibri"/>
                <a:cs typeface="Calibri"/>
              </a:rPr>
              <a:t>neu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4" dirty="0">
                <a:latin typeface="Calibri"/>
                <a:cs typeface="Calibri"/>
              </a:rPr>
              <a:t>osu</a:t>
            </a:r>
            <a:r>
              <a:rPr sz="2200" spc="-36" dirty="0">
                <a:latin typeface="Calibri"/>
                <a:cs typeface="Calibri"/>
              </a:rPr>
              <a:t>r</a:t>
            </a:r>
            <a:r>
              <a:rPr sz="2200" spc="-31" dirty="0">
                <a:latin typeface="Calibri"/>
                <a:cs typeface="Calibri"/>
              </a:rPr>
              <a:t>g</a:t>
            </a:r>
            <a:r>
              <a:rPr sz="2200" spc="-13" dirty="0">
                <a:latin typeface="Calibri"/>
                <a:cs typeface="Calibri"/>
              </a:rPr>
              <a:t>e</a:t>
            </a:r>
            <a:r>
              <a:rPr sz="2200" spc="-4" dirty="0">
                <a:latin typeface="Calibri"/>
                <a:cs typeface="Calibri"/>
              </a:rPr>
              <a:t>ons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18" dirty="0">
                <a:latin typeface="Calibri"/>
                <a:cs typeface="Calibri"/>
              </a:rPr>
              <a:t> </a:t>
            </a:r>
            <a:r>
              <a:rPr sz="2200" spc="-18" dirty="0">
                <a:latin typeface="Calibri"/>
                <a:cs typeface="Calibri"/>
              </a:rPr>
              <a:t>or</a:t>
            </a:r>
            <a:r>
              <a:rPr sz="2200" spc="-13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unide</a:t>
            </a:r>
            <a:r>
              <a:rPr sz="2200" spc="-22" dirty="0">
                <a:latin typeface="Calibri"/>
                <a:cs typeface="Calibri"/>
              </a:rPr>
              <a:t>n</a:t>
            </a:r>
            <a:r>
              <a:rPr sz="2200" spc="-9" dirty="0">
                <a:latin typeface="Calibri"/>
                <a:cs typeface="Calibri"/>
              </a:rPr>
              <a:t>t</a:t>
            </a:r>
            <a:r>
              <a:rPr sz="2200" spc="-4" dirty="0">
                <a:latin typeface="Calibri"/>
                <a:cs typeface="Calibri"/>
              </a:rPr>
              <a:t>ified</a:t>
            </a:r>
            <a:endParaRPr sz="2200" dirty="0">
              <a:latin typeface="Calibri"/>
              <a:cs typeface="Calibri"/>
            </a:endParaRPr>
          </a:p>
          <a:p>
            <a:pPr marL="678120" marR="4559" lvl="1" indent="-256432">
              <a:spcBef>
                <a:spcPts val="516"/>
              </a:spcBef>
              <a:buFont typeface="Arial"/>
              <a:buChar char="–"/>
              <a:tabLst>
                <a:tab pos="678690" algn="l"/>
              </a:tabLst>
            </a:pPr>
            <a:r>
              <a:rPr sz="2200" spc="-13" dirty="0">
                <a:latin typeface="Calibri"/>
                <a:cs typeface="Calibri"/>
              </a:rPr>
              <a:t>113</a:t>
            </a:r>
            <a:r>
              <a:rPr sz="2200" spc="-18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subspeciali</a:t>
            </a:r>
            <a:r>
              <a:rPr sz="2200" spc="-36" dirty="0">
                <a:latin typeface="Calibri"/>
                <a:cs typeface="Calibri"/>
              </a:rPr>
              <a:t>s</a:t>
            </a:r>
            <a:r>
              <a:rPr sz="2200" spc="-13" dirty="0">
                <a:latin typeface="Calibri"/>
                <a:cs typeface="Calibri"/>
              </a:rPr>
              <a:t>ts</a:t>
            </a:r>
            <a:r>
              <a:rPr sz="2200" spc="-9" dirty="0">
                <a:latin typeface="Calibri"/>
                <a:cs typeface="Calibri"/>
              </a:rPr>
              <a:t>,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includin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4" dirty="0">
                <a:latin typeface="Calibri"/>
                <a:cs typeface="Calibri"/>
              </a:rPr>
              <a:t> </a:t>
            </a:r>
            <a:r>
              <a:rPr sz="2200" spc="-18" dirty="0">
                <a:latin typeface="Calibri"/>
                <a:cs typeface="Calibri"/>
              </a:rPr>
              <a:t>neu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4" dirty="0">
                <a:latin typeface="Calibri"/>
                <a:cs typeface="Calibri"/>
              </a:rPr>
              <a:t>o</a:t>
            </a:r>
            <a:r>
              <a:rPr sz="2200" spc="-31" dirty="0">
                <a:latin typeface="Calibri"/>
                <a:cs typeface="Calibri"/>
              </a:rPr>
              <a:t>v</a:t>
            </a:r>
            <a:r>
              <a:rPr sz="2200" spc="-4" dirty="0">
                <a:latin typeface="Calibri"/>
                <a:cs typeface="Calibri"/>
              </a:rPr>
              <a:t>ascula</a:t>
            </a:r>
            <a:r>
              <a:rPr sz="2200" spc="-197" dirty="0">
                <a:latin typeface="Calibri"/>
                <a:cs typeface="Calibri"/>
              </a:rPr>
              <a:t>r</a:t>
            </a:r>
            <a:r>
              <a:rPr sz="2200" spc="-9" dirty="0">
                <a:latin typeface="Calibri"/>
                <a:cs typeface="Calibri"/>
              </a:rPr>
              <a:t>,</a:t>
            </a:r>
            <a:r>
              <a:rPr sz="2200" spc="9" dirty="0">
                <a:latin typeface="Calibri"/>
                <a:cs typeface="Calibri"/>
              </a:rPr>
              <a:t> </a:t>
            </a:r>
            <a:r>
              <a:rPr sz="2200" spc="-4" dirty="0">
                <a:latin typeface="Calibri"/>
                <a:cs typeface="Calibri"/>
              </a:rPr>
              <a:t>endo</a:t>
            </a:r>
            <a:r>
              <a:rPr sz="2200" spc="-36" dirty="0">
                <a:latin typeface="Calibri"/>
                <a:cs typeface="Calibri"/>
              </a:rPr>
              <a:t>v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" dirty="0">
                <a:latin typeface="Calibri"/>
                <a:cs typeface="Calibri"/>
              </a:rPr>
              <a:t>scula</a:t>
            </a:r>
            <a:r>
              <a:rPr sz="2200" spc="-193" dirty="0">
                <a:latin typeface="Calibri"/>
                <a:cs typeface="Calibri"/>
              </a:rPr>
              <a:t>r</a:t>
            </a:r>
            <a:r>
              <a:rPr sz="2200" spc="-9" dirty="0">
                <a:latin typeface="Calibri"/>
                <a:cs typeface="Calibri"/>
              </a:rPr>
              <a:t>, </a:t>
            </a:r>
            <a:r>
              <a:rPr sz="2200" spc="-4" dirty="0">
                <a:latin typeface="Calibri"/>
                <a:cs typeface="Calibri"/>
              </a:rPr>
              <a:t>pedi</a:t>
            </a:r>
            <a:r>
              <a:rPr sz="2200" spc="-18" dirty="0">
                <a:latin typeface="Calibri"/>
                <a:cs typeface="Calibri"/>
              </a:rPr>
              <a:t>a</a:t>
            </a:r>
            <a:r>
              <a:rPr sz="2200" spc="-9" dirty="0">
                <a:latin typeface="Calibri"/>
                <a:cs typeface="Calibri"/>
              </a:rPr>
              <a:t>tric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3984" y="5058827"/>
            <a:ext cx="7718829" cy="184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933" marR="4559" indent="-580106">
              <a:lnSpc>
                <a:spcPct val="110800"/>
              </a:lnSpc>
            </a:pPr>
            <a:r>
              <a:rPr sz="1100" spc="-4" dirty="0">
                <a:latin typeface="Calibri"/>
                <a:cs typeface="Calibri"/>
              </a:rPr>
              <a:t>Sou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ces: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9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Neu</a:t>
            </a:r>
            <a:r>
              <a:rPr sz="1100" spc="-22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osu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spc="-22" dirty="0">
                <a:latin typeface="Calibri"/>
                <a:cs typeface="Calibri"/>
              </a:rPr>
              <a:t>g</a:t>
            </a:r>
            <a:r>
              <a:rPr sz="1100" spc="-9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9" dirty="0">
                <a:latin typeface="Calibri"/>
                <a:cs typeface="Calibri"/>
              </a:rPr>
              <a:t>y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13" dirty="0">
                <a:latin typeface="Calibri"/>
                <a:cs typeface="Calibri"/>
              </a:rPr>
              <a:t>ta</a:t>
            </a:r>
            <a:r>
              <a:rPr sz="1100" spc="-22" dirty="0">
                <a:latin typeface="Calibri"/>
                <a:cs typeface="Calibri"/>
              </a:rPr>
              <a:t>t</a:t>
            </a:r>
            <a:r>
              <a:rPr sz="1100" spc="-9" dirty="0">
                <a:latin typeface="Calibri"/>
                <a:cs typeface="Calibri"/>
              </a:rPr>
              <a:t>eme</a:t>
            </a:r>
            <a:r>
              <a:rPr sz="1100" spc="-22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t</a:t>
            </a:r>
            <a:r>
              <a:rPr sz="1100" spc="-18" dirty="0">
                <a:latin typeface="Calibri"/>
                <a:cs typeface="Calibri"/>
              </a:rPr>
              <a:t> </a:t>
            </a:r>
            <a:r>
              <a:rPr sz="1100" spc="-13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IO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9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‐</a:t>
            </a:r>
            <a:r>
              <a:rPr sz="1100" dirty="0">
                <a:latin typeface="Calibri"/>
                <a:cs typeface="Calibri"/>
              </a:rPr>
              <a:t>‐</a:t>
            </a:r>
            <a:r>
              <a:rPr sz="1100" spc="-4" dirty="0">
                <a:latin typeface="Calibri"/>
                <a:cs typeface="Calibri"/>
              </a:rPr>
              <a:t> Ensurin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3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Adequ</a:t>
            </a:r>
            <a:r>
              <a:rPr sz="1100" spc="-13" dirty="0">
                <a:latin typeface="Calibri"/>
                <a:cs typeface="Calibri"/>
              </a:rPr>
              <a:t>a</a:t>
            </a:r>
            <a:r>
              <a:rPr sz="1100" spc="-18" dirty="0">
                <a:latin typeface="Calibri"/>
                <a:cs typeface="Calibri"/>
              </a:rPr>
              <a:t>t</a:t>
            </a:r>
            <a:r>
              <a:rPr sz="1100" spc="-9" dirty="0">
                <a:latin typeface="Calibri"/>
                <a:cs typeface="Calibri"/>
              </a:rPr>
              <a:t>e Neu</a:t>
            </a:r>
            <a:r>
              <a:rPr sz="1100" spc="-22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osu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gi</a:t>
            </a:r>
            <a:r>
              <a:rPr sz="1100" spc="-13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al</a:t>
            </a:r>
            <a:r>
              <a:rPr sz="1100" spc="-9" dirty="0">
                <a:latin typeface="Calibri"/>
                <a:cs typeface="Calibri"/>
              </a:rPr>
              <a:t> </a:t>
            </a:r>
            <a:r>
              <a:rPr sz="1100" spc="-58" dirty="0">
                <a:latin typeface="Calibri"/>
                <a:cs typeface="Calibri"/>
              </a:rPr>
              <a:t>W</a:t>
            </a:r>
            <a:r>
              <a:rPr sz="1100" spc="-13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rk</a:t>
            </a:r>
            <a:r>
              <a:rPr sz="1100" spc="-22" dirty="0">
                <a:latin typeface="Calibri"/>
                <a:cs typeface="Calibri"/>
              </a:rPr>
              <a:t>f</a:t>
            </a:r>
            <a:r>
              <a:rPr sz="1100" spc="-4" dirty="0">
                <a:latin typeface="Calibri"/>
                <a:cs typeface="Calibri"/>
              </a:rPr>
              <a:t>o</a:t>
            </a:r>
            <a:r>
              <a:rPr sz="1100" spc="-22" dirty="0">
                <a:latin typeface="Calibri"/>
                <a:cs typeface="Calibri"/>
              </a:rPr>
              <a:t>r</a:t>
            </a:r>
            <a:r>
              <a:rPr sz="1100" spc="-9" dirty="0">
                <a:latin typeface="Calibri"/>
                <a:cs typeface="Calibri"/>
              </a:rPr>
              <a:t>ce Ameri</a:t>
            </a:r>
            <a:r>
              <a:rPr sz="1100" spc="-18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Boa</a:t>
            </a:r>
            <a:r>
              <a:rPr sz="1100" spc="-22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9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9" dirty="0">
                <a:latin typeface="Calibri"/>
                <a:cs typeface="Calibri"/>
              </a:rPr>
              <a:t> </a:t>
            </a:r>
            <a:r>
              <a:rPr sz="1100" spc="-9" dirty="0">
                <a:latin typeface="Calibri"/>
                <a:cs typeface="Calibri"/>
              </a:rPr>
              <a:t>Neu</a:t>
            </a:r>
            <a:r>
              <a:rPr sz="1100" spc="-22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ologi</a:t>
            </a:r>
            <a:r>
              <a:rPr sz="1100" spc="-9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 Su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spc="-22" dirty="0">
                <a:latin typeface="Calibri"/>
                <a:cs typeface="Calibri"/>
              </a:rPr>
              <a:t>g</a:t>
            </a:r>
            <a:r>
              <a:rPr sz="1100" spc="-9" dirty="0">
                <a:latin typeface="Calibri"/>
                <a:cs typeface="Calibri"/>
              </a:rPr>
              <a:t>ery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17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7138" y="683397"/>
            <a:ext cx="7278624" cy="707562"/>
          </a:xfrm>
          <a:prstGeom prst="rect">
            <a:avLst/>
          </a:prstGeom>
        </p:spPr>
        <p:txBody>
          <a:bodyPr vert="horz" wrap="square" lIns="0" tIns="97215" rIns="0" bIns="0" rtlCol="0">
            <a:spAutoFit/>
          </a:bodyPr>
          <a:lstStyle/>
          <a:p>
            <a:pPr marL="161267"/>
            <a:r>
              <a:rPr lang="en-US" dirty="0"/>
              <a:t>Neurosurgery Compensation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872457" y="5495544"/>
            <a:ext cx="2903243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933" marR="4559" indent="-580106">
              <a:lnSpc>
                <a:spcPct val="110800"/>
              </a:lnSpc>
            </a:pPr>
            <a:r>
              <a:rPr sz="1100" spc="-4" dirty="0">
                <a:latin typeface="Calibri"/>
                <a:cs typeface="Calibri"/>
              </a:rPr>
              <a:t>Sou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ces</a:t>
            </a:r>
            <a:r>
              <a:rPr lang="en-US" sz="1100" spc="-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:</a:t>
            </a:r>
            <a:r>
              <a:rPr lang="en-US" sz="1100" spc="-4" dirty="0">
                <a:latin typeface="Calibri"/>
                <a:cs typeface="Calibri"/>
              </a:rPr>
              <a:t>NERVES 2014 report based on 2013 data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81003"/>
              </p:ext>
            </p:extLst>
          </p:nvPr>
        </p:nvGraphicFramePr>
        <p:xfrm>
          <a:off x="457200" y="1821699"/>
          <a:ext cx="8318500" cy="3331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9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9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9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9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705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90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baseline="0" dirty="0"/>
                        <a:t> percentile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142">
                <a:tc>
                  <a:txBody>
                    <a:bodyPr/>
                    <a:lstStyle/>
                    <a:p>
                      <a:r>
                        <a:rPr lang="en-US" sz="2800" dirty="0"/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$812,079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$670,100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$ 1,417,038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059">
                <a:tc>
                  <a:txBody>
                    <a:bodyPr/>
                    <a:lstStyle/>
                    <a:p>
                      <a:r>
                        <a:rPr lang="en-US" sz="2800" dirty="0"/>
                        <a:t>Private practice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$924,426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$759,662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$1,707,635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059">
                <a:tc>
                  <a:txBody>
                    <a:bodyPr/>
                    <a:lstStyle/>
                    <a:p>
                      <a:r>
                        <a:rPr lang="en-US" sz="2800" dirty="0"/>
                        <a:t>Academic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$675,521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$569,529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spc="-18" dirty="0">
                          <a:latin typeface="+mn-lt"/>
                          <a:cs typeface="Calibri"/>
                        </a:rPr>
                        <a:t>$927,093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65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452381"/>
          </a:xfrm>
          <a:prstGeom prst="rect">
            <a:avLst/>
          </a:prstGeom>
        </p:spPr>
        <p:txBody>
          <a:bodyPr vert="horz" wrap="square" lIns="0" tIns="97215" rIns="0" bIns="0" rtlCol="0">
            <a:spAutoFit/>
          </a:bodyPr>
          <a:lstStyle/>
          <a:p>
            <a:pPr marL="161267"/>
            <a:r>
              <a:rPr lang="en-US" dirty="0"/>
              <a:t>Neurosurgery Malpractice Insurance</a:t>
            </a:r>
            <a:endParaRPr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632564"/>
              </p:ext>
            </p:extLst>
          </p:nvPr>
        </p:nvGraphicFramePr>
        <p:xfrm>
          <a:off x="457200" y="2278899"/>
          <a:ext cx="8318500" cy="1690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9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9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9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79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705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Median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90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baseline="0" dirty="0"/>
                        <a:t> percentile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142">
                <a:tc>
                  <a:txBody>
                    <a:bodyPr/>
                    <a:lstStyle/>
                    <a:p>
                      <a:r>
                        <a:rPr lang="en-US" sz="2800" dirty="0"/>
                        <a:t>Overall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pc="-18" dirty="0">
                          <a:latin typeface="+mn-lt"/>
                          <a:cs typeface="Calibri"/>
                        </a:rPr>
                        <a:t>$50,723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pc="-18" dirty="0">
                          <a:latin typeface="+mn-lt"/>
                          <a:cs typeface="Calibri"/>
                        </a:rPr>
                        <a:t>$42,290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pc="-18" dirty="0">
                          <a:latin typeface="+mn-lt"/>
                          <a:cs typeface="Calibri"/>
                        </a:rPr>
                        <a:t>$ 89,672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5923003" y="4332929"/>
            <a:ext cx="2852697" cy="187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933" marR="4559" indent="-580106">
              <a:lnSpc>
                <a:spcPct val="110800"/>
              </a:lnSpc>
            </a:pPr>
            <a:r>
              <a:rPr sz="1100" spc="-4" dirty="0">
                <a:latin typeface="Calibri"/>
                <a:cs typeface="Calibri"/>
              </a:rPr>
              <a:t>Sou</a:t>
            </a:r>
            <a:r>
              <a:rPr sz="1100" spc="-18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ces</a:t>
            </a:r>
            <a:r>
              <a:rPr lang="en-US" sz="1100" spc="-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:</a:t>
            </a:r>
            <a:r>
              <a:rPr lang="en-US" sz="1100" spc="-4" dirty="0">
                <a:latin typeface="Calibri"/>
                <a:cs typeface="Calibri"/>
              </a:rPr>
              <a:t>NERVES 2014 report based on 2013 data</a:t>
            </a:r>
            <a:endParaRPr sz="1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149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112" y="380092"/>
            <a:ext cx="7836408" cy="706252"/>
          </a:xfrm>
          <a:prstGeom prst="rect">
            <a:avLst/>
          </a:prstGeom>
        </p:spPr>
        <p:txBody>
          <a:bodyPr vert="horz" wrap="square" lIns="0" tIns="150782" rIns="0" bIns="0" rtlCol="0">
            <a:spAutoFit/>
          </a:bodyPr>
          <a:lstStyle/>
          <a:p>
            <a:pPr marL="54136"/>
            <a:r>
              <a:rPr sz="4000" spc="4" dirty="0"/>
              <a:t>Neu</a:t>
            </a:r>
            <a:r>
              <a:rPr sz="4000" spc="-49" dirty="0"/>
              <a:t>r</a:t>
            </a:r>
            <a:r>
              <a:rPr sz="4000" spc="4" dirty="0"/>
              <a:t>osu</a:t>
            </a:r>
            <a:r>
              <a:rPr sz="4000" spc="-49" dirty="0"/>
              <a:t>r</a:t>
            </a:r>
            <a:r>
              <a:rPr sz="4000" spc="-40" dirty="0"/>
              <a:t>g</a:t>
            </a:r>
            <a:r>
              <a:rPr sz="4000" spc="-4" dirty="0"/>
              <a:t>e</a:t>
            </a:r>
            <a:r>
              <a:rPr sz="4000" dirty="0"/>
              <a:t>ry</a:t>
            </a:r>
            <a:r>
              <a:rPr sz="4000" spc="4" dirty="0"/>
              <a:t> </a:t>
            </a:r>
            <a:r>
              <a:rPr sz="4000" spc="-54" dirty="0"/>
              <a:t>R</a:t>
            </a:r>
            <a:r>
              <a:rPr sz="4000" spc="-4" dirty="0"/>
              <a:t>e</a:t>
            </a:r>
            <a:r>
              <a:rPr sz="4000" dirty="0"/>
              <a:t>sidency M</a:t>
            </a:r>
            <a:r>
              <a:rPr sz="4000" spc="-36" dirty="0"/>
              <a:t>a</a:t>
            </a:r>
            <a:r>
              <a:rPr sz="4000" spc="-63" dirty="0"/>
              <a:t>t</a:t>
            </a:r>
            <a:r>
              <a:rPr sz="4000" spc="-4" dirty="0"/>
              <a:t>c</a:t>
            </a:r>
            <a:r>
              <a:rPr sz="4000" spc="-22" dirty="0"/>
              <a:t>h</a:t>
            </a:r>
            <a:r>
              <a:rPr sz="4000" dirty="0"/>
              <a:t> </a:t>
            </a:r>
            <a:r>
              <a:rPr sz="4000" spc="-4" dirty="0"/>
              <a:t>D</a:t>
            </a:r>
            <a:r>
              <a:rPr sz="4000" spc="-36" dirty="0"/>
              <a:t>a</a:t>
            </a:r>
            <a:r>
              <a:rPr sz="4000" spc="-54" dirty="0"/>
              <a:t>t</a:t>
            </a:r>
            <a:r>
              <a:rPr sz="4000" spc="-18" dirty="0"/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81382" y="5565689"/>
            <a:ext cx="364374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spc="-13" dirty="0">
                <a:latin typeface="Calibri"/>
                <a:cs typeface="Calibri"/>
              </a:rPr>
              <a:t>Sou</a:t>
            </a:r>
            <a:r>
              <a:rPr sz="1300" spc="-22" dirty="0">
                <a:latin typeface="Calibri"/>
                <a:cs typeface="Calibri"/>
              </a:rPr>
              <a:t>r</a:t>
            </a:r>
            <a:r>
              <a:rPr sz="1300" spc="-9" dirty="0">
                <a:latin typeface="Calibri"/>
                <a:cs typeface="Calibri"/>
              </a:rPr>
              <a:t>ce: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4" dirty="0">
                <a:latin typeface="Calibri"/>
                <a:cs typeface="Calibri"/>
              </a:rPr>
              <a:t> </a:t>
            </a:r>
            <a:r>
              <a:rPr sz="1300" spc="-9" dirty="0">
                <a:latin typeface="Calibri"/>
                <a:cs typeface="Calibri"/>
              </a:rPr>
              <a:t>N</a:t>
            </a:r>
            <a:r>
              <a:rPr sz="1300" spc="-18" dirty="0">
                <a:latin typeface="Calibri"/>
                <a:cs typeface="Calibri"/>
              </a:rPr>
              <a:t>a</a:t>
            </a:r>
            <a:r>
              <a:rPr sz="1300" spc="-13" dirty="0">
                <a:latin typeface="Calibri"/>
                <a:cs typeface="Calibri"/>
              </a:rPr>
              <a:t>tiona</a:t>
            </a:r>
            <a:r>
              <a:rPr sz="1300" spc="-4" dirty="0">
                <a:latin typeface="Calibri"/>
                <a:cs typeface="Calibri"/>
              </a:rPr>
              <a:t>l</a:t>
            </a:r>
            <a:r>
              <a:rPr sz="1300" spc="9" dirty="0">
                <a:latin typeface="Calibri"/>
                <a:cs typeface="Calibri"/>
              </a:rPr>
              <a:t> </a:t>
            </a:r>
            <a:r>
              <a:rPr sz="1300" spc="-31" dirty="0">
                <a:latin typeface="Calibri"/>
                <a:cs typeface="Calibri"/>
              </a:rPr>
              <a:t>R</a:t>
            </a:r>
            <a:r>
              <a:rPr sz="1300" spc="-9" dirty="0">
                <a:latin typeface="Calibri"/>
                <a:cs typeface="Calibri"/>
              </a:rPr>
              <a:t>e</a:t>
            </a:r>
            <a:r>
              <a:rPr sz="1300" spc="-13" dirty="0">
                <a:latin typeface="Calibri"/>
                <a:cs typeface="Calibri"/>
              </a:rPr>
              <a:t>siden</a:t>
            </a:r>
            <a:r>
              <a:rPr sz="1300" spc="-4" dirty="0">
                <a:latin typeface="Calibri"/>
                <a:cs typeface="Calibri"/>
              </a:rPr>
              <a:t>c</a:t>
            </a:r>
            <a:r>
              <a:rPr sz="1300" spc="-9" dirty="0">
                <a:latin typeface="Calibri"/>
                <a:cs typeface="Calibri"/>
              </a:rPr>
              <a:t>y</a:t>
            </a:r>
            <a:r>
              <a:rPr sz="1300" spc="18" dirty="0">
                <a:latin typeface="Calibri"/>
                <a:cs typeface="Calibri"/>
              </a:rPr>
              <a:t> </a:t>
            </a:r>
            <a:r>
              <a:rPr sz="1300" spc="-18" dirty="0">
                <a:latin typeface="Calibri"/>
                <a:cs typeface="Calibri"/>
              </a:rPr>
              <a:t>Ma</a:t>
            </a:r>
            <a:r>
              <a:rPr sz="1300" spc="-22" dirty="0">
                <a:latin typeface="Calibri"/>
                <a:cs typeface="Calibri"/>
              </a:rPr>
              <a:t>t</a:t>
            </a:r>
            <a:r>
              <a:rPr sz="1300" spc="-9" dirty="0">
                <a:latin typeface="Calibri"/>
                <a:cs typeface="Calibri"/>
              </a:rPr>
              <a:t>c</a:t>
            </a:r>
            <a:r>
              <a:rPr sz="1300" spc="-13" dirty="0">
                <a:latin typeface="Calibri"/>
                <a:cs typeface="Calibri"/>
              </a:rPr>
              <a:t>hin</a:t>
            </a:r>
            <a:r>
              <a:rPr sz="1300" spc="-9" dirty="0">
                <a:latin typeface="Calibri"/>
                <a:cs typeface="Calibri"/>
              </a:rPr>
              <a:t>g</a:t>
            </a:r>
            <a:r>
              <a:rPr sz="1300" spc="22" dirty="0">
                <a:latin typeface="Calibri"/>
                <a:cs typeface="Calibri"/>
              </a:rPr>
              <a:t> </a:t>
            </a:r>
            <a:r>
              <a:rPr sz="1300" spc="-9" dirty="0">
                <a:latin typeface="Calibri"/>
                <a:cs typeface="Calibri"/>
              </a:rPr>
              <a:t>P</a:t>
            </a:r>
            <a:r>
              <a:rPr sz="1300" spc="-27" dirty="0">
                <a:latin typeface="Calibri"/>
                <a:cs typeface="Calibri"/>
              </a:rPr>
              <a:t>r</a:t>
            </a:r>
            <a:r>
              <a:rPr sz="1300" spc="-13" dirty="0">
                <a:latin typeface="Calibri"/>
                <a:cs typeface="Calibri"/>
              </a:rPr>
              <a:t>og</a:t>
            </a:r>
            <a:r>
              <a:rPr sz="1300" spc="-31" dirty="0">
                <a:latin typeface="Calibri"/>
                <a:cs typeface="Calibri"/>
              </a:rPr>
              <a:t>r</a:t>
            </a:r>
            <a:r>
              <a:rPr sz="1300" spc="-9" dirty="0">
                <a:latin typeface="Calibri"/>
                <a:cs typeface="Calibri"/>
              </a:rPr>
              <a:t>am</a:t>
            </a:r>
            <a:endParaRPr sz="1300" dirty="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793173" y="1384300"/>
          <a:ext cx="7690427" cy="3977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69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5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62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93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22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62418"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</a:pPr>
                      <a:r>
                        <a:rPr sz="2300" b="1" spc="-2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3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Appli</a:t>
                      </a:r>
                      <a:r>
                        <a:rPr sz="2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291465" marR="187960" indent="-96520">
                        <a:lnSpc>
                          <a:spcPct val="100000"/>
                        </a:lnSpc>
                      </a:pPr>
                      <a:r>
                        <a:rPr sz="2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94335" marR="134620" indent="-252729">
                        <a:lnSpc>
                          <a:spcPct val="100000"/>
                        </a:lnSpc>
                      </a:pPr>
                      <a:r>
                        <a:rPr sz="2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 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Filled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501650" marR="342265" indent="-152400">
                        <a:lnSpc>
                          <a:spcPct val="100000"/>
                        </a:lnSpc>
                      </a:pPr>
                      <a:r>
                        <a:rPr sz="23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</a:t>
                      </a:r>
                      <a:r>
                        <a:rPr sz="23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Filled</a:t>
                      </a:r>
                      <a:endParaRPr sz="2300" dirty="0">
                        <a:latin typeface="Calibri"/>
                        <a:cs typeface="Calibr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285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2009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317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191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191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100.0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285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2010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309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191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188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98.4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821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2011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283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195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192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98.5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285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2012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318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196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194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99.0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285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2013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314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204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203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99.5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2284"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2014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335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206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523240">
                        <a:lnSpc>
                          <a:spcPct val="100000"/>
                        </a:lnSpc>
                      </a:pPr>
                      <a:r>
                        <a:rPr sz="2100" dirty="0">
                          <a:latin typeface="Calibri"/>
                          <a:cs typeface="Calibri"/>
                        </a:rPr>
                        <a:t>100.0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2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4994"/>
          </a:xfrm>
        </p:spPr>
        <p:txBody>
          <a:bodyPr>
            <a:normAutofit fontScale="90000"/>
          </a:bodyPr>
          <a:lstStyle/>
          <a:p>
            <a:r>
              <a:rPr lang="en-US"/>
              <a:t>Neurosurgical Subspecialties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496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Spine</a:t>
            </a:r>
          </a:p>
          <a:p>
            <a:r>
              <a:rPr lang="en-US" dirty="0"/>
              <a:t>Peripheral Nerve Surgery</a:t>
            </a:r>
          </a:p>
          <a:p>
            <a:r>
              <a:rPr lang="en-US" dirty="0"/>
              <a:t>Vascular Neurosurgery (open and endovascular)</a:t>
            </a:r>
          </a:p>
          <a:p>
            <a:r>
              <a:rPr lang="en-US" dirty="0"/>
              <a:t>Neuro-Oncology</a:t>
            </a:r>
          </a:p>
          <a:p>
            <a:r>
              <a:rPr lang="en-US" dirty="0"/>
              <a:t>Neuroendocrinology</a:t>
            </a:r>
          </a:p>
          <a:p>
            <a:r>
              <a:rPr lang="en-US" dirty="0"/>
              <a:t>Skull Base Neurosurgery</a:t>
            </a:r>
          </a:p>
          <a:p>
            <a:r>
              <a:rPr lang="en-US" dirty="0"/>
              <a:t>Pediatrics</a:t>
            </a:r>
          </a:p>
          <a:p>
            <a:r>
              <a:rPr lang="en-US" dirty="0"/>
              <a:t>Functional Neurosurgery</a:t>
            </a:r>
          </a:p>
          <a:p>
            <a:r>
              <a:rPr lang="en-US" dirty="0" err="1"/>
              <a:t>Neurocritical</a:t>
            </a:r>
            <a:r>
              <a:rPr lang="en-US" dirty="0"/>
              <a:t> Care</a:t>
            </a:r>
          </a:p>
        </p:txBody>
      </p:sp>
    </p:spTree>
    <p:extLst>
      <p:ext uri="{BB962C8B-B14F-4D97-AF65-F5344CB8AC3E}">
        <p14:creationId xmlns:p14="http://schemas.microsoft.com/office/powerpoint/2010/main" val="158368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9B88DD-99E6-5849-9E7B-370CDECA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49" y="141514"/>
            <a:ext cx="4857750" cy="885146"/>
          </a:xfrm>
        </p:spPr>
        <p:txBody>
          <a:bodyPr/>
          <a:lstStyle/>
          <a:p>
            <a:r>
              <a:rPr lang="en-US" dirty="0"/>
              <a:t>Residency Training: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E1332E-5772-014E-BC8E-A9F72082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111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Year 1:  Internship year:  May include some rotations outside neurosurgery like ICU, trauma surgery, neurology.</a:t>
            </a:r>
          </a:p>
          <a:p>
            <a:r>
              <a:rPr lang="en-US" dirty="0"/>
              <a:t>Year 2:  Junior resident:  Learning the basics of neurosurgical assessment, patient management, and surgical procedures</a:t>
            </a:r>
          </a:p>
          <a:p>
            <a:r>
              <a:rPr lang="en-US" dirty="0"/>
              <a:t>Year 3:  Senior resident:  Learning more advanced degrees of patient care and surgical procedures</a:t>
            </a:r>
          </a:p>
          <a:p>
            <a:r>
              <a:rPr lang="en-US" dirty="0"/>
              <a:t>Year 4/5/6:  There are frequently some permutation of pediatric neurosurgery, neurological electives, research (3mons to 2 years), and directing some services at a Chief Resident level of management</a:t>
            </a:r>
          </a:p>
          <a:p>
            <a:r>
              <a:rPr lang="en-US" dirty="0"/>
              <a:t>Year 7:  Chief Resident:  Learning how to direct a large neurosurgical service, transition toward being able to independently do the routine neurosurgical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2344009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FFACC-9385-5B44-9FBE-C61F5D93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8071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The Spectrum of Neurosurgery Residencies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EE758-E7CC-E044-9F32-64262F93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84" y="1074511"/>
            <a:ext cx="865414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Residencies vary in size with some programs matching 1 resident a year up to 4 residents per year</a:t>
            </a:r>
          </a:p>
          <a:p>
            <a:r>
              <a:rPr lang="en-US" dirty="0"/>
              <a:t>Residencies vary in regard to the cities in which they reside:  Some are in large metropolitan centers with many large academic centers while others are in relatively smaller cities</a:t>
            </a:r>
          </a:p>
          <a:p>
            <a:r>
              <a:rPr lang="en-US" dirty="0"/>
              <a:t>Residencies vary in regard to the degree of research time that is incorporated into the curriculum however research is a part of all residency programs</a:t>
            </a:r>
          </a:p>
          <a:p>
            <a:r>
              <a:rPr lang="en-US" dirty="0"/>
              <a:t>With more than 105 programs, there are a wide range of “personalities” of residencies </a:t>
            </a:r>
          </a:p>
        </p:txBody>
      </p:sp>
    </p:spTree>
    <p:extLst>
      <p:ext uri="{BB962C8B-B14F-4D97-AF65-F5344CB8AC3E}">
        <p14:creationId xmlns:p14="http://schemas.microsoft.com/office/powerpoint/2010/main" val="1785880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744"/>
            <a:ext cx="7886700" cy="1068897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256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Neurosurgery is a rewarding and intellectually stimulating career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Opportunity to profoundly affect the lives of patients, often times to save lives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Multiple subspecialties with diverse diseases and different types of procedures, or general neurosurgeon who can have a broad practice 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Current and future shortage of neurosurgeons so need for more neurosurgeons</a:t>
            </a:r>
          </a:p>
        </p:txBody>
      </p:sp>
    </p:spTree>
    <p:extLst>
      <p:ext uri="{BB962C8B-B14F-4D97-AF65-F5344CB8AC3E}">
        <p14:creationId xmlns:p14="http://schemas.microsoft.com/office/powerpoint/2010/main" val="29085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Definition of Neurosurgery</a:t>
            </a:r>
          </a:p>
        </p:txBody>
      </p:sp>
    </p:spTree>
    <p:extLst>
      <p:ext uri="{BB962C8B-B14F-4D97-AF65-F5344CB8AC3E}">
        <p14:creationId xmlns:p14="http://schemas.microsoft.com/office/powerpoint/2010/main" val="184054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cs typeface="Tahoma"/>
              </a:rPr>
              <a:t>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1800" dirty="0"/>
              <a:t>Constitutes a </a:t>
            </a:r>
            <a:r>
              <a:rPr lang="en-US" sz="1800" u="sng" dirty="0"/>
              <a:t>medical discipline and surgical specialty </a:t>
            </a:r>
            <a:r>
              <a:rPr lang="en-US" sz="1800" dirty="0"/>
              <a:t>that provides care for adult and pediatric patients in the treatment of pain or pathological processes that may modify the function or activity of the central nervous system (e.g. brain, </a:t>
            </a:r>
            <a:r>
              <a:rPr lang="en-US" sz="1800" dirty="0" err="1"/>
              <a:t>hypophysis</a:t>
            </a:r>
            <a:r>
              <a:rPr lang="en-US" sz="1800" dirty="0"/>
              <a:t>, and spinal cord), the peripheral nervous system (e.g. cranial, spinal, and peripheral nerves), the autonomic nervous system, the supporting structures of these systems (e.g. meninges, skull &amp; skull base, and vertebral column), and their vascular supply (e.g. intracranial, </a:t>
            </a:r>
            <a:r>
              <a:rPr lang="en-US" sz="1800" dirty="0" err="1"/>
              <a:t>extracranial</a:t>
            </a:r>
            <a:r>
              <a:rPr lang="en-US" sz="1800" dirty="0"/>
              <a:t>, and spinal vasculature).</a:t>
            </a:r>
          </a:p>
          <a:p>
            <a:r>
              <a:rPr lang="en-US" sz="1800" dirty="0"/>
              <a:t>Treatment encompasses both </a:t>
            </a:r>
            <a:r>
              <a:rPr lang="en-US" sz="1800" u="sng" dirty="0"/>
              <a:t>non-operative management </a:t>
            </a:r>
            <a:r>
              <a:rPr lang="en-US" sz="1800" dirty="0"/>
              <a:t>(e.g. prevention, diagnosis – including image interpretation – and treatments such as, but not limited to </a:t>
            </a:r>
            <a:r>
              <a:rPr lang="en-US" sz="1800" dirty="0" err="1"/>
              <a:t>neurocritical</a:t>
            </a:r>
            <a:r>
              <a:rPr lang="en-US" sz="1800" dirty="0"/>
              <a:t> intensive care and rehabilitation) and </a:t>
            </a:r>
            <a:r>
              <a:rPr lang="en-US" sz="1800" u="sng" dirty="0"/>
              <a:t>operative management </a:t>
            </a:r>
            <a:r>
              <a:rPr lang="en-US" sz="1800" dirty="0"/>
              <a:t>with its associated image use and interpretation (e.g. endovascular surgery, functional and restorative surgery, stereotactic radiosurgery, and spinal fusion – including its instrumentation).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3400" y="557650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American Board of Neurological Surgery, Definition of Neurological Surgery</a:t>
            </a:r>
          </a:p>
        </p:txBody>
      </p:sp>
    </p:spTree>
    <p:extLst>
      <p:ext uri="{BB962C8B-B14F-4D97-AF65-F5344CB8AC3E}">
        <p14:creationId xmlns:p14="http://schemas.microsoft.com/office/powerpoint/2010/main" val="173373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9100"/>
            <a:ext cx="8229600" cy="1798638"/>
          </a:xfrm>
        </p:spPr>
        <p:txBody>
          <a:bodyPr/>
          <a:lstStyle/>
          <a:p>
            <a:r>
              <a:rPr lang="en-US" dirty="0"/>
              <a:t>History of Neurosurgery</a:t>
            </a:r>
          </a:p>
        </p:txBody>
      </p:sp>
    </p:spTree>
    <p:extLst>
      <p:ext uri="{BB962C8B-B14F-4D97-AF65-F5344CB8AC3E}">
        <p14:creationId xmlns:p14="http://schemas.microsoft.com/office/powerpoint/2010/main" val="181187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1" y="41035"/>
            <a:ext cx="7886700" cy="1325563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History of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Evidence suggests that the first trepanations may have occurred up to 10,000 years ago</a:t>
            </a:r>
          </a:p>
          <a:p>
            <a:r>
              <a:rPr lang="en-US" dirty="0"/>
              <a:t>460-370 BC Hippocrates describes types of trauma in which trepanation may be performed</a:t>
            </a:r>
          </a:p>
          <a:p>
            <a:r>
              <a:rPr lang="en-US" dirty="0"/>
              <a:t>129-200 AD Galen describes trepanation for hydrocephalus</a:t>
            </a:r>
          </a:p>
        </p:txBody>
      </p:sp>
      <p:sp>
        <p:nvSpPr>
          <p:cNvPr id="4" name="object 7"/>
          <p:cNvSpPr/>
          <p:nvPr/>
        </p:nvSpPr>
        <p:spPr>
          <a:xfrm>
            <a:off x="2095500" y="4314824"/>
            <a:ext cx="2657475" cy="1695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8"/>
          <p:cNvSpPr/>
          <p:nvPr/>
        </p:nvSpPr>
        <p:spPr>
          <a:xfrm>
            <a:off x="5253101" y="3941696"/>
            <a:ext cx="2667000" cy="206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95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64" y="92075"/>
            <a:ext cx="7886700" cy="1325563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History of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Pierre Paul </a:t>
            </a:r>
            <a:r>
              <a:rPr lang="en-US" dirty="0" err="1"/>
              <a:t>Broca</a:t>
            </a:r>
            <a:r>
              <a:rPr lang="en-US" dirty="0"/>
              <a:t> localizes and drains brain abscess 1876 in Paris</a:t>
            </a:r>
          </a:p>
          <a:p>
            <a:r>
              <a:rPr lang="en-US" dirty="0"/>
              <a:t>Sir William </a:t>
            </a:r>
            <a:r>
              <a:rPr lang="en-US" dirty="0" err="1"/>
              <a:t>Macewan</a:t>
            </a:r>
            <a:r>
              <a:rPr lang="en-US" dirty="0"/>
              <a:t> excises meningioma in 1879, performs laminectomy in 1883</a:t>
            </a:r>
          </a:p>
        </p:txBody>
      </p:sp>
    </p:spTree>
    <p:extLst>
      <p:ext uri="{BB962C8B-B14F-4D97-AF65-F5344CB8AC3E}">
        <p14:creationId xmlns:p14="http://schemas.microsoft.com/office/powerpoint/2010/main" val="120526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27" y="92075"/>
            <a:ext cx="7966710" cy="1325563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History of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6692900" cy="4525963"/>
          </a:xfrm>
        </p:spPr>
        <p:txBody>
          <a:bodyPr/>
          <a:lstStyle/>
          <a:p>
            <a:r>
              <a:rPr lang="en-US" dirty="0"/>
              <a:t>1918 Walter Dandy develops </a:t>
            </a:r>
            <a:r>
              <a:rPr lang="en-US" dirty="0" err="1"/>
              <a:t>pneumoencephalography</a:t>
            </a:r>
            <a:endParaRPr lang="en-US" dirty="0"/>
          </a:p>
          <a:p>
            <a:r>
              <a:rPr lang="en-US" dirty="0"/>
              <a:t>1927 </a:t>
            </a:r>
            <a:r>
              <a:rPr lang="en-US" dirty="0" err="1"/>
              <a:t>Egas</a:t>
            </a:r>
            <a:r>
              <a:rPr lang="en-US" dirty="0"/>
              <a:t> Moniz performs cerebral angiography</a:t>
            </a:r>
          </a:p>
          <a:p>
            <a:r>
              <a:rPr lang="en-US" dirty="0"/>
              <a:t>1971 Godfrey Hounsfield &amp; Allan Cormack develop CT scan; won Nobel Prize in 1972</a:t>
            </a:r>
          </a:p>
        </p:txBody>
      </p:sp>
      <p:sp>
        <p:nvSpPr>
          <p:cNvPr id="7" name="object 6"/>
          <p:cNvSpPr/>
          <p:nvPr/>
        </p:nvSpPr>
        <p:spPr>
          <a:xfrm>
            <a:off x="6626225" y="954755"/>
            <a:ext cx="2263775" cy="2289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7023100" y="3581400"/>
            <a:ext cx="1866900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98909"/>
            <a:ext cx="7886700" cy="1325563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History of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60476"/>
            <a:ext cx="6527800" cy="4525963"/>
          </a:xfrm>
        </p:spPr>
        <p:txBody>
          <a:bodyPr/>
          <a:lstStyle/>
          <a:p>
            <a:r>
              <a:rPr lang="en-US" dirty="0"/>
              <a:t>Sir Victor Horsley (1857-1916)</a:t>
            </a:r>
          </a:p>
          <a:p>
            <a:pPr lvl="1"/>
            <a:r>
              <a:rPr lang="en-US" sz="2400" dirty="0"/>
              <a:t>Intraoperative cortical stimulation to localize epileptic foci </a:t>
            </a:r>
          </a:p>
          <a:p>
            <a:pPr lvl="1"/>
            <a:r>
              <a:rPr lang="en-US" sz="2400" dirty="0"/>
              <a:t>Bone wax</a:t>
            </a:r>
          </a:p>
          <a:p>
            <a:pPr lvl="1"/>
            <a:r>
              <a:rPr lang="en-US" sz="2400" dirty="0" err="1"/>
              <a:t>Transcranial</a:t>
            </a:r>
            <a:r>
              <a:rPr lang="en-US" sz="2400" dirty="0"/>
              <a:t> approach to pituitary</a:t>
            </a:r>
          </a:p>
          <a:p>
            <a:pPr lvl="1"/>
            <a:r>
              <a:rPr lang="en-US" sz="2400" dirty="0"/>
              <a:t>Ligation of carotid artery to treat aneurysm</a:t>
            </a:r>
          </a:p>
          <a:p>
            <a:pPr lvl="1"/>
            <a:r>
              <a:rPr lang="en-US" sz="2400" dirty="0"/>
              <a:t>Intracranial division of trigeminal nerve root to treat trigeminal neuralgia</a:t>
            </a:r>
          </a:p>
          <a:p>
            <a:pPr lvl="1"/>
            <a:r>
              <a:rPr lang="en-US" sz="2400" dirty="0"/>
              <a:t>Horsley-Clarke stereotactic frame</a:t>
            </a:r>
          </a:p>
        </p:txBody>
      </p:sp>
      <p:pic>
        <p:nvPicPr>
          <p:cNvPr id="4" name="Picture 3" descr="Victor_Hors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816" y="2349500"/>
            <a:ext cx="270718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1024</Words>
  <Application>Microsoft Office PowerPoint</Application>
  <PresentationFormat>On-screen Show (4:3)</PresentationFormat>
  <Paragraphs>194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Tahoma</vt:lpstr>
      <vt:lpstr>Times New Roman</vt:lpstr>
      <vt:lpstr>Office Theme</vt:lpstr>
      <vt:lpstr>Introduction to Neurosurgery</vt:lpstr>
      <vt:lpstr>Disclosures</vt:lpstr>
      <vt:lpstr>Definition of Neurosurgery</vt:lpstr>
      <vt:lpstr>Neurosurgery</vt:lpstr>
      <vt:lpstr>History of Neurosurgery</vt:lpstr>
      <vt:lpstr>History of Neurosurgery</vt:lpstr>
      <vt:lpstr>History of Neurosurgery</vt:lpstr>
      <vt:lpstr>History of Neurosurgery</vt:lpstr>
      <vt:lpstr>History of Neurosurgery</vt:lpstr>
      <vt:lpstr>History of Neurosurgery</vt:lpstr>
      <vt:lpstr>History of Neurosurgery</vt:lpstr>
      <vt:lpstr>History of Neurosurgery</vt:lpstr>
      <vt:lpstr>Neurosurgery Practice Demographics</vt:lpstr>
      <vt:lpstr>Neurosurgeons in US</vt:lpstr>
      <vt:lpstr>Demographic Profiles</vt:lpstr>
      <vt:lpstr>Demographic Profiles</vt:lpstr>
      <vt:lpstr>PowerPoint Presentation</vt:lpstr>
      <vt:lpstr>Maldistribution of Surgeons</vt:lpstr>
      <vt:lpstr>Number of Neurosurgeons by Age</vt:lpstr>
      <vt:lpstr>Neurosurgical Workforce Shortages</vt:lpstr>
      <vt:lpstr>Neurosurgery Compensation</vt:lpstr>
      <vt:lpstr>Neurosurgery Malpractice Insurance</vt:lpstr>
      <vt:lpstr>Neurosurgery Residency Match Data</vt:lpstr>
      <vt:lpstr>Neurosurgical Subspecialties</vt:lpstr>
      <vt:lpstr>Residency Training: </vt:lpstr>
      <vt:lpstr>The Spectrum of Neurosurgery Residencies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heth</dc:creator>
  <cp:lastModifiedBy>Shannon H. Gignac</cp:lastModifiedBy>
  <cp:revision>14</cp:revision>
  <dcterms:created xsi:type="dcterms:W3CDTF">2018-06-02T16:43:50Z</dcterms:created>
  <dcterms:modified xsi:type="dcterms:W3CDTF">2018-11-02T15:25:02Z</dcterms:modified>
</cp:coreProperties>
</file>