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theme/theme15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</p:sldMasterIdLst>
  <p:notesMasterIdLst>
    <p:notesMasterId r:id="rId47"/>
  </p:notesMasterIdLst>
  <p:sldIdLst>
    <p:sldId id="256" r:id="rId15"/>
    <p:sldId id="321" r:id="rId16"/>
    <p:sldId id="299" r:id="rId17"/>
    <p:sldId id="295" r:id="rId18"/>
    <p:sldId id="296" r:id="rId19"/>
    <p:sldId id="298" r:id="rId20"/>
    <p:sldId id="318" r:id="rId21"/>
    <p:sldId id="311" r:id="rId22"/>
    <p:sldId id="312" r:id="rId23"/>
    <p:sldId id="271" r:id="rId24"/>
    <p:sldId id="257" r:id="rId25"/>
    <p:sldId id="305" r:id="rId26"/>
    <p:sldId id="306" r:id="rId27"/>
    <p:sldId id="307" r:id="rId28"/>
    <p:sldId id="317" r:id="rId29"/>
    <p:sldId id="308" r:id="rId30"/>
    <p:sldId id="297" r:id="rId31"/>
    <p:sldId id="301" r:id="rId32"/>
    <p:sldId id="319" r:id="rId33"/>
    <p:sldId id="320" r:id="rId34"/>
    <p:sldId id="302" r:id="rId35"/>
    <p:sldId id="303" r:id="rId36"/>
    <p:sldId id="304" r:id="rId37"/>
    <p:sldId id="300" r:id="rId38"/>
    <p:sldId id="313" r:id="rId39"/>
    <p:sldId id="314" r:id="rId40"/>
    <p:sldId id="315" r:id="rId41"/>
    <p:sldId id="310" r:id="rId42"/>
    <p:sldId id="268" r:id="rId43"/>
    <p:sldId id="270" r:id="rId44"/>
    <p:sldId id="276" r:id="rId45"/>
    <p:sldId id="31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cgme\Desktop\ARS%20Reports%20-%20GROUP%20-%20Session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cgme\Desktop\ARS%20Reports%20-%20GROUP%20-%20Session1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'Graphical Comparison'!$H$266</c:f>
              <c:strCache>
                <c:ptCount val="1"/>
                <c:pt idx="0">
                  <c:v>Internal Medicine and SS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'Graphical Comparison'!$B$265:$F$265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Comparison'!$B$266:$F$266</c:f>
              <c:numCache>
                <c:formatCode>0.00%</c:formatCode>
                <c:ptCount val="5"/>
                <c:pt idx="0">
                  <c:v>7.6900000000000024E-2</c:v>
                </c:pt>
                <c:pt idx="1">
                  <c:v>0.2051</c:v>
                </c:pt>
                <c:pt idx="2">
                  <c:v>0.58970000000000045</c:v>
                </c:pt>
                <c:pt idx="3">
                  <c:v>7.6900000000000024E-2</c:v>
                </c:pt>
                <c:pt idx="4">
                  <c:v>5.1299999999999998E-2</c:v>
                </c:pt>
              </c:numCache>
            </c:numRef>
          </c:val>
        </c:ser>
        <c:ser>
          <c:idx val="1"/>
          <c:order val="1"/>
          <c:tx>
            <c:strRef>
              <c:f>'Graphical Comparison'!$H$267</c:f>
              <c:strCache>
                <c:ptCount val="1"/>
                <c:pt idx="0">
                  <c:v>Pediatrics and SS, Fam Med and SS</c:v>
                </c:pt>
              </c:strCache>
            </c:strRef>
          </c:tx>
          <c:cat>
            <c:strRef>
              <c:f>'Graphical Comparison'!$B$265:$F$265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Comparison'!$B$267:$F$267</c:f>
              <c:numCache>
                <c:formatCode>0.00%</c:formatCode>
                <c:ptCount val="5"/>
                <c:pt idx="0">
                  <c:v>0.1</c:v>
                </c:pt>
                <c:pt idx="1">
                  <c:v>0.30000000000000032</c:v>
                </c:pt>
                <c:pt idx="2">
                  <c:v>0.43330000000000263</c:v>
                </c:pt>
                <c:pt idx="3">
                  <c:v>0.16670000000000013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'Graphical Comparison'!$H$268</c:f>
              <c:strCache>
                <c:ptCount val="1"/>
                <c:pt idx="0">
                  <c:v>Surgery and Surgical 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'Graphical Comparison'!$B$265:$F$265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Comparison'!$B$268:$F$268</c:f>
              <c:numCache>
                <c:formatCode>0.00%</c:formatCode>
                <c:ptCount val="5"/>
                <c:pt idx="0">
                  <c:v>0.129</c:v>
                </c:pt>
                <c:pt idx="1">
                  <c:v>0.35480000000000228</c:v>
                </c:pt>
                <c:pt idx="2">
                  <c:v>0.32260000000000205</c:v>
                </c:pt>
                <c:pt idx="3">
                  <c:v>0.16130000000000011</c:v>
                </c:pt>
                <c:pt idx="4">
                  <c:v>3.2300000000000016E-2</c:v>
                </c:pt>
              </c:numCache>
            </c:numRef>
          </c:val>
        </c:ser>
        <c:ser>
          <c:idx val="3"/>
          <c:order val="3"/>
          <c:tx>
            <c:strRef>
              <c:f>'Graphical Comparison'!$H$269</c:f>
              <c:strCache>
                <c:ptCount val="1"/>
                <c:pt idx="0">
                  <c:v>Hospital Based Specialties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'Graphical Comparison'!$B$265:$F$265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Comparison'!$B$269:$F$269</c:f>
              <c:numCache>
                <c:formatCode>0.00%</c:formatCode>
                <c:ptCount val="5"/>
                <c:pt idx="0">
                  <c:v>0.16670000000000013</c:v>
                </c:pt>
                <c:pt idx="1">
                  <c:v>0.45830000000000032</c:v>
                </c:pt>
                <c:pt idx="2">
                  <c:v>0.33330000000000365</c:v>
                </c:pt>
                <c:pt idx="3">
                  <c:v>4.1700000000000022E-2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'Graphical Comparison'!$H$270</c:f>
              <c:strCache>
                <c:ptCount val="1"/>
                <c:pt idx="0">
                  <c:v>DIO's and GME Administrators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'Graphical Comparison'!$B$265:$F$265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Comparison'!$B$270:$F$270</c:f>
              <c:numCache>
                <c:formatCode>0.00%</c:formatCode>
                <c:ptCount val="5"/>
                <c:pt idx="0">
                  <c:v>0</c:v>
                </c:pt>
                <c:pt idx="1">
                  <c:v>0.13639999999999999</c:v>
                </c:pt>
                <c:pt idx="2">
                  <c:v>0.56820000000000004</c:v>
                </c:pt>
                <c:pt idx="3">
                  <c:v>0.25</c:v>
                </c:pt>
                <c:pt idx="4">
                  <c:v>4.5500000000000013E-2</c:v>
                </c:pt>
              </c:numCache>
            </c:numRef>
          </c:val>
        </c:ser>
        <c:shape val="box"/>
        <c:axId val="34323456"/>
        <c:axId val="67503232"/>
        <c:axId val="0"/>
      </c:bar3DChart>
      <c:catAx>
        <c:axId val="34323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503232"/>
        <c:crosses val="autoZero"/>
        <c:auto val="1"/>
        <c:lblAlgn val="ctr"/>
        <c:lblOffset val="100"/>
      </c:catAx>
      <c:valAx>
        <c:axId val="67503232"/>
        <c:scaling>
          <c:orientation val="minMax"/>
          <c:max val="0.8"/>
        </c:scaling>
        <c:axPos val="l"/>
        <c:majorGridlines/>
        <c:numFmt formatCode="0.00%" sourceLinked="1"/>
        <c:tickLblPos val="nextTo"/>
        <c:crossAx val="34323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5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'Graphical Comparison'!$I$353</c:f>
              <c:strCache>
                <c:ptCount val="1"/>
                <c:pt idx="0">
                  <c:v>Internal Medicine and SS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'Graphical Comparison'!$B$352:$F$352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Comparison'!$B$353:$F$353</c:f>
              <c:numCache>
                <c:formatCode>0.00%</c:formatCode>
                <c:ptCount val="5"/>
                <c:pt idx="0">
                  <c:v>0</c:v>
                </c:pt>
                <c:pt idx="1">
                  <c:v>0.10810000000000022</c:v>
                </c:pt>
                <c:pt idx="2">
                  <c:v>0.59460000000000002</c:v>
                </c:pt>
                <c:pt idx="3">
                  <c:v>0.21620000000000106</c:v>
                </c:pt>
                <c:pt idx="4">
                  <c:v>8.1100000000000005E-2</c:v>
                </c:pt>
              </c:numCache>
            </c:numRef>
          </c:val>
        </c:ser>
        <c:ser>
          <c:idx val="1"/>
          <c:order val="1"/>
          <c:tx>
            <c:strRef>
              <c:f>'Graphical Comparison'!$I$354</c:f>
              <c:strCache>
                <c:ptCount val="1"/>
                <c:pt idx="0">
                  <c:v>Pediatrics and SS, Fam Med and SS</c:v>
                </c:pt>
              </c:strCache>
            </c:strRef>
          </c:tx>
          <c:cat>
            <c:strRef>
              <c:f>'Graphical Comparison'!$B$352:$F$352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Comparison'!$B$354:$F$354</c:f>
              <c:numCache>
                <c:formatCode>0.00%</c:formatCode>
                <c:ptCount val="5"/>
                <c:pt idx="0">
                  <c:v>6.6699999999999995E-2</c:v>
                </c:pt>
                <c:pt idx="1">
                  <c:v>6.6699999999999995E-2</c:v>
                </c:pt>
                <c:pt idx="2">
                  <c:v>0.66670000000000595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'Graphical Comparison'!$I$355</c:f>
              <c:strCache>
                <c:ptCount val="1"/>
                <c:pt idx="0">
                  <c:v>Surgery and Surgical 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'Graphical Comparison'!$B$352:$F$352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Comparison'!$B$355:$F$355</c:f>
              <c:numCache>
                <c:formatCode>0.00%</c:formatCode>
                <c:ptCount val="5"/>
                <c:pt idx="0">
                  <c:v>3.1300000000000001E-2</c:v>
                </c:pt>
                <c:pt idx="1">
                  <c:v>0.25</c:v>
                </c:pt>
                <c:pt idx="2">
                  <c:v>0.40630000000000038</c:v>
                </c:pt>
                <c:pt idx="3">
                  <c:v>0.18750000000000044</c:v>
                </c:pt>
                <c:pt idx="4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'Graphical Comparison'!$I$356</c:f>
              <c:strCache>
                <c:ptCount val="1"/>
                <c:pt idx="0">
                  <c:v>Hospital Based Specialties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'Graphical Comparison'!$B$352:$F$352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Comparison'!$B$356:$F$356</c:f>
              <c:numCache>
                <c:formatCode>0.00%</c:formatCode>
                <c:ptCount val="5"/>
                <c:pt idx="0">
                  <c:v>0</c:v>
                </c:pt>
                <c:pt idx="1">
                  <c:v>0.29170000000000001</c:v>
                </c:pt>
                <c:pt idx="2">
                  <c:v>0.66670000000000595</c:v>
                </c:pt>
                <c:pt idx="3">
                  <c:v>0</c:v>
                </c:pt>
                <c:pt idx="4">
                  <c:v>4.1700000000000001E-2</c:v>
                </c:pt>
              </c:numCache>
            </c:numRef>
          </c:val>
        </c:ser>
        <c:ser>
          <c:idx val="4"/>
          <c:order val="4"/>
          <c:tx>
            <c:strRef>
              <c:f>'Graphical Comparison'!$I$357</c:f>
              <c:strCache>
                <c:ptCount val="1"/>
                <c:pt idx="0">
                  <c:v>DIO's and GME Administrators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'Graphical Comparison'!$B$352:$F$352</c:f>
              <c:strCache>
                <c:ptCount val="5"/>
                <c:pt idx="0">
                  <c:v>1 = Inadequate delegation of authority and responsibility</c:v>
                </c:pt>
                <c:pt idx="1">
                  <c:v>2</c:v>
                </c:pt>
                <c:pt idx="2">
                  <c:v>3 = Optimal delegation of authority and responsibility </c:v>
                </c:pt>
                <c:pt idx="3">
                  <c:v>4</c:v>
                </c:pt>
                <c:pt idx="4">
                  <c:v>5 = Excessive delegation of authority and responsibility</c:v>
                </c:pt>
              </c:strCache>
            </c:strRef>
          </c:cat>
          <c:val>
            <c:numRef>
              <c:f>'Graphical Comparison'!$B$357:$F$357</c:f>
              <c:numCache>
                <c:formatCode>0.00%</c:formatCode>
                <c:ptCount val="5"/>
                <c:pt idx="0">
                  <c:v>2.1700000000000001E-2</c:v>
                </c:pt>
                <c:pt idx="1">
                  <c:v>4.3500000000000004E-2</c:v>
                </c:pt>
                <c:pt idx="2">
                  <c:v>0.28260000000000002</c:v>
                </c:pt>
                <c:pt idx="3">
                  <c:v>0.45650000000000002</c:v>
                </c:pt>
                <c:pt idx="4">
                  <c:v>0.19570000000000001</c:v>
                </c:pt>
              </c:numCache>
            </c:numRef>
          </c:val>
        </c:ser>
        <c:shape val="box"/>
        <c:axId val="43140992"/>
        <c:axId val="43142528"/>
        <c:axId val="0"/>
      </c:bar3DChart>
      <c:catAx>
        <c:axId val="4314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3142528"/>
        <c:crosses val="autoZero"/>
        <c:auto val="1"/>
        <c:lblAlgn val="ctr"/>
        <c:lblOffset val="100"/>
      </c:catAx>
      <c:valAx>
        <c:axId val="43142528"/>
        <c:scaling>
          <c:orientation val="minMax"/>
          <c:max val="0.8"/>
        </c:scaling>
        <c:axPos val="l"/>
        <c:majorGridlines/>
        <c:numFmt formatCode="0.00%" sourceLinked="1"/>
        <c:tickLblPos val="nextTo"/>
        <c:crossAx val="431409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50"/>
          </a:pPr>
          <a:endParaRPr lang="en-US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A1018-F000-48C1-9720-75044C4C140E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56622-EACF-4398-A3F2-59899A72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79D3C-EC7B-4CDF-B386-FCA6B7F97A7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B6560-4F7F-4B0E-ABBD-F1D50827EE1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533400" y="14478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33400" y="9906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000000"/>
                </a:solidFill>
              </a:rPr>
              <a:t>Accreditation Council for Graduate Medical Education</a:t>
            </a:r>
          </a:p>
        </p:txBody>
      </p:sp>
      <p:pic>
        <p:nvPicPr>
          <p:cNvPr id="5" name="Picture 7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593725" y="4837113"/>
            <a:ext cx="443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593725" y="41910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06D268-2EC1-4E02-9424-152DBF49D2F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A3661B-E40B-4667-89EA-5FFCC10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9" r:id="rId2"/>
    <p:sldLayoutId id="214748369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2B2B2"/>
            </a:gs>
            <a:gs pos="50000">
              <a:schemeClr val="bg1"/>
            </a:gs>
            <a:gs pos="100000">
              <a:srgbClr val="B2B2B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ACGM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</a:blip>
          <a:srcRect/>
          <a:stretch>
            <a:fillRect/>
          </a:stretch>
        </p:blipFill>
        <p:spPr bwMode="auto">
          <a:xfrm>
            <a:off x="8153400" y="5715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c.edu/gmehandbook/policies/res_supervision_UNUSED.html" TargetMode="External"/><Relationship Id="rId2" Type="http://schemas.openxmlformats.org/officeDocument/2006/relationships/hyperlink" Target="http://www.utmem.edu/GME/supervision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533400" y="2949575"/>
            <a:ext cx="8077200" cy="1012825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Duty Hours Task Force Update</a:t>
            </a:r>
            <a:br>
              <a:rPr lang="en-US" sz="4000" b="1" dirty="0" smtClean="0"/>
            </a:br>
            <a:r>
              <a:rPr lang="en-US" sz="4000" b="1" dirty="0" smtClean="0"/>
              <a:t>June 20, 2010</a:t>
            </a:r>
            <a:br>
              <a:rPr lang="en-US" sz="4000" b="1" dirty="0" smtClean="0"/>
            </a:br>
            <a:r>
              <a:rPr lang="en-US" sz="4000" b="1" dirty="0" smtClean="0"/>
              <a:t>Society of Neurological Surgeons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Perspectives on Committee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4511675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General Surgery (DIO)</a:t>
            </a:r>
          </a:p>
          <a:p>
            <a:pPr eaLnBrk="1" hangingPunct="1"/>
            <a:r>
              <a:rPr lang="en-US" sz="2400" smtClean="0"/>
              <a:t>Vascular Surgery (DIO)</a:t>
            </a:r>
          </a:p>
          <a:p>
            <a:pPr eaLnBrk="1" hangingPunct="1"/>
            <a:r>
              <a:rPr lang="en-US" sz="2400" smtClean="0"/>
              <a:t>Colon and Rectal Surgery(R) </a:t>
            </a:r>
          </a:p>
          <a:p>
            <a:pPr eaLnBrk="1" hangingPunct="1"/>
            <a:r>
              <a:rPr lang="en-US" sz="2400" smtClean="0"/>
              <a:t>Neurosurgery</a:t>
            </a:r>
          </a:p>
          <a:p>
            <a:pPr eaLnBrk="1" hangingPunct="1"/>
            <a:r>
              <a:rPr lang="en-US" sz="2400" smtClean="0"/>
              <a:t>Obstetrics and Gynecology</a:t>
            </a:r>
          </a:p>
          <a:p>
            <a:pPr eaLnBrk="1" hangingPunct="1"/>
            <a:r>
              <a:rPr lang="en-US" sz="2400" smtClean="0"/>
              <a:t>Ophthalmology (CC)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Public Member </a:t>
            </a:r>
          </a:p>
          <a:p>
            <a:pPr eaLnBrk="1" hangingPunct="1"/>
            <a:endParaRPr lang="en-US" sz="240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6163" y="1252538"/>
            <a:ext cx="42878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Pediatrics (+R)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Family Medicine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Emergency Medicine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Radiology (CC)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Internal Medicine:    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 err="1">
                <a:latin typeface="+mn-lt"/>
              </a:rPr>
              <a:t>Pulm</a:t>
            </a:r>
            <a:r>
              <a:rPr lang="en-US" sz="2400" kern="0" dirty="0">
                <a:latin typeface="+mn-lt"/>
              </a:rPr>
              <a:t>/Critical Care (R)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Gastroenterology (DIO)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Nephrology (VC)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Anesthesiology (DIO)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1938338" y="5900738"/>
            <a:ext cx="2262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CC-</a:t>
            </a:r>
            <a:r>
              <a:rPr lang="en-US" i="1"/>
              <a:t> Co-Chair</a:t>
            </a:r>
          </a:p>
          <a:p>
            <a:r>
              <a:rPr lang="en-US" b="1" i="1"/>
              <a:t>VC </a:t>
            </a:r>
            <a:r>
              <a:rPr lang="en-US" i="1"/>
              <a:t>– Vice Chair</a:t>
            </a:r>
          </a:p>
          <a:p>
            <a:r>
              <a:rPr lang="en-US" b="1" i="1"/>
              <a:t>DIO</a:t>
            </a:r>
            <a:r>
              <a:rPr lang="en-US" i="1"/>
              <a:t> – Des, Inst. Off.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557713" y="5897563"/>
            <a:ext cx="276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  <a:r>
              <a:rPr lang="en-US" i="1"/>
              <a:t>- Resident Member</a:t>
            </a:r>
          </a:p>
          <a:p>
            <a:r>
              <a:rPr lang="en-US" b="1" i="1"/>
              <a:t>+R</a:t>
            </a:r>
            <a:r>
              <a:rPr lang="en-US" i="1"/>
              <a:t> – Resident in addition</a:t>
            </a:r>
          </a:p>
          <a:p>
            <a:r>
              <a:rPr lang="en-US" i="1"/>
              <a:t> to RRC Chair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Duty Hours Task Force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E. Stephen Amis Jr., MD </a:t>
            </a:r>
            <a:r>
              <a:rPr lang="en-US" sz="1800" smtClean="0"/>
              <a:t>- RRC Chair, Radiology, CRC Chair – Co-Chair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Susan Day, MD </a:t>
            </a:r>
            <a:r>
              <a:rPr lang="en-US" sz="1800" smtClean="0"/>
              <a:t>- Ophthalmology. Board Chair, ACGME – Co-Chair 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Thomas J. Nasca, MD, MACP </a:t>
            </a:r>
            <a:r>
              <a:rPr lang="en-US" sz="1800" smtClean="0"/>
              <a:t>- Nephrology. CEO, ACGME – Vice Chair</a:t>
            </a:r>
          </a:p>
          <a:p>
            <a:pPr>
              <a:buFontTx/>
              <a:buNone/>
            </a:pPr>
            <a:r>
              <a:rPr lang="en-US" sz="1800" b="1" smtClean="0"/>
              <a:t>Paige Amidon </a:t>
            </a:r>
            <a:r>
              <a:rPr lang="en-US" sz="1800" smtClean="0"/>
              <a:t>– ACGME Board Director, Public Director</a:t>
            </a:r>
          </a:p>
          <a:p>
            <a:pPr>
              <a:buFontTx/>
              <a:buNone/>
            </a:pPr>
            <a:r>
              <a:rPr lang="en-US" sz="1800" b="1" smtClean="0"/>
              <a:t>Jaime Bohl, MD </a:t>
            </a:r>
            <a:r>
              <a:rPr lang="en-US" sz="1800" smtClean="0"/>
              <a:t>– CRCR Resident Member, Colon and Rectal Surgery</a:t>
            </a:r>
          </a:p>
          <a:p>
            <a:pPr>
              <a:buFontTx/>
              <a:buNone/>
            </a:pPr>
            <a:r>
              <a:rPr lang="en-US" sz="1800" b="1" smtClean="0"/>
              <a:t>Lois Bready, MD </a:t>
            </a:r>
            <a:r>
              <a:rPr lang="en-US" sz="1800" smtClean="0"/>
              <a:t>– former RRC Chair, Anesthesiology</a:t>
            </a:r>
          </a:p>
          <a:p>
            <a:pPr>
              <a:buFontTx/>
              <a:buNone/>
            </a:pPr>
            <a:r>
              <a:rPr lang="en-US" sz="1800" b="1" smtClean="0"/>
              <a:t>Ralph Dacey, Jr., MD </a:t>
            </a:r>
            <a:r>
              <a:rPr lang="en-US" sz="1800" smtClean="0"/>
              <a:t>– RRC Chair, Neurosurgery</a:t>
            </a:r>
          </a:p>
          <a:p>
            <a:pPr>
              <a:buFontTx/>
              <a:buNone/>
            </a:pPr>
            <a:r>
              <a:rPr lang="en-US" sz="1800" b="1" smtClean="0"/>
              <a:t>Rosemarie Fisher, MD </a:t>
            </a:r>
            <a:r>
              <a:rPr lang="en-US" sz="1800" smtClean="0"/>
              <a:t>– RRC Chair, Internal Medicine. CRC Vice Chair</a:t>
            </a:r>
          </a:p>
          <a:p>
            <a:pPr>
              <a:buFontTx/>
              <a:buNone/>
            </a:pPr>
            <a:r>
              <a:rPr lang="en-US" sz="1800" b="1" smtClean="0"/>
              <a:t>Timothy Flynn, MD </a:t>
            </a:r>
            <a:r>
              <a:rPr lang="en-US" sz="1800" smtClean="0"/>
              <a:t>–  Vascular Surgery. ACGME Board Chair-Elect</a:t>
            </a:r>
          </a:p>
          <a:p>
            <a:pPr>
              <a:buFontTx/>
              <a:buNone/>
            </a:pPr>
            <a:r>
              <a:rPr lang="en-US" sz="1800" b="1" smtClean="0"/>
              <a:t>Stephen Ludwig, MD </a:t>
            </a:r>
            <a:r>
              <a:rPr lang="en-US" sz="1800" smtClean="0"/>
              <a:t>– RRC Chair, Pediatrics</a:t>
            </a:r>
          </a:p>
          <a:p>
            <a:pPr>
              <a:buFontTx/>
              <a:buNone/>
            </a:pPr>
            <a:r>
              <a:rPr lang="en-US" sz="1800" b="1" smtClean="0"/>
              <a:t>Robert Muelleman, MD </a:t>
            </a:r>
            <a:r>
              <a:rPr lang="en-US" sz="1800" smtClean="0"/>
              <a:t>– RRC Chair, Emergency Medicine</a:t>
            </a:r>
          </a:p>
          <a:p>
            <a:pPr>
              <a:buFontTx/>
              <a:buNone/>
            </a:pPr>
            <a:r>
              <a:rPr lang="en-US" sz="1800" b="1" smtClean="0"/>
              <a:t>Janice Nevin, MD, MPH </a:t>
            </a:r>
            <a:r>
              <a:rPr lang="en-US" sz="1800" smtClean="0"/>
              <a:t>– former RRC Chair, Family Medicine</a:t>
            </a:r>
          </a:p>
          <a:p>
            <a:pPr>
              <a:buFontTx/>
              <a:buNone/>
            </a:pPr>
            <a:r>
              <a:rPr lang="en-US" sz="1800" b="1" smtClean="0"/>
              <a:t>Meredith Riebschleger, MD </a:t>
            </a:r>
            <a:r>
              <a:rPr lang="en-US" sz="1800" smtClean="0"/>
              <a:t>– CRCR Resident Member, Pediatrics</a:t>
            </a:r>
          </a:p>
          <a:p>
            <a:pPr>
              <a:buFontTx/>
              <a:buNone/>
            </a:pPr>
            <a:r>
              <a:rPr lang="en-US" sz="1800" b="1" smtClean="0"/>
              <a:t>William Walsh, MD, MPH </a:t>
            </a:r>
            <a:r>
              <a:rPr lang="en-US" sz="1800" smtClean="0"/>
              <a:t>– ACGME Board Director, Pulmonary &amp; Critical Care</a:t>
            </a:r>
          </a:p>
          <a:p>
            <a:pPr>
              <a:buFontTx/>
              <a:buNone/>
            </a:pPr>
            <a:r>
              <a:rPr lang="en-US" sz="1800" b="1" smtClean="0"/>
              <a:t>George Wendel, Jr., MD </a:t>
            </a:r>
            <a:r>
              <a:rPr lang="en-US" sz="1800" smtClean="0"/>
              <a:t>– RRC Chair, Obstetrics and Gynecology</a:t>
            </a:r>
          </a:p>
          <a:p>
            <a:pPr>
              <a:buFontTx/>
              <a:buNone/>
            </a:pPr>
            <a:r>
              <a:rPr lang="en-US" sz="1800" b="1" smtClean="0"/>
              <a:t>Thomas V. Whalen, MD </a:t>
            </a:r>
            <a:r>
              <a:rPr lang="en-US" sz="1800" smtClean="0"/>
              <a:t>– RRC Chair, Surgery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Task Force Activities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International Duty Hours Symposium, Annual Educational Conference, Dallas, TX, March 2009 </a:t>
            </a:r>
          </a:p>
          <a:p>
            <a:r>
              <a:rPr lang="en-US" sz="3600" dirty="0" smtClean="0"/>
              <a:t>Duty Hours Congress, Chicago, IL, June 2009</a:t>
            </a:r>
          </a:p>
          <a:p>
            <a:r>
              <a:rPr lang="en-US" sz="3600" dirty="0" smtClean="0"/>
              <a:t>Ten meetings, both face-to-face and virtual, from July 2009 – April 2010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I. Review/Revision of Resident Duty Hour Standards</a:t>
            </a:r>
            <a:br>
              <a:rPr lang="en-US" sz="2400" smtClean="0"/>
            </a:br>
            <a:r>
              <a:rPr lang="en-US" sz="2400" smtClean="0"/>
              <a:t>Communication with the Community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Web Based Survey of DIOs. Program Directors, Faculty, and Residents (Jan-April, 2009)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Request for Organizational Positions (Feb-April 2009)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International Symposium –March 4-5, 2009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Annual ACGME Educational Meeting –March 6-8, 2009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Task Force Formed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Formal Review of the Literature (External- RFP’s filled three selected)</a:t>
            </a:r>
          </a:p>
          <a:p>
            <a:pPr marL="609600" indent="-609600" eaLnBrk="1" hangingPunct="1">
              <a:buFont typeface="Wingdings" pitchFamily="2" charset="2"/>
              <a:buChar char="ü"/>
            </a:pPr>
            <a:r>
              <a:rPr lang="en-US" sz="2400" smtClean="0"/>
              <a:t>National Congress on Duty Hour and the Learning Environment (June, 2009)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Task Force Activities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000" b="1" dirty="0" smtClean="0"/>
              <a:t>Duty Hours Congress, June 2009</a:t>
            </a:r>
            <a:endParaRPr lang="en-US" sz="2000" dirty="0" smtClean="0"/>
          </a:p>
          <a:p>
            <a:r>
              <a:rPr lang="en-US" sz="2000" i="1" dirty="0" smtClean="0"/>
              <a:t>Testimony heard from over 65 groups from the GME community</a:t>
            </a:r>
          </a:p>
          <a:p>
            <a:r>
              <a:rPr lang="en-US" sz="2000" b="1" dirty="0" smtClean="0"/>
              <a:t>Expert Testimony in the following areas:</a:t>
            </a:r>
          </a:p>
          <a:p>
            <a:r>
              <a:rPr lang="en-US" sz="2000" i="1" dirty="0" smtClean="0"/>
              <a:t>History and impact of 2003 duty hours standards</a:t>
            </a:r>
            <a:endParaRPr lang="en-US" sz="2000" dirty="0" smtClean="0"/>
          </a:p>
          <a:p>
            <a:r>
              <a:rPr lang="en-US" sz="2000" i="1" dirty="0" smtClean="0"/>
              <a:t>Report of Monitoring Committee on duty hours</a:t>
            </a:r>
            <a:endParaRPr lang="en-US" sz="2000" dirty="0" smtClean="0"/>
          </a:p>
          <a:p>
            <a:r>
              <a:rPr lang="en-US" sz="2000" i="1" dirty="0" smtClean="0"/>
              <a:t>Sleep research and physiology</a:t>
            </a:r>
            <a:endParaRPr lang="en-US" sz="2000" dirty="0" smtClean="0"/>
          </a:p>
          <a:p>
            <a:r>
              <a:rPr lang="en-US" sz="2000" i="1" dirty="0" smtClean="0"/>
              <a:t>Three commissioned literature reviews</a:t>
            </a:r>
            <a:endParaRPr lang="en-US" sz="2000" dirty="0" smtClean="0"/>
          </a:p>
          <a:p>
            <a:r>
              <a:rPr lang="en-US" sz="2000" i="1" dirty="0" smtClean="0"/>
              <a:t>Historical/political framework of IOM Report and duty hours</a:t>
            </a:r>
            <a:endParaRPr lang="en-US" sz="2000" dirty="0" smtClean="0"/>
          </a:p>
          <a:p>
            <a:r>
              <a:rPr lang="en-US" sz="2000" i="1" dirty="0" smtClean="0"/>
              <a:t>Patient safety, quality, and the teaching hospital</a:t>
            </a:r>
            <a:endParaRPr lang="en-US" sz="2000" dirty="0" smtClean="0"/>
          </a:p>
          <a:p>
            <a:r>
              <a:rPr lang="en-US" sz="2000" i="1" dirty="0" smtClean="0"/>
              <a:t>Safety net hospitals</a:t>
            </a:r>
            <a:endParaRPr lang="en-US" sz="2000" dirty="0" smtClean="0"/>
          </a:p>
          <a:p>
            <a:r>
              <a:rPr lang="en-US" sz="2000" i="1" dirty="0" smtClean="0"/>
              <a:t>NY hospitals’ experience</a:t>
            </a:r>
            <a:endParaRPr lang="en-US" sz="2000" dirty="0" smtClean="0"/>
          </a:p>
          <a:p>
            <a:r>
              <a:rPr lang="en-US" sz="2000" i="1" dirty="0" smtClean="0"/>
              <a:t>Duty hours and the legal perspective</a:t>
            </a:r>
            <a:endParaRPr lang="en-US" sz="2000" dirty="0" smtClean="0"/>
          </a:p>
          <a:p>
            <a:r>
              <a:rPr lang="en-US" sz="2000" i="1" dirty="0" smtClean="0"/>
              <a:t>Fatigue management strategies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ACGME TF vs. IOM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27237"/>
            <a:ext cx="3581400" cy="4525963"/>
          </a:xfrm>
        </p:spPr>
        <p:txBody>
          <a:bodyPr/>
          <a:lstStyle/>
          <a:p>
            <a:r>
              <a:rPr lang="en-US" sz="4000" dirty="0" smtClean="0"/>
              <a:t>17 members</a:t>
            </a:r>
          </a:p>
          <a:p>
            <a:pPr lvl="1"/>
            <a:r>
              <a:rPr lang="en-US" sz="3600" dirty="0" smtClean="0"/>
              <a:t>1 PD</a:t>
            </a:r>
          </a:p>
          <a:p>
            <a:pPr lvl="1"/>
            <a:r>
              <a:rPr lang="en-US" sz="3600" dirty="0" smtClean="0"/>
              <a:t>0 active surgeons</a:t>
            </a:r>
          </a:p>
          <a:p>
            <a:pPr lvl="1"/>
            <a:r>
              <a:rPr lang="en-US" sz="3600" dirty="0" smtClean="0"/>
              <a:t>6 clinicians</a:t>
            </a:r>
          </a:p>
          <a:p>
            <a:pPr lvl="1"/>
            <a:r>
              <a:rPr lang="en-US" sz="3600" dirty="0" smtClean="0"/>
              <a:t>2 active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676400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95800" y="1371600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447800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53000" y="2027237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members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13 PD’s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3 active surgeons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15 clinicians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15 active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371600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IOM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1371600"/>
            <a:ext cx="4905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ACGME Task Force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IOM Public Meetings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December 3, 2007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Open Session</a:t>
            </a:r>
            <a:br>
              <a:rPr lang="en-US" sz="2700" dirty="0" smtClean="0"/>
            </a:br>
            <a:r>
              <a:rPr lang="en-US" sz="2700" dirty="0" smtClean="0"/>
              <a:t>6.5 Hours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048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March 4, 2008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Open Session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5.5 Hours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May 8-9, 2008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Open Session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 Hours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946737"/>
            <a:ext cx="2985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=14 hrs.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2303836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Surgery 15</a:t>
            </a:r>
          </a:p>
          <a:p>
            <a:pPr algn="ctr"/>
            <a:r>
              <a:rPr lang="en-US" sz="3200" b="1" dirty="0" smtClean="0"/>
              <a:t> min.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It is not just about duty hours</a:t>
            </a:r>
          </a:p>
          <a:p>
            <a:r>
              <a:rPr lang="en-US" sz="4000" dirty="0" smtClean="0"/>
              <a:t>It is also about:</a:t>
            </a:r>
          </a:p>
          <a:p>
            <a:pPr lvl="1"/>
            <a:r>
              <a:rPr lang="en-US" sz="3600" dirty="0" smtClean="0"/>
              <a:t>Patient safety</a:t>
            </a:r>
          </a:p>
          <a:p>
            <a:pPr lvl="1"/>
            <a:r>
              <a:rPr lang="en-US" sz="3600" dirty="0" smtClean="0"/>
              <a:t>Appropriate levels of supervision</a:t>
            </a:r>
          </a:p>
          <a:p>
            <a:pPr lvl="1"/>
            <a:r>
              <a:rPr lang="en-US" sz="3600" dirty="0" smtClean="0"/>
              <a:t>Professional responsibility of the residents to show up rested and fit for duty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GME has been dominated by the “Internal Medicine” model – intern runs everything</a:t>
            </a:r>
          </a:p>
          <a:p>
            <a:r>
              <a:rPr lang="en-US" dirty="0" smtClean="0"/>
              <a:t>Neurosurgeons, in general, have developed model systems for resident supervision and a defined hierarchy in their clinical services and training programs</a:t>
            </a:r>
          </a:p>
          <a:p>
            <a:r>
              <a:rPr lang="en-US" dirty="0" smtClean="0"/>
              <a:t>Supervision enhancement will be a major part of the new standards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33400" y="-28575"/>
            <a:ext cx="8229600" cy="1143000"/>
          </a:xfrm>
        </p:spPr>
        <p:txBody>
          <a:bodyPr/>
          <a:lstStyle/>
          <a:p>
            <a:r>
              <a:rPr lang="en-US" sz="2000" smtClean="0"/>
              <a:t>During the </a:t>
            </a:r>
            <a:r>
              <a:rPr lang="en-US" sz="2000" b="1" smtClean="0"/>
              <a:t>daytime </a:t>
            </a:r>
            <a:r>
              <a:rPr lang="en-US" sz="2000" smtClean="0"/>
              <a:t>to what degree are </a:t>
            </a:r>
            <a:r>
              <a:rPr lang="en-US" sz="2000" b="1" smtClean="0"/>
              <a:t>senior residents </a:t>
            </a:r>
            <a:r>
              <a:rPr lang="en-US" sz="2000" smtClean="0"/>
              <a:t>given graded responsibility and authority for patient care commensurate with their level of training?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481913" y="939114"/>
          <a:ext cx="8291384" cy="591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6969125" y="1335088"/>
            <a:ext cx="831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n=168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“I’m from the ACGME and I’m here to help you.”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The New Duty Hours Standards: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It could have been much worse.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33400" y="-53975"/>
            <a:ext cx="8229600" cy="1143000"/>
          </a:xfrm>
        </p:spPr>
        <p:txBody>
          <a:bodyPr/>
          <a:lstStyle/>
          <a:p>
            <a:r>
              <a:rPr lang="en-US" sz="2000" smtClean="0"/>
              <a:t>During the </a:t>
            </a:r>
            <a:r>
              <a:rPr lang="en-US" sz="2000" b="1" smtClean="0"/>
              <a:t>Night </a:t>
            </a:r>
            <a:r>
              <a:rPr lang="en-US" sz="2000" smtClean="0"/>
              <a:t>to what degree are </a:t>
            </a:r>
            <a:r>
              <a:rPr lang="en-US" sz="2000" b="1" smtClean="0"/>
              <a:t>senior residents </a:t>
            </a:r>
            <a:r>
              <a:rPr lang="en-US" sz="2000" smtClean="0"/>
              <a:t>given graded responsibility and authority for patient care commensurate with their level of training?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543697" y="1099751"/>
          <a:ext cx="8031891" cy="531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6969125" y="1335088"/>
            <a:ext cx="831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n=169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itchFamily="18" charset="0"/>
              </a:rPr>
              <a:t>Levels of Supervision</a:t>
            </a:r>
            <a:br>
              <a:rPr lang="en-US" dirty="0" smtClean="0">
                <a:latin typeface="Garamond" pitchFamily="18" charset="0"/>
              </a:rPr>
            </a:br>
            <a:r>
              <a:rPr lang="en-US" dirty="0" smtClean="0">
                <a:latin typeface="Garamond" pitchFamily="18" charset="0"/>
              </a:rPr>
              <a:t>Direct</a:t>
            </a: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586744"/>
          <a:ext cx="7620000" cy="3899656"/>
        </p:xfrm>
        <a:graphic>
          <a:graphicData uri="http://schemas.openxmlformats.org/drawingml/2006/table">
            <a:tbl>
              <a:tblPr/>
              <a:tblGrid>
                <a:gridCol w="368517"/>
                <a:gridCol w="7251483"/>
              </a:tblGrid>
              <a:tr h="1298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Direct supervision by senior resident or above at all times; Chief/fellow and faculty member immediately available for OR cases (on campus).  Chief/fellow and faculty member available by phone with ability to return to campus within 30 minutes for other patient care situations.  Chief/fellow review (in person or by phone) within 12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Direct supervision by chief resident or above except for most basic care; Direct faculty supervision at critical portions for OR cases; Faculty member immediately available for OR cases (on campus).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Garamond"/>
                          <a:ea typeface="Times New Roman"/>
                          <a:cs typeface="Times New Roman"/>
                        </a:rPr>
                        <a:t>Direct faculty supervision at critical portions.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2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Direct supervision by senior resident or above at critical portions;  Chief/fellow and faculty member immediately available for OR cases (on campus).  Chief/fellow and faculty member available by phone with ability to return to campus within 30 minutes for other patient care situations.  Chief/fellow review (in person or by phone) within 12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itchFamily="18" charset="0"/>
              </a:rPr>
              <a:t>Levels of Supervision</a:t>
            </a:r>
            <a:br>
              <a:rPr lang="en-US" dirty="0" smtClean="0">
                <a:latin typeface="Garamond" pitchFamily="18" charset="0"/>
              </a:rPr>
            </a:br>
            <a:r>
              <a:rPr lang="en-US" dirty="0" smtClean="0">
                <a:latin typeface="Garamond" pitchFamily="18" charset="0"/>
              </a:rPr>
              <a:t>Indirect/Retrospective</a:t>
            </a: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752601"/>
          <a:ext cx="7772400" cy="3809999"/>
        </p:xfrm>
        <a:graphic>
          <a:graphicData uri="http://schemas.openxmlformats.org/drawingml/2006/table">
            <a:tbl>
              <a:tblPr/>
              <a:tblGrid>
                <a:gridCol w="375888"/>
                <a:gridCol w="7396512"/>
              </a:tblGrid>
              <a:tr h="8760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Garamond"/>
                          <a:ea typeface="Times New Roman"/>
                          <a:cs typeface="Times New Roman"/>
                        </a:rPr>
                        <a:t>Indirect supervision by senior resident, chief resident or fellow.  Chief/fellow immediately available (on campus). Chief/fellow review (in person or by phone) within 4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0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Indirect supervision by chief resident/fellow.  Chief/fellow available by phone with ability to return to campus within 30 minutes. Chief/fellow review (in person or by phone) within 12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0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Indirect supervision by faculty; Faculty member available by phone with ability to return to campus within 30 minutes.  Faculty review (in person or by phone) within 18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0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Garamond"/>
                          <a:ea typeface="Times New Roman"/>
                          <a:cs typeface="Times New Roman"/>
                        </a:rPr>
                        <a:t>Retrospective supervision by chief/fellow; Chief/fellow  reviews patient care within 24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0759" marR="60759" marT="7397" marB="73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Garamond"/>
                          <a:ea typeface="Times New Roman"/>
                          <a:cs typeface="Times New Roman"/>
                        </a:rPr>
                        <a:t>Retrospective supervision by faculty; Faculty member reviews patient care within 48 hours.</a:t>
                      </a:r>
                    </a:p>
                  </a:txBody>
                  <a:tcPr marL="60759" marR="60759" marT="7397" marB="7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583439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http://www.utmem.edu/GME/supervision.php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http://www.musc.edu/gmehandbook/policies/res_supervision_UNUSED.html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81000" y="5897434"/>
            <a:ext cx="838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*Acting Chief 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(Research  &amp; Elective Years)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Garamond" pitchFamily="18" charset="0"/>
              </a:rPr>
              <a:t>Neurosurgery Levels of Supervision</a:t>
            </a:r>
            <a:endParaRPr lang="en-US" sz="4000" dirty="0">
              <a:latin typeface="Garamond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32508" y="977003"/>
          <a:ext cx="8456760" cy="4737997"/>
        </p:xfrm>
        <a:graphic>
          <a:graphicData uri="http://schemas.openxmlformats.org/drawingml/2006/table">
            <a:tbl>
              <a:tblPr/>
              <a:tblGrid>
                <a:gridCol w="1586008"/>
                <a:gridCol w="2379014"/>
                <a:gridCol w="673828"/>
                <a:gridCol w="673828"/>
                <a:gridCol w="673828"/>
                <a:gridCol w="673828"/>
                <a:gridCol w="898213"/>
                <a:gridCol w="898213"/>
              </a:tblGrid>
              <a:tr h="23581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PGY 1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PGY 2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PGY 3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PGY 4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PGY 5/6*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CHIEF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(PGY 6-7)</a:t>
                      </a:r>
                      <a:endParaRPr lang="en-US" sz="14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047"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INPATIENT CARE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New Admission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Consults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ER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Trauma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539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Continuing Care 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(including pre-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post-op)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Unit Patients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  <a:tr h="269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Hospital Discharge/Transfer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0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Bedside Procedures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Call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Critical Events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  <a:tr h="2470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OR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Intra-op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470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OUTPATIENT CARE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Clinic Procedures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47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Clinic Exam</a:t>
                      </a:r>
                      <a:endParaRPr lang="en-US" sz="1600" b="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  <a:tr h="482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RADIOLOGY/ PATHOLOGY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b="1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03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0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0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55927" marR="55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C4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“Fatigue can not be eliminated in a 24/7 activity – fatigue must be managed” </a:t>
            </a:r>
            <a:r>
              <a:rPr lang="en-US" i="1" dirty="0" smtClean="0"/>
              <a:t>David </a:t>
            </a:r>
            <a:r>
              <a:rPr lang="en-US" i="1" dirty="0" err="1" smtClean="0"/>
              <a:t>Dinges</a:t>
            </a:r>
            <a:r>
              <a:rPr lang="en-US" i="1" dirty="0" smtClean="0"/>
              <a:t> PhD April 2010</a:t>
            </a:r>
          </a:p>
          <a:p>
            <a:r>
              <a:rPr lang="en-US" dirty="0" smtClean="0"/>
              <a:t>Part of the professional responsibility of the resident is to show up ready to work and fit for duty</a:t>
            </a:r>
          </a:p>
          <a:p>
            <a:r>
              <a:rPr lang="en-US" dirty="0" smtClean="0"/>
              <a:t>Fatigue mitigation strategies including the strategic use of medications (e.g. caffeine) and napping must be used by PD’s and residents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23925" y="1389063"/>
            <a:ext cx="7467600" cy="43243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chemeClr val="bg1"/>
              </a:solidFill>
              <a:latin typeface="Arial Unicode MS" pitchFamily="34" charset="-128"/>
              <a:cs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98500" y="-73025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The Continuum of Professional Development</a:t>
            </a:r>
            <a:br>
              <a:rPr lang="en-US" sz="2400" smtClean="0"/>
            </a:br>
            <a:r>
              <a:rPr lang="en-US" sz="2400" smtClean="0"/>
              <a:t>Authority and Decision Making versus Supervision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685925" y="5756275"/>
            <a:ext cx="434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Arial Unicode MS" pitchFamily="34" charset="-128"/>
                <a:cs typeface="Arial" charset="0"/>
              </a:rPr>
              <a:t>Authority and Decision Making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050925" y="5799138"/>
            <a:ext cx="608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Low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620000" y="5799138"/>
            <a:ext cx="65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High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 rot="-5400000">
            <a:off x="-361156" y="4115594"/>
            <a:ext cx="1795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 Unicode MS" pitchFamily="34" charset="-128"/>
                <a:cs typeface="Arial" charset="0"/>
              </a:rPr>
              <a:t>Supervision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8600" y="51816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Low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96850" y="16002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High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0600" y="1371600"/>
            <a:ext cx="2311400" cy="369888"/>
            <a:chOff x="576" y="1153"/>
            <a:chExt cx="1456" cy="233"/>
          </a:xfrm>
        </p:grpSpPr>
        <p:sp>
          <p:nvSpPr>
            <p:cNvPr id="30765" name="Rectangle 11"/>
            <p:cNvSpPr>
              <a:spLocks noChangeArrowheads="1"/>
            </p:cNvSpPr>
            <p:nvPr/>
          </p:nvSpPr>
          <p:spPr bwMode="auto">
            <a:xfrm>
              <a:off x="576" y="1200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66" name="Text Box 12"/>
            <p:cNvSpPr txBox="1">
              <a:spLocks noChangeArrowheads="1"/>
            </p:cNvSpPr>
            <p:nvPr/>
          </p:nvSpPr>
          <p:spPr bwMode="auto">
            <a:xfrm>
              <a:off x="696" y="1153"/>
              <a:ext cx="1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Physical Diagnosis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581400" y="2933700"/>
            <a:ext cx="2409825" cy="1331913"/>
            <a:chOff x="2208" y="2137"/>
            <a:chExt cx="1518" cy="839"/>
          </a:xfrm>
        </p:grpSpPr>
        <p:sp>
          <p:nvSpPr>
            <p:cNvPr id="30762" name="Rectangle 14"/>
            <p:cNvSpPr>
              <a:spLocks noChangeArrowheads="1"/>
            </p:cNvSpPr>
            <p:nvPr/>
          </p:nvSpPr>
          <p:spPr bwMode="auto">
            <a:xfrm>
              <a:off x="2208" y="2154"/>
              <a:ext cx="810" cy="822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63" name="Rectangle 15"/>
            <p:cNvSpPr>
              <a:spLocks noChangeArrowheads="1"/>
            </p:cNvSpPr>
            <p:nvPr/>
          </p:nvSpPr>
          <p:spPr bwMode="auto">
            <a:xfrm>
              <a:off x="2562" y="2490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64" name="Text Box 16"/>
            <p:cNvSpPr txBox="1">
              <a:spLocks noChangeArrowheads="1"/>
            </p:cNvSpPr>
            <p:nvPr/>
          </p:nvSpPr>
          <p:spPr bwMode="auto">
            <a:xfrm>
              <a:off x="2972" y="2137"/>
              <a:ext cx="7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Internship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94225" y="3752850"/>
            <a:ext cx="3875088" cy="1550988"/>
            <a:chOff x="2898" y="2653"/>
            <a:chExt cx="2441" cy="977"/>
          </a:xfrm>
        </p:grpSpPr>
        <p:sp>
          <p:nvSpPr>
            <p:cNvPr id="30759" name="Rectangle 18"/>
            <p:cNvSpPr>
              <a:spLocks noChangeArrowheads="1"/>
            </p:cNvSpPr>
            <p:nvPr/>
          </p:nvSpPr>
          <p:spPr bwMode="auto">
            <a:xfrm>
              <a:off x="2898" y="2706"/>
              <a:ext cx="1698" cy="9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60" name="Rectangle 19"/>
            <p:cNvSpPr>
              <a:spLocks noChangeArrowheads="1"/>
            </p:cNvSpPr>
            <p:nvPr/>
          </p:nvSpPr>
          <p:spPr bwMode="auto">
            <a:xfrm>
              <a:off x="3620" y="3116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61" name="Text Box 20"/>
            <p:cNvSpPr txBox="1">
              <a:spLocks noChangeArrowheads="1"/>
            </p:cNvSpPr>
            <p:nvPr/>
          </p:nvSpPr>
          <p:spPr bwMode="auto">
            <a:xfrm>
              <a:off x="4544" y="2653"/>
              <a:ext cx="7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Residency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89575" y="4557713"/>
            <a:ext cx="2692400" cy="1041400"/>
            <a:chOff x="3410" y="3160"/>
            <a:chExt cx="1696" cy="656"/>
          </a:xfrm>
        </p:grpSpPr>
        <p:sp>
          <p:nvSpPr>
            <p:cNvPr id="30756" name="Rectangle 22"/>
            <p:cNvSpPr>
              <a:spLocks noChangeArrowheads="1"/>
            </p:cNvSpPr>
            <p:nvPr/>
          </p:nvSpPr>
          <p:spPr bwMode="auto">
            <a:xfrm>
              <a:off x="4146" y="3160"/>
              <a:ext cx="960" cy="59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57" name="Text Box 23"/>
            <p:cNvSpPr txBox="1">
              <a:spLocks noChangeArrowheads="1"/>
            </p:cNvSpPr>
            <p:nvPr/>
          </p:nvSpPr>
          <p:spPr bwMode="auto">
            <a:xfrm>
              <a:off x="3410" y="3583"/>
              <a:ext cx="8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Fellowship</a:t>
              </a:r>
            </a:p>
          </p:txBody>
        </p:sp>
        <p:sp>
          <p:nvSpPr>
            <p:cNvPr id="30758" name="Rectangle 24"/>
            <p:cNvSpPr>
              <a:spLocks noChangeArrowheads="1"/>
            </p:cNvSpPr>
            <p:nvPr/>
          </p:nvSpPr>
          <p:spPr bwMode="auto">
            <a:xfrm>
              <a:off x="4560" y="3396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62150" y="2230438"/>
            <a:ext cx="2439988" cy="857250"/>
            <a:chOff x="1188" y="1694"/>
            <a:chExt cx="1537" cy="540"/>
          </a:xfrm>
        </p:grpSpPr>
        <p:sp>
          <p:nvSpPr>
            <p:cNvPr id="30750" name="Rectangle 26"/>
            <p:cNvSpPr>
              <a:spLocks noChangeArrowheads="1"/>
            </p:cNvSpPr>
            <p:nvPr/>
          </p:nvSpPr>
          <p:spPr bwMode="auto">
            <a:xfrm>
              <a:off x="1368" y="1893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51" name="Line 27"/>
            <p:cNvSpPr>
              <a:spLocks noChangeShapeType="1"/>
            </p:cNvSpPr>
            <p:nvPr/>
          </p:nvSpPr>
          <p:spPr bwMode="auto">
            <a:xfrm>
              <a:off x="1448" y="204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28"/>
            <p:cNvSpPr>
              <a:spLocks noChangeShapeType="1"/>
            </p:cNvSpPr>
            <p:nvPr/>
          </p:nvSpPr>
          <p:spPr bwMode="auto">
            <a:xfrm>
              <a:off x="1440" y="169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29"/>
            <p:cNvSpPr>
              <a:spLocks noChangeShapeType="1"/>
            </p:cNvSpPr>
            <p:nvPr/>
          </p:nvSpPr>
          <p:spPr bwMode="auto">
            <a:xfrm flipH="1">
              <a:off x="1188" y="1974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30"/>
            <p:cNvSpPr>
              <a:spLocks noChangeShapeType="1"/>
            </p:cNvSpPr>
            <p:nvPr/>
          </p:nvSpPr>
          <p:spPr bwMode="auto">
            <a:xfrm flipH="1">
              <a:off x="1512" y="1974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Text Box 31"/>
            <p:cNvSpPr txBox="1">
              <a:spLocks noChangeArrowheads="1"/>
            </p:cNvSpPr>
            <p:nvPr/>
          </p:nvSpPr>
          <p:spPr bwMode="auto">
            <a:xfrm>
              <a:off x="1664" y="1846"/>
              <a:ext cx="10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Sub-Internship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137400" y="5410200"/>
            <a:ext cx="1244600" cy="369888"/>
            <a:chOff x="4442" y="3697"/>
            <a:chExt cx="784" cy="233"/>
          </a:xfrm>
        </p:grpSpPr>
        <p:sp>
          <p:nvSpPr>
            <p:cNvPr id="30748" name="Rectangle 33"/>
            <p:cNvSpPr>
              <a:spLocks noChangeArrowheads="1"/>
            </p:cNvSpPr>
            <p:nvPr/>
          </p:nvSpPr>
          <p:spPr bwMode="auto">
            <a:xfrm>
              <a:off x="5112" y="3768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49" name="Text Box 34"/>
            <p:cNvSpPr txBox="1">
              <a:spLocks noChangeArrowheads="1"/>
            </p:cNvSpPr>
            <p:nvPr/>
          </p:nvSpPr>
          <p:spPr bwMode="auto">
            <a:xfrm>
              <a:off x="4442" y="3697"/>
              <a:ext cx="7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Attending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238250" y="1601788"/>
            <a:ext cx="1876425" cy="857250"/>
            <a:chOff x="732" y="1298"/>
            <a:chExt cx="1182" cy="540"/>
          </a:xfrm>
        </p:grpSpPr>
        <p:sp>
          <p:nvSpPr>
            <p:cNvPr id="30742" name="Rectangle 36"/>
            <p:cNvSpPr>
              <a:spLocks noChangeArrowheads="1"/>
            </p:cNvSpPr>
            <p:nvPr/>
          </p:nvSpPr>
          <p:spPr bwMode="auto">
            <a:xfrm>
              <a:off x="912" y="1497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43" name="Text Box 37"/>
            <p:cNvSpPr txBox="1">
              <a:spLocks noChangeArrowheads="1"/>
            </p:cNvSpPr>
            <p:nvPr/>
          </p:nvSpPr>
          <p:spPr bwMode="auto">
            <a:xfrm>
              <a:off x="1192" y="1444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Clerkship</a:t>
              </a:r>
            </a:p>
          </p:txBody>
        </p:sp>
        <p:sp>
          <p:nvSpPr>
            <p:cNvPr id="30744" name="Line 38"/>
            <p:cNvSpPr>
              <a:spLocks noChangeShapeType="1"/>
            </p:cNvSpPr>
            <p:nvPr/>
          </p:nvSpPr>
          <p:spPr bwMode="auto">
            <a:xfrm>
              <a:off x="992" y="164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39"/>
            <p:cNvSpPr>
              <a:spLocks noChangeShapeType="1"/>
            </p:cNvSpPr>
            <p:nvPr/>
          </p:nvSpPr>
          <p:spPr bwMode="auto">
            <a:xfrm>
              <a:off x="992" y="129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40"/>
            <p:cNvSpPr>
              <a:spLocks noChangeShapeType="1"/>
            </p:cNvSpPr>
            <p:nvPr/>
          </p:nvSpPr>
          <p:spPr bwMode="auto">
            <a:xfrm flipH="1">
              <a:off x="732" y="1566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41"/>
            <p:cNvSpPr>
              <a:spLocks noChangeShapeType="1"/>
            </p:cNvSpPr>
            <p:nvPr/>
          </p:nvSpPr>
          <p:spPr bwMode="auto">
            <a:xfrm flipH="1">
              <a:off x="1060" y="1566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7" name="Line 42"/>
          <p:cNvSpPr>
            <a:spLocks noChangeShapeType="1"/>
          </p:cNvSpPr>
          <p:nvPr/>
        </p:nvSpPr>
        <p:spPr bwMode="auto">
          <a:xfrm>
            <a:off x="5943600" y="6018213"/>
            <a:ext cx="1638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43"/>
          <p:cNvSpPr>
            <a:spLocks noChangeShapeType="1"/>
          </p:cNvSpPr>
          <p:nvPr/>
        </p:nvSpPr>
        <p:spPr bwMode="auto">
          <a:xfrm flipV="1">
            <a:off x="584200" y="1903413"/>
            <a:ext cx="0" cy="157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44"/>
          <p:cNvSpPr txBox="1">
            <a:spLocks noChangeArrowheads="1"/>
          </p:cNvSpPr>
          <p:nvPr/>
        </p:nvSpPr>
        <p:spPr bwMode="auto">
          <a:xfrm>
            <a:off x="1200150" y="6400800"/>
            <a:ext cx="6623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EC2328"/>
              </a:buClr>
            </a:pPr>
            <a:r>
              <a:rPr lang="en-US">
                <a:cs typeface="Arial" charset="0"/>
              </a:rPr>
              <a:t>Increase the Accreditation Emphasis on Educational Outcomes</a:t>
            </a: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1066800" y="1600200"/>
            <a:ext cx="7162800" cy="396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Text Box 46"/>
          <p:cNvSpPr txBox="1">
            <a:spLocks noChangeArrowheads="1"/>
          </p:cNvSpPr>
          <p:nvPr/>
        </p:nvSpPr>
        <p:spPr bwMode="auto">
          <a:xfrm>
            <a:off x="4745038" y="1585913"/>
            <a:ext cx="2787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cs typeface="Arial" charset="0"/>
              </a:rPr>
              <a:t>“Graded or Progressive</a:t>
            </a:r>
          </a:p>
          <a:p>
            <a:pPr algn="ctr"/>
            <a:r>
              <a:rPr lang="en-US" b="1" i="1">
                <a:cs typeface="Arial" charset="0"/>
              </a:rPr>
              <a:t>Responsibility”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23925" y="1389063"/>
            <a:ext cx="7467600" cy="43243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chemeClr val="bg1"/>
              </a:solidFill>
              <a:latin typeface="Arial Unicode MS" pitchFamily="34" charset="-128"/>
              <a:cs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698500" y="-73025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The Continuum of Professional Development</a:t>
            </a:r>
            <a:br>
              <a:rPr lang="en-US" sz="2400" smtClean="0"/>
            </a:br>
            <a:r>
              <a:rPr lang="en-US" sz="2400" smtClean="0"/>
              <a:t>Authority and Decision Making versus Supervision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85925" y="5756275"/>
            <a:ext cx="434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Arial Unicode MS" pitchFamily="34" charset="-128"/>
                <a:cs typeface="Arial" charset="0"/>
              </a:rPr>
              <a:t>Authority and Decision Making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50925" y="5799138"/>
            <a:ext cx="608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Low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20000" y="5799138"/>
            <a:ext cx="65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High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 rot="-5400000">
            <a:off x="-361156" y="4115594"/>
            <a:ext cx="1795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Arial Unicode MS" pitchFamily="34" charset="-128"/>
                <a:cs typeface="Arial" charset="0"/>
              </a:rPr>
              <a:t>Supervision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51816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Low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96850" y="16002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latin typeface="Arial Unicode MS" pitchFamily="34" charset="-128"/>
                <a:cs typeface="Arial" charset="0"/>
              </a:rPr>
              <a:t>High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0600" y="1371600"/>
            <a:ext cx="2311400" cy="369888"/>
            <a:chOff x="576" y="1153"/>
            <a:chExt cx="1456" cy="233"/>
          </a:xfrm>
        </p:grpSpPr>
        <p:sp>
          <p:nvSpPr>
            <p:cNvPr id="32815" name="Rectangle 11"/>
            <p:cNvSpPr>
              <a:spLocks noChangeArrowheads="1"/>
            </p:cNvSpPr>
            <p:nvPr/>
          </p:nvSpPr>
          <p:spPr bwMode="auto">
            <a:xfrm>
              <a:off x="576" y="1200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16" name="Text Box 12"/>
            <p:cNvSpPr txBox="1">
              <a:spLocks noChangeArrowheads="1"/>
            </p:cNvSpPr>
            <p:nvPr/>
          </p:nvSpPr>
          <p:spPr bwMode="auto">
            <a:xfrm>
              <a:off x="696" y="1153"/>
              <a:ext cx="1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Physical Diagnosis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581400" y="2130425"/>
            <a:ext cx="2409825" cy="1331913"/>
            <a:chOff x="2208" y="2137"/>
            <a:chExt cx="1518" cy="839"/>
          </a:xfrm>
        </p:grpSpPr>
        <p:sp>
          <p:nvSpPr>
            <p:cNvPr id="32812" name="Rectangle 14"/>
            <p:cNvSpPr>
              <a:spLocks noChangeArrowheads="1"/>
            </p:cNvSpPr>
            <p:nvPr/>
          </p:nvSpPr>
          <p:spPr bwMode="auto">
            <a:xfrm>
              <a:off x="2208" y="2154"/>
              <a:ext cx="810" cy="822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13" name="Rectangle 15"/>
            <p:cNvSpPr>
              <a:spLocks noChangeArrowheads="1"/>
            </p:cNvSpPr>
            <p:nvPr/>
          </p:nvSpPr>
          <p:spPr bwMode="auto">
            <a:xfrm>
              <a:off x="2562" y="2490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14" name="Text Box 16"/>
            <p:cNvSpPr txBox="1">
              <a:spLocks noChangeArrowheads="1"/>
            </p:cNvSpPr>
            <p:nvPr/>
          </p:nvSpPr>
          <p:spPr bwMode="auto">
            <a:xfrm>
              <a:off x="2972" y="2137"/>
              <a:ext cx="7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Internship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94225" y="2517775"/>
            <a:ext cx="3875088" cy="1550988"/>
            <a:chOff x="2898" y="2653"/>
            <a:chExt cx="2441" cy="977"/>
          </a:xfrm>
        </p:grpSpPr>
        <p:sp>
          <p:nvSpPr>
            <p:cNvPr id="32809" name="Rectangle 18"/>
            <p:cNvSpPr>
              <a:spLocks noChangeArrowheads="1"/>
            </p:cNvSpPr>
            <p:nvPr/>
          </p:nvSpPr>
          <p:spPr bwMode="auto">
            <a:xfrm>
              <a:off x="2898" y="2706"/>
              <a:ext cx="1698" cy="9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10" name="Rectangle 19"/>
            <p:cNvSpPr>
              <a:spLocks noChangeArrowheads="1"/>
            </p:cNvSpPr>
            <p:nvPr/>
          </p:nvSpPr>
          <p:spPr bwMode="auto">
            <a:xfrm>
              <a:off x="3620" y="3116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11" name="Text Box 20"/>
            <p:cNvSpPr txBox="1">
              <a:spLocks noChangeArrowheads="1"/>
            </p:cNvSpPr>
            <p:nvPr/>
          </p:nvSpPr>
          <p:spPr bwMode="auto">
            <a:xfrm>
              <a:off x="4544" y="2653"/>
              <a:ext cx="7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Residency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89575" y="3395663"/>
            <a:ext cx="2692400" cy="1041400"/>
            <a:chOff x="3410" y="3160"/>
            <a:chExt cx="1696" cy="656"/>
          </a:xfrm>
        </p:grpSpPr>
        <p:sp>
          <p:nvSpPr>
            <p:cNvPr id="32806" name="Rectangle 22"/>
            <p:cNvSpPr>
              <a:spLocks noChangeArrowheads="1"/>
            </p:cNvSpPr>
            <p:nvPr/>
          </p:nvSpPr>
          <p:spPr bwMode="auto">
            <a:xfrm>
              <a:off x="4146" y="3160"/>
              <a:ext cx="960" cy="59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99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07" name="Text Box 23"/>
            <p:cNvSpPr txBox="1">
              <a:spLocks noChangeArrowheads="1"/>
            </p:cNvSpPr>
            <p:nvPr/>
          </p:nvSpPr>
          <p:spPr bwMode="auto">
            <a:xfrm>
              <a:off x="3410" y="3583"/>
              <a:ext cx="8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Fellowship</a:t>
              </a:r>
            </a:p>
          </p:txBody>
        </p:sp>
        <p:sp>
          <p:nvSpPr>
            <p:cNvPr id="32808" name="Rectangle 24"/>
            <p:cNvSpPr>
              <a:spLocks noChangeArrowheads="1"/>
            </p:cNvSpPr>
            <p:nvPr/>
          </p:nvSpPr>
          <p:spPr bwMode="auto">
            <a:xfrm>
              <a:off x="4560" y="3396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62150" y="1649413"/>
            <a:ext cx="2439988" cy="857250"/>
            <a:chOff x="1188" y="1694"/>
            <a:chExt cx="1537" cy="540"/>
          </a:xfrm>
        </p:grpSpPr>
        <p:sp>
          <p:nvSpPr>
            <p:cNvPr id="32800" name="Rectangle 26"/>
            <p:cNvSpPr>
              <a:spLocks noChangeArrowheads="1"/>
            </p:cNvSpPr>
            <p:nvPr/>
          </p:nvSpPr>
          <p:spPr bwMode="auto">
            <a:xfrm>
              <a:off x="1368" y="1893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801" name="Line 27"/>
            <p:cNvSpPr>
              <a:spLocks noChangeShapeType="1"/>
            </p:cNvSpPr>
            <p:nvPr/>
          </p:nvSpPr>
          <p:spPr bwMode="auto">
            <a:xfrm>
              <a:off x="1448" y="204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2" name="Line 28"/>
            <p:cNvSpPr>
              <a:spLocks noChangeShapeType="1"/>
            </p:cNvSpPr>
            <p:nvPr/>
          </p:nvSpPr>
          <p:spPr bwMode="auto">
            <a:xfrm>
              <a:off x="1440" y="169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Line 29"/>
            <p:cNvSpPr>
              <a:spLocks noChangeShapeType="1"/>
            </p:cNvSpPr>
            <p:nvPr/>
          </p:nvSpPr>
          <p:spPr bwMode="auto">
            <a:xfrm flipH="1">
              <a:off x="1188" y="1974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Line 30"/>
            <p:cNvSpPr>
              <a:spLocks noChangeShapeType="1"/>
            </p:cNvSpPr>
            <p:nvPr/>
          </p:nvSpPr>
          <p:spPr bwMode="auto">
            <a:xfrm flipH="1">
              <a:off x="1512" y="1974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 Box 31"/>
            <p:cNvSpPr txBox="1">
              <a:spLocks noChangeArrowheads="1"/>
            </p:cNvSpPr>
            <p:nvPr/>
          </p:nvSpPr>
          <p:spPr bwMode="auto">
            <a:xfrm>
              <a:off x="1664" y="1846"/>
              <a:ext cx="10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Sub-Internship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137400" y="5410200"/>
            <a:ext cx="1244600" cy="369888"/>
            <a:chOff x="4442" y="3697"/>
            <a:chExt cx="784" cy="233"/>
          </a:xfrm>
        </p:grpSpPr>
        <p:sp>
          <p:nvSpPr>
            <p:cNvPr id="32798" name="Rectangle 33"/>
            <p:cNvSpPr>
              <a:spLocks noChangeArrowheads="1"/>
            </p:cNvSpPr>
            <p:nvPr/>
          </p:nvSpPr>
          <p:spPr bwMode="auto">
            <a:xfrm>
              <a:off x="5112" y="3768"/>
              <a:ext cx="114" cy="12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799" name="Text Box 34"/>
            <p:cNvSpPr txBox="1">
              <a:spLocks noChangeArrowheads="1"/>
            </p:cNvSpPr>
            <p:nvPr/>
          </p:nvSpPr>
          <p:spPr bwMode="auto">
            <a:xfrm>
              <a:off x="4442" y="3697"/>
              <a:ext cx="7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Attending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238250" y="1416050"/>
            <a:ext cx="1876425" cy="857250"/>
            <a:chOff x="732" y="1298"/>
            <a:chExt cx="1182" cy="540"/>
          </a:xfrm>
        </p:grpSpPr>
        <p:sp>
          <p:nvSpPr>
            <p:cNvPr id="32792" name="Rectangle 36"/>
            <p:cNvSpPr>
              <a:spLocks noChangeArrowheads="1"/>
            </p:cNvSpPr>
            <p:nvPr/>
          </p:nvSpPr>
          <p:spPr bwMode="auto">
            <a:xfrm>
              <a:off x="912" y="1497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793" name="Text Box 37"/>
            <p:cNvSpPr txBox="1">
              <a:spLocks noChangeArrowheads="1"/>
            </p:cNvSpPr>
            <p:nvPr/>
          </p:nvSpPr>
          <p:spPr bwMode="auto">
            <a:xfrm>
              <a:off x="1192" y="1444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bg1"/>
                  </a:solidFill>
                  <a:latin typeface="Arial Unicode MS" pitchFamily="34" charset="-128"/>
                  <a:cs typeface="Arial" charset="0"/>
                </a:rPr>
                <a:t>Clerkship</a:t>
              </a:r>
            </a:p>
          </p:txBody>
        </p:sp>
        <p:sp>
          <p:nvSpPr>
            <p:cNvPr id="32794" name="Line 38"/>
            <p:cNvSpPr>
              <a:spLocks noChangeShapeType="1"/>
            </p:cNvSpPr>
            <p:nvPr/>
          </p:nvSpPr>
          <p:spPr bwMode="auto">
            <a:xfrm>
              <a:off x="992" y="164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39"/>
            <p:cNvSpPr>
              <a:spLocks noChangeShapeType="1"/>
            </p:cNvSpPr>
            <p:nvPr/>
          </p:nvSpPr>
          <p:spPr bwMode="auto">
            <a:xfrm>
              <a:off x="992" y="129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Line 40"/>
            <p:cNvSpPr>
              <a:spLocks noChangeShapeType="1"/>
            </p:cNvSpPr>
            <p:nvPr/>
          </p:nvSpPr>
          <p:spPr bwMode="auto">
            <a:xfrm flipH="1">
              <a:off x="732" y="1566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41"/>
            <p:cNvSpPr>
              <a:spLocks noChangeShapeType="1"/>
            </p:cNvSpPr>
            <p:nvPr/>
          </p:nvSpPr>
          <p:spPr bwMode="auto">
            <a:xfrm flipH="1">
              <a:off x="1060" y="1566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5" name="Line 42"/>
          <p:cNvSpPr>
            <a:spLocks noChangeShapeType="1"/>
          </p:cNvSpPr>
          <p:nvPr/>
        </p:nvSpPr>
        <p:spPr bwMode="auto">
          <a:xfrm>
            <a:off x="5943600" y="6018213"/>
            <a:ext cx="1638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43"/>
          <p:cNvSpPr>
            <a:spLocks noChangeShapeType="1"/>
          </p:cNvSpPr>
          <p:nvPr/>
        </p:nvSpPr>
        <p:spPr bwMode="auto">
          <a:xfrm flipV="1">
            <a:off x="584200" y="1903413"/>
            <a:ext cx="0" cy="157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Text Box 44"/>
          <p:cNvSpPr txBox="1">
            <a:spLocks noChangeArrowheads="1"/>
          </p:cNvSpPr>
          <p:nvPr/>
        </p:nvSpPr>
        <p:spPr bwMode="auto">
          <a:xfrm>
            <a:off x="1200150" y="6400800"/>
            <a:ext cx="6623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EC2328"/>
              </a:buClr>
            </a:pPr>
            <a:r>
              <a:rPr lang="en-US">
                <a:cs typeface="Arial" charset="0"/>
              </a:rPr>
              <a:t>Increase the Accreditation Emphasis on Educational Outcomes</a:t>
            </a: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1066800" y="1600200"/>
            <a:ext cx="6446838" cy="2354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Text Box 46"/>
          <p:cNvSpPr txBox="1">
            <a:spLocks noChangeArrowheads="1"/>
          </p:cNvSpPr>
          <p:nvPr/>
        </p:nvSpPr>
        <p:spPr bwMode="auto">
          <a:xfrm>
            <a:off x="1133475" y="3908425"/>
            <a:ext cx="29416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cs typeface="Arial" charset="0"/>
              </a:rPr>
              <a:t>“Graded or Progressive</a:t>
            </a:r>
          </a:p>
          <a:p>
            <a:pPr algn="ctr"/>
            <a:r>
              <a:rPr lang="en-US" b="1" i="1">
                <a:cs typeface="Arial" charset="0"/>
              </a:rPr>
              <a:t>Responsibility”</a:t>
            </a:r>
          </a:p>
          <a:p>
            <a:pPr algn="ctr"/>
            <a:endParaRPr lang="en-US" b="1" i="1">
              <a:cs typeface="Arial" charset="0"/>
            </a:endParaRPr>
          </a:p>
          <a:p>
            <a:pPr algn="ctr"/>
            <a:r>
              <a:rPr lang="en-US" b="1" i="1">
                <a:cs typeface="Arial" charset="0"/>
              </a:rPr>
              <a:t>FALLING OFF THE CLIFF</a:t>
            </a:r>
          </a:p>
          <a:p>
            <a:pPr algn="ctr"/>
            <a:r>
              <a:rPr lang="en-US" b="1" i="1">
                <a:cs typeface="Arial" charset="0"/>
              </a:rPr>
              <a:t>INTO PRACTICE</a:t>
            </a: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475538" y="4003675"/>
            <a:ext cx="803275" cy="1630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18200" y="3448050"/>
            <a:ext cx="2352675" cy="2178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5" grpId="0" animBg="1"/>
      <p:bldP spid="47" grpId="0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Recognition of the Senior Resident role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Semi-continuous responsibility “for the service” over irregular periods of time</a:t>
            </a:r>
          </a:p>
          <a:p>
            <a:r>
              <a:rPr lang="en-US" dirty="0" smtClean="0"/>
              <a:t>Can a chief resident come back to the hospital to do a critical operation without initiating a new “minimum time off between duty periods”</a:t>
            </a:r>
          </a:p>
          <a:p>
            <a:r>
              <a:rPr lang="en-US" dirty="0" smtClean="0"/>
              <a:t>Senior residents must be prepared to enter the autonomous practice of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-1905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Enforcement of Resident Duty Hour Standards</a:t>
            </a:r>
            <a:br>
              <a:rPr lang="en-US" sz="2800" dirty="0" smtClean="0"/>
            </a:br>
            <a:r>
              <a:rPr lang="en-US" sz="2800" dirty="0" smtClean="0"/>
              <a:t>Enhancing Accountability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Two tiered assessment of compliance</a:t>
            </a:r>
          </a:p>
          <a:p>
            <a:pPr marL="1023938" lvl="1" indent="-533400" eaLnBrk="1" hangingPunct="1"/>
            <a:r>
              <a:rPr lang="en-US" u="sng" smtClean="0"/>
              <a:t>Programmatic compliance</a:t>
            </a:r>
          </a:p>
          <a:p>
            <a:pPr marL="1235075" lvl="2" indent="-457200" eaLnBrk="1" hangingPunct="1"/>
            <a:r>
              <a:rPr lang="en-US" sz="2200" smtClean="0"/>
              <a:t>As currently judged by each Review Committee, overseen by the Monitoring Committee</a:t>
            </a:r>
          </a:p>
          <a:p>
            <a:pPr marL="1023938" lvl="1" indent="-533400" eaLnBrk="1" hangingPunct="1"/>
            <a:r>
              <a:rPr lang="en-US" u="sng" smtClean="0"/>
              <a:t>Institutional environment, oversight, supervision, engagement of programs and residents in Patient Safety and Quality Improvement processes</a:t>
            </a:r>
          </a:p>
          <a:p>
            <a:pPr marL="1235075" lvl="2" indent="-457200" eaLnBrk="1" hangingPunct="1"/>
            <a:r>
              <a:rPr lang="en-US" sz="2200" smtClean="0"/>
              <a:t>Yearly Site Visits, </a:t>
            </a:r>
            <a:r>
              <a:rPr lang="en-US" sz="2200" smtClean="0">
                <a:cs typeface="Arial" charset="0"/>
              </a:rPr>
              <a:t>± </a:t>
            </a:r>
            <a:r>
              <a:rPr lang="en-US" sz="2200" smtClean="0"/>
              <a:t>Unannounced Site Visits</a:t>
            </a:r>
          </a:p>
          <a:p>
            <a:pPr marL="1235075" lvl="2" indent="-457200" eaLnBrk="1" hangingPunct="1"/>
            <a:r>
              <a:rPr lang="en-US" sz="2200" smtClean="0"/>
              <a:t>CEO of Sponsor and Participating Site Signatory</a:t>
            </a:r>
          </a:p>
          <a:p>
            <a:pPr marL="1235075" lvl="2" indent="-457200" eaLnBrk="1" hangingPunct="1"/>
            <a:r>
              <a:rPr lang="en-US" sz="2200" i="1" smtClean="0"/>
              <a:t>Grading </a:t>
            </a:r>
            <a:r>
              <a:rPr lang="en-US" sz="2200" smtClean="0"/>
              <a:t>of Compliance (not binary)</a:t>
            </a:r>
          </a:p>
          <a:p>
            <a:pPr marL="1235075" lvl="2" indent="-457200" eaLnBrk="1" hangingPunct="1"/>
            <a:r>
              <a:rPr lang="en-US" sz="2200" smtClean="0"/>
              <a:t>Publication of Results on ACGME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Fiscal Concerns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mtClean="0"/>
              <a:t>IOM predicts $1.7B price tag</a:t>
            </a:r>
          </a:p>
          <a:p>
            <a:r>
              <a:rPr lang="en-US" smtClean="0"/>
              <a:t>IOM and ACGME both agree there will be a cost and a responsibility to pay</a:t>
            </a:r>
          </a:p>
          <a:p>
            <a:r>
              <a:rPr lang="en-US" smtClean="0"/>
              <a:t>Safety net hospitals/ concern re: competing goods (education, public services)</a:t>
            </a:r>
          </a:p>
          <a:p>
            <a:r>
              <a:rPr lang="en-US" smtClean="0"/>
              <a:t>Cost for additional regulatory oversight (may need annual site visits to institutions)</a:t>
            </a:r>
          </a:p>
          <a:p>
            <a:r>
              <a:rPr lang="en-US" smtClean="0"/>
              <a:t>Compounded by current recession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Details of release of the New Standards</a:t>
            </a:r>
          </a:p>
          <a:p>
            <a:r>
              <a:rPr lang="en-US" sz="4800" dirty="0" smtClean="0"/>
              <a:t>Make up of Task Force</a:t>
            </a:r>
          </a:p>
          <a:p>
            <a:r>
              <a:rPr lang="en-US" sz="4800" dirty="0" smtClean="0"/>
              <a:t>Activities of the Task Force</a:t>
            </a:r>
          </a:p>
          <a:p>
            <a:r>
              <a:rPr lang="en-US" sz="4800" dirty="0" smtClean="0"/>
              <a:t>General Discussion of the Result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Conceptualize the Challenge Differently:            </a:t>
            </a:r>
            <a:r>
              <a:rPr lang="en-US" sz="2800" i="1" smtClean="0"/>
              <a:t>Not Rights and Wrongs, but Competing Goods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Patient Safety in the teaching environment</a:t>
            </a:r>
          </a:p>
          <a:p>
            <a:pPr eaLnBrk="1" hangingPunct="1">
              <a:lnSpc>
                <a:spcPct val="80000"/>
              </a:lnSpc>
              <a:spcAft>
                <a:spcPts val="300"/>
              </a:spcAft>
            </a:pPr>
            <a:r>
              <a:rPr lang="en-US" sz="2200" smtClean="0"/>
              <a:t>Patient Safety in the future practice of our trainees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Impact of Fatigue on individuals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Protective effect of teams and redundant systems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Benefit of outstanding preparation “by doing” for    independent practice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Patients being treated by the most knowledgeable physician available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Instillation of altruistic behaviors and effacement of self- interest for the benefit of others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Attendance to resident personal needs and safety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Cost of providing current level of care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Benefit of additional caregivers in the clinical care environment</a:t>
            </a:r>
          </a:p>
          <a:p>
            <a:pPr eaLnBrk="1" hangingPunct="1">
              <a:lnSpc>
                <a:spcPct val="80000"/>
              </a:lnSpc>
              <a:spcAft>
                <a:spcPts val="200"/>
              </a:spcAft>
            </a:pPr>
            <a:r>
              <a:rPr lang="en-US" sz="220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533400" y="-66675"/>
            <a:ext cx="8229600" cy="1143000"/>
          </a:xfrm>
        </p:spPr>
        <p:txBody>
          <a:bodyPr/>
          <a:lstStyle/>
          <a:p>
            <a:r>
              <a:rPr lang="en-US" sz="2800" smtClean="0"/>
              <a:t>Key Elements Identified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smtClean="0"/>
              <a:t>“One Size Does </a:t>
            </a:r>
            <a:r>
              <a:rPr lang="en-US" sz="2400" i="1" smtClean="0"/>
              <a:t>Not</a:t>
            </a:r>
            <a:r>
              <a:rPr lang="en-US" sz="2400" b="1" i="1" smtClean="0"/>
              <a:t> </a:t>
            </a:r>
            <a:r>
              <a:rPr lang="en-US" sz="2400" smtClean="0"/>
              <a:t>Fit All”</a:t>
            </a:r>
            <a:endParaRPr lang="en-US" sz="2000" smtClean="0"/>
          </a:p>
          <a:p>
            <a:pPr>
              <a:spcAft>
                <a:spcPts val="600"/>
              </a:spcAft>
            </a:pPr>
            <a:r>
              <a:rPr lang="en-US" sz="2400" smtClean="0"/>
              <a:t>Supervision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Graded Authority and Responsibility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Hand-Overs, Continuity of Care from the Patient’s Standpoint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Resident, Residency, GME “Enterprise” Engagement in Patient Safety and Quality Improvement Programs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Range of Sensitivity to Fatigue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Impact on Professional Development and Honor</a:t>
            </a:r>
          </a:p>
          <a:p>
            <a:pPr>
              <a:spcAft>
                <a:spcPts val="600"/>
              </a:spcAft>
            </a:pPr>
            <a:endParaRPr lang="en-US" sz="2400" smtClean="0"/>
          </a:p>
          <a:p>
            <a:pPr>
              <a:spcAft>
                <a:spcPts val="600"/>
              </a:spcAft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Neurosurgery Input During Public Comment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32037"/>
            <a:ext cx="8763000" cy="4525963"/>
          </a:xfrm>
        </p:spPr>
        <p:txBody>
          <a:bodyPr/>
          <a:lstStyle/>
          <a:p>
            <a:r>
              <a:rPr lang="en-US" sz="3600" dirty="0" smtClean="0"/>
              <a:t>The other side will certainly be providing criticism of the new standards</a:t>
            </a:r>
          </a:p>
          <a:p>
            <a:r>
              <a:rPr lang="en-US" sz="3600" dirty="0" smtClean="0"/>
              <a:t>Neurosurgeons must weigh in with specific suggestions to improve the new standards</a:t>
            </a:r>
          </a:p>
          <a:p>
            <a:r>
              <a:rPr lang="en-US" sz="3600" dirty="0" smtClean="0"/>
              <a:t>BE CRITICAL and Them What You Think and Why!!!!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Duty Hours: Recent Developments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Task Force has developed new standards</a:t>
            </a:r>
          </a:p>
          <a:p>
            <a:r>
              <a:rPr lang="en-US" sz="4800" dirty="0" smtClean="0"/>
              <a:t>Standards to be released for public comment Wednesday, June 23rd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Citizen, SIEU/CIR, Sleep scientists in concerted action to influence ACGME and public opinion to adopt IOM </a:t>
            </a:r>
            <a:r>
              <a:rPr lang="en-US" dirty="0" err="1" smtClean="0"/>
              <a:t>recs</a:t>
            </a:r>
            <a:r>
              <a:rPr lang="en-US" dirty="0" smtClean="0"/>
              <a:t> in toto</a:t>
            </a:r>
          </a:p>
          <a:p>
            <a:pPr lvl="1"/>
            <a:r>
              <a:rPr lang="en-US" dirty="0" smtClean="0"/>
              <a:t>Wakeupdoctor.org</a:t>
            </a:r>
          </a:p>
          <a:p>
            <a:r>
              <a:rPr lang="en-US" dirty="0" smtClean="0"/>
              <a:t>ACGME is carefully managing communication to the public and all stakeholders</a:t>
            </a:r>
          </a:p>
          <a:p>
            <a:r>
              <a:rPr lang="en-US" dirty="0" smtClean="0"/>
              <a:t>Non-disclosure agreements by Task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dirty="0" smtClean="0"/>
              <a:t>New Duty ACGME Hours Standards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Time Line for Release of the New ACGME Duty Hours Standards</a:t>
            </a:r>
          </a:p>
          <a:p>
            <a:pPr lvl="1"/>
            <a:r>
              <a:rPr lang="en-US" sz="3200" dirty="0" smtClean="0"/>
              <a:t>June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– Wednesday - 5 PM</a:t>
            </a:r>
          </a:p>
          <a:p>
            <a:pPr lvl="1"/>
            <a:r>
              <a:rPr lang="en-US" sz="3200" dirty="0" smtClean="0"/>
              <a:t>New Standards Published on Line</a:t>
            </a:r>
          </a:p>
          <a:p>
            <a:pPr lvl="1"/>
            <a:r>
              <a:rPr lang="en-US" sz="3200" dirty="0" smtClean="0"/>
              <a:t>Article Published on line in the New England Journal of Medicine</a:t>
            </a:r>
          </a:p>
          <a:p>
            <a:pPr lvl="1"/>
            <a:r>
              <a:rPr lang="en-US" sz="3200" dirty="0" smtClean="0"/>
              <a:t>45 day Public Comment  Period begins</a:t>
            </a:r>
          </a:p>
          <a:p>
            <a:pPr lvl="1"/>
            <a:r>
              <a:rPr lang="en-US" sz="3200" dirty="0" smtClean="0"/>
              <a:t>Task Force Meets again to modify Standards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dirty="0" smtClean="0"/>
              <a:t>New Duty ACGME Hours Standards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93837"/>
            <a:ext cx="8458200" cy="4525963"/>
          </a:xfrm>
        </p:spPr>
        <p:txBody>
          <a:bodyPr/>
          <a:lstStyle/>
          <a:p>
            <a:pPr lvl="1"/>
            <a:r>
              <a:rPr lang="en-US" sz="3200" dirty="0" smtClean="0"/>
              <a:t>September-Standards go to Committee on Program Requirements</a:t>
            </a:r>
          </a:p>
          <a:p>
            <a:pPr lvl="1"/>
            <a:r>
              <a:rPr lang="en-US" sz="3200" dirty="0" smtClean="0"/>
              <a:t>September – approval by Board of ACGME</a:t>
            </a:r>
          </a:p>
          <a:p>
            <a:pPr lvl="1"/>
            <a:r>
              <a:rPr lang="en-US" sz="3200" dirty="0" smtClean="0"/>
              <a:t>February – Board approves RRC input</a:t>
            </a:r>
          </a:p>
          <a:p>
            <a:pPr lvl="1"/>
            <a:r>
              <a:rPr lang="en-US" sz="3200" dirty="0" smtClean="0"/>
              <a:t>Goes into effect: July </a:t>
            </a:r>
            <a:r>
              <a:rPr lang="en-US" sz="3200" dirty="0" smtClean="0"/>
              <a:t>1, 2011 </a:t>
            </a:r>
          </a:p>
          <a:p>
            <a:pPr lvl="1"/>
            <a:r>
              <a:rPr lang="en-US" sz="3200" dirty="0" smtClean="0"/>
              <a:t>Financial impact analysis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2003 Standards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Evidence showed no significant change in patient outcomes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 significant increase in medical errors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Increase in amount of sleep by residents hard to document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Survey results: duty hours problematic in very few specialties/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Follow-up insufficient to allow conclusions re GME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Concern by profession re: preparedness for independent practice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Sleep Physiology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 Acute sleep deprivation </a:t>
            </a:r>
          </a:p>
          <a:p>
            <a:pPr lvl="1" eaLnBrk="1" hangingPunct="1"/>
            <a:r>
              <a:rPr lang="en-US" sz="2400" smtClean="0"/>
              <a:t>Decreased performance		</a:t>
            </a:r>
          </a:p>
          <a:p>
            <a:pPr lvl="1" eaLnBrk="1" hangingPunct="1"/>
            <a:r>
              <a:rPr lang="en-US" sz="2400" smtClean="0"/>
              <a:t>Major studies were laboratory-based, not in a clinical, environment</a:t>
            </a:r>
            <a:endParaRPr lang="en-US" sz="2000" smtClean="0"/>
          </a:p>
          <a:p>
            <a:pPr lvl="1" eaLnBrk="1" hangingPunct="1"/>
            <a:r>
              <a:rPr lang="en-US" sz="2400" smtClean="0"/>
              <a:t>Poorly self-assessed by residents</a:t>
            </a:r>
          </a:p>
          <a:p>
            <a:pPr lvl="1" eaLnBrk="1" hangingPunct="1"/>
            <a:r>
              <a:rPr lang="en-US" sz="2400" smtClean="0"/>
              <a:t>Loss of mental acuity tends to occur after about 16 – 18 hours of wakefulness</a:t>
            </a:r>
          </a:p>
          <a:p>
            <a:pPr eaLnBrk="1" hangingPunct="1"/>
            <a:r>
              <a:rPr lang="en-US" sz="2800" smtClean="0"/>
              <a:t>Chronic sleep loss</a:t>
            </a:r>
          </a:p>
          <a:p>
            <a:pPr lvl="1" eaLnBrk="1" hangingPunct="1"/>
            <a:r>
              <a:rPr lang="en-US" sz="2400" smtClean="0"/>
              <a:t>Cumulative</a:t>
            </a:r>
          </a:p>
          <a:p>
            <a:pPr lvl="1" eaLnBrk="1" hangingPunct="1"/>
            <a:r>
              <a:rPr lang="en-US" sz="2400" smtClean="0"/>
              <a:t>Also poorly self-assessed</a:t>
            </a:r>
          </a:p>
          <a:p>
            <a:pPr eaLnBrk="1" hangingPunct="1"/>
            <a:r>
              <a:rPr lang="en-US" sz="2800" smtClean="0"/>
              <a:t>Individual variation 	</a:t>
            </a:r>
          </a:p>
          <a:p>
            <a:pPr lvl="1" eaLnBrk="1" hangingPunct="1"/>
            <a:r>
              <a:rPr lang="en-US" sz="2400" smtClean="0"/>
              <a:t>Some residents tolerate long hours poorly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1905</Words>
  <Application>Microsoft Office PowerPoint</Application>
  <PresentationFormat>On-screen Show (4:3)</PresentationFormat>
  <Paragraphs>378</Paragraphs>
  <Slides>32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 Duty Hours Task Force Update June 20, 2010 Society of Neurological Surgeons  </vt:lpstr>
      <vt:lpstr>“I’m from the ACGME and I’m here to help you.”</vt:lpstr>
      <vt:lpstr>Slide 3</vt:lpstr>
      <vt:lpstr>Duty Hours: Recent Developments</vt:lpstr>
      <vt:lpstr>Background</vt:lpstr>
      <vt:lpstr>New Duty ACGME Hours Standards</vt:lpstr>
      <vt:lpstr>New Duty ACGME Hours Standards</vt:lpstr>
      <vt:lpstr>2003 Standards</vt:lpstr>
      <vt:lpstr>Sleep Physiology</vt:lpstr>
      <vt:lpstr>Perspectives on Committee</vt:lpstr>
      <vt:lpstr>Duty Hours Task Force</vt:lpstr>
      <vt:lpstr>Task Force Activities</vt:lpstr>
      <vt:lpstr>I. Review/Revision of Resident Duty Hour Standards Communication with the Community</vt:lpstr>
      <vt:lpstr>Task Force Activities</vt:lpstr>
      <vt:lpstr>ACGME TF vs. IOM </vt:lpstr>
      <vt:lpstr>   IOM Public Meetings  December 3, 2007 Open Session 6.5 Hours</vt:lpstr>
      <vt:lpstr>Changing the Discussion</vt:lpstr>
      <vt:lpstr>Supervision</vt:lpstr>
      <vt:lpstr>During the daytime to what degree are senior residents given graded responsibility and authority for patient care commensurate with their level of training?</vt:lpstr>
      <vt:lpstr>During the Night to what degree are senior residents given graded responsibility and authority for patient care commensurate with their level of training?</vt:lpstr>
      <vt:lpstr>Levels of Supervision Direct</vt:lpstr>
      <vt:lpstr>Levels of Supervision Indirect/Retrospective</vt:lpstr>
      <vt:lpstr>Neurosurgery Levels of Supervision</vt:lpstr>
      <vt:lpstr>Professionalism</vt:lpstr>
      <vt:lpstr>The Continuum of Professional Development Authority and Decision Making versus Supervision</vt:lpstr>
      <vt:lpstr>The Continuum of Professional Development Authority and Decision Making versus Supervision</vt:lpstr>
      <vt:lpstr>Recognition of the Senior Resident role</vt:lpstr>
      <vt:lpstr>Enforcement of Resident Duty Hour Standards Enhancing Accountability</vt:lpstr>
      <vt:lpstr>Fiscal Concerns</vt:lpstr>
      <vt:lpstr>Conceptualize the Challenge Differently:            Not Rights and Wrongs, but Competing Goods</vt:lpstr>
      <vt:lpstr>Key Elements Identified</vt:lpstr>
      <vt:lpstr>The Importance of Neurosurgery Input During Public Comment Period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Duty Hours Task Force Update March 7, 2010 ACGME Educational Conference </dc:title>
  <dc:creator>ITC</dc:creator>
  <cp:lastModifiedBy>ITC</cp:lastModifiedBy>
  <cp:revision>16</cp:revision>
  <dcterms:created xsi:type="dcterms:W3CDTF">2010-06-14T18:51:22Z</dcterms:created>
  <dcterms:modified xsi:type="dcterms:W3CDTF">2010-06-20T18:39:05Z</dcterms:modified>
</cp:coreProperties>
</file>