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24" r:id="rId2"/>
    <p:sldId id="866" r:id="rId3"/>
    <p:sldId id="832" r:id="rId4"/>
    <p:sldId id="826" r:id="rId5"/>
    <p:sldId id="827" r:id="rId6"/>
    <p:sldId id="741" r:id="rId7"/>
    <p:sldId id="743" r:id="rId8"/>
    <p:sldId id="755" r:id="rId9"/>
    <p:sldId id="850" r:id="rId10"/>
    <p:sldId id="852" r:id="rId11"/>
    <p:sldId id="853" r:id="rId12"/>
    <p:sldId id="855" r:id="rId13"/>
    <p:sldId id="856" r:id="rId14"/>
    <p:sldId id="857" r:id="rId15"/>
    <p:sldId id="858" r:id="rId16"/>
    <p:sldId id="859" r:id="rId17"/>
    <p:sldId id="860" r:id="rId18"/>
    <p:sldId id="779" r:id="rId19"/>
    <p:sldId id="746" r:id="rId20"/>
    <p:sldId id="849" r:id="rId21"/>
    <p:sldId id="753" r:id="rId22"/>
    <p:sldId id="806" r:id="rId23"/>
    <p:sldId id="752" r:id="rId24"/>
    <p:sldId id="815" r:id="rId25"/>
    <p:sldId id="81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B25"/>
    <a:srgbClr val="CC0000"/>
    <a:srgbClr val="2C2C2C"/>
    <a:srgbClr val="000066"/>
    <a:srgbClr val="FFB061"/>
    <a:srgbClr val="FF9966"/>
    <a:srgbClr val="00B87B"/>
    <a:srgbClr val="66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1" autoAdjust="0"/>
    <p:restoredTop sz="94684" autoAdjust="0"/>
  </p:normalViewPr>
  <p:slideViewPr>
    <p:cSldViewPr>
      <p:cViewPr>
        <p:scale>
          <a:sx n="70" d="100"/>
          <a:sy n="70" d="100"/>
        </p:scale>
        <p:origin x="-114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02955-4DB0-49D6-9337-E0F983C76B3D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DC10FC-0C22-442B-9239-14FE0633FD6B}">
      <dgm:prSet phldrT="[Text]" custT="1"/>
      <dgm:spPr/>
      <dgm:t>
        <a:bodyPr/>
        <a:lstStyle/>
        <a:p>
          <a:r>
            <a:rPr lang="en-US" sz="3000" dirty="0" smtClean="0"/>
            <a:t>Phase I</a:t>
          </a:r>
          <a:endParaRPr lang="en-US" sz="3000" dirty="0"/>
        </a:p>
      </dgm:t>
    </dgm:pt>
    <dgm:pt modelId="{75C72C16-8914-4224-8CF5-F0E2073E1D5B}" type="parTrans" cxnId="{781C7008-A605-4096-912E-75BF783D1A1C}">
      <dgm:prSet/>
      <dgm:spPr/>
      <dgm:t>
        <a:bodyPr/>
        <a:lstStyle/>
        <a:p>
          <a:endParaRPr lang="en-US"/>
        </a:p>
      </dgm:t>
    </dgm:pt>
    <dgm:pt modelId="{414B6D52-9AA7-4CDF-81B2-361425AC944B}" type="sibTrans" cxnId="{781C7008-A605-4096-912E-75BF783D1A1C}">
      <dgm:prSet/>
      <dgm:spPr/>
      <dgm:t>
        <a:bodyPr/>
        <a:lstStyle/>
        <a:p>
          <a:endParaRPr lang="en-US"/>
        </a:p>
      </dgm:t>
    </dgm:pt>
    <dgm:pt modelId="{A3EE77AC-0BCB-47C8-97E3-440C120C9D58}">
      <dgm:prSet phldrT="[Text]" custT="1"/>
      <dgm:spPr/>
      <dgm:t>
        <a:bodyPr/>
        <a:lstStyle/>
        <a:p>
          <a:r>
            <a:rPr lang="en-US" sz="3000" baseline="0" dirty="0" smtClean="0">
              <a:solidFill>
                <a:schemeClr val="tx1"/>
              </a:solidFill>
            </a:rPr>
            <a:t>Phase II</a:t>
          </a:r>
          <a:endParaRPr lang="en-US" sz="3000" dirty="0"/>
        </a:p>
      </dgm:t>
    </dgm:pt>
    <dgm:pt modelId="{2752F6A8-B77A-43E4-BBC1-13D1CD298154}" type="parTrans" cxnId="{CDCED878-361D-4978-88D6-3EEAF169448D}">
      <dgm:prSet/>
      <dgm:spPr/>
      <dgm:t>
        <a:bodyPr/>
        <a:lstStyle/>
        <a:p>
          <a:endParaRPr lang="en-US"/>
        </a:p>
      </dgm:t>
    </dgm:pt>
    <dgm:pt modelId="{50A749F2-A1DA-4982-8E54-0713AF32EE0B}" type="sibTrans" cxnId="{CDCED878-361D-4978-88D6-3EEAF169448D}">
      <dgm:prSet/>
      <dgm:spPr/>
      <dgm:t>
        <a:bodyPr/>
        <a:lstStyle/>
        <a:p>
          <a:endParaRPr lang="en-US"/>
        </a:p>
      </dgm:t>
    </dgm:pt>
    <dgm:pt modelId="{D82B18E6-4936-429D-A922-910BD3A2A017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</a:rPr>
            <a:t>Repeal SGR: New FFS program based on quality &amp; efficiency of care  </a:t>
          </a:r>
          <a:endParaRPr lang="en-US" sz="2000" baseline="0" dirty="0">
            <a:solidFill>
              <a:schemeClr val="bg1"/>
            </a:solidFill>
          </a:endParaRPr>
        </a:p>
      </dgm:t>
    </dgm:pt>
    <dgm:pt modelId="{E65B6021-5363-4CCE-BFF9-E7B8A6DB1307}" type="parTrans" cxnId="{E51FE018-92AC-46FD-87C9-E66EE3986545}">
      <dgm:prSet/>
      <dgm:spPr/>
      <dgm:t>
        <a:bodyPr/>
        <a:lstStyle/>
        <a:p>
          <a:endParaRPr lang="en-US"/>
        </a:p>
      </dgm:t>
    </dgm:pt>
    <dgm:pt modelId="{2FC01CBC-6546-43C5-B85E-3EB3B5D2922B}" type="sibTrans" cxnId="{E51FE018-92AC-46FD-87C9-E66EE3986545}">
      <dgm:prSet/>
      <dgm:spPr/>
      <dgm:t>
        <a:bodyPr/>
        <a:lstStyle/>
        <a:p>
          <a:endParaRPr lang="en-US"/>
        </a:p>
      </dgm:t>
    </dgm:pt>
    <dgm:pt modelId="{E49AA1B1-CF2F-4AC9-BF51-422B5965FE39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bg1"/>
              </a:solidFill>
            </a:rPr>
            <a:t>MDs receive base payment: 10-15% less than top rate</a:t>
          </a:r>
          <a:endParaRPr lang="en-US" sz="2200" baseline="0" dirty="0">
            <a:solidFill>
              <a:schemeClr val="bg1"/>
            </a:solidFill>
          </a:endParaRPr>
        </a:p>
      </dgm:t>
    </dgm:pt>
    <dgm:pt modelId="{D4CEFE80-5D2B-4882-9C77-FAD0CA4E0B54}" type="sibTrans" cxnId="{BA783D7A-AA4B-458E-9877-23DF0E349BC6}">
      <dgm:prSet/>
      <dgm:spPr/>
      <dgm:t>
        <a:bodyPr/>
        <a:lstStyle/>
        <a:p>
          <a:endParaRPr lang="en-US"/>
        </a:p>
      </dgm:t>
    </dgm:pt>
    <dgm:pt modelId="{178DD480-E6FE-493C-879C-27A13CA19F07}" type="parTrans" cxnId="{BA783D7A-AA4B-458E-9877-23DF0E349BC6}">
      <dgm:prSet/>
      <dgm:spPr/>
      <dgm:t>
        <a:bodyPr/>
        <a:lstStyle/>
        <a:p>
          <a:endParaRPr lang="en-US"/>
        </a:p>
      </dgm:t>
    </dgm:pt>
    <dgm:pt modelId="{BF40EDD4-6A8F-4BA8-9667-0250C5E109BA}">
      <dgm:prSet phldrT="[Text]" custT="1"/>
      <dgm:spPr/>
      <dgm:t>
        <a:bodyPr anchor="ctr"/>
        <a:lstStyle/>
        <a:p>
          <a:r>
            <a:rPr lang="en-US" sz="3000" baseline="0" dirty="0" smtClean="0">
              <a:solidFill>
                <a:schemeClr val="tx1"/>
              </a:solidFill>
            </a:rPr>
            <a:t>Phase III</a:t>
          </a:r>
          <a:endParaRPr lang="en-US" sz="3000" baseline="0" dirty="0">
            <a:solidFill>
              <a:schemeClr val="tx1"/>
            </a:solidFill>
          </a:endParaRPr>
        </a:p>
      </dgm:t>
    </dgm:pt>
    <dgm:pt modelId="{1C2936A7-548D-4738-869F-850FA78C3985}" type="parTrans" cxnId="{52D36154-1D8C-4515-A4BB-D37995FFCA1A}">
      <dgm:prSet/>
      <dgm:spPr/>
      <dgm:t>
        <a:bodyPr/>
        <a:lstStyle/>
        <a:p>
          <a:endParaRPr lang="en-US"/>
        </a:p>
      </dgm:t>
    </dgm:pt>
    <dgm:pt modelId="{1707E7AA-46F7-4353-86BD-DBBA4EA408CA}" type="sibTrans" cxnId="{52D36154-1D8C-4515-A4BB-D37995FFCA1A}">
      <dgm:prSet/>
      <dgm:spPr/>
      <dgm:t>
        <a:bodyPr/>
        <a:lstStyle/>
        <a:p>
          <a:endParaRPr lang="en-US"/>
        </a:p>
      </dgm:t>
    </dgm:pt>
    <dgm:pt modelId="{45743F65-2992-43A7-BADD-81BB957A7F5D}">
      <dgm:prSet custT="1"/>
      <dgm:spPr/>
      <dgm:t>
        <a:bodyPr/>
        <a:lstStyle/>
        <a:p>
          <a:r>
            <a:rPr lang="en-US" sz="2200" dirty="0" smtClean="0">
              <a:solidFill>
                <a:schemeClr val="bg1"/>
              </a:solidFill>
            </a:rPr>
            <a:t>Payments based on both quality </a:t>
          </a:r>
          <a:r>
            <a:rPr lang="en-US" sz="2200" b="1" i="1" u="sng" dirty="0" smtClean="0">
              <a:solidFill>
                <a:schemeClr val="bg1"/>
              </a:solidFill>
            </a:rPr>
            <a:t>and</a:t>
          </a:r>
          <a:r>
            <a:rPr lang="en-US" sz="2200" b="0" i="0" u="none" dirty="0" smtClean="0">
              <a:solidFill>
                <a:schemeClr val="bg1"/>
              </a:solidFill>
            </a:rPr>
            <a:t> efficiency measures</a:t>
          </a:r>
          <a:endParaRPr lang="en-US" sz="2200" dirty="0" smtClean="0">
            <a:solidFill>
              <a:schemeClr val="bg1"/>
            </a:solidFill>
          </a:endParaRPr>
        </a:p>
      </dgm:t>
    </dgm:pt>
    <dgm:pt modelId="{4ED65DA3-9B6E-49D1-AA71-FFB52EAAF9AA}" type="parTrans" cxnId="{B2B32C1F-50C2-4C16-9D08-95D28D33A1EF}">
      <dgm:prSet/>
      <dgm:spPr/>
      <dgm:t>
        <a:bodyPr/>
        <a:lstStyle/>
        <a:p>
          <a:endParaRPr lang="en-US"/>
        </a:p>
      </dgm:t>
    </dgm:pt>
    <dgm:pt modelId="{40431AAD-03FB-4BD4-8B4E-B0D4108E29A0}" type="sibTrans" cxnId="{B2B32C1F-50C2-4C16-9D08-95D28D33A1EF}">
      <dgm:prSet/>
      <dgm:spPr/>
      <dgm:t>
        <a:bodyPr/>
        <a:lstStyle/>
        <a:p>
          <a:endParaRPr lang="en-US"/>
        </a:p>
      </dgm:t>
    </dgm:pt>
    <dgm:pt modelId="{BB6DA4E6-0487-414D-B1B5-6F8ACB19CF34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Fixed payment rates for set period of time (2-5 years).</a:t>
          </a:r>
          <a:endParaRPr lang="en-US" sz="2000" baseline="0" dirty="0">
            <a:solidFill>
              <a:schemeClr val="bg1"/>
            </a:solidFill>
          </a:endParaRPr>
        </a:p>
      </dgm:t>
    </dgm:pt>
    <dgm:pt modelId="{CE3B6F15-271C-447C-B34B-988914564923}" type="parTrans" cxnId="{8D41E777-03BD-4FAC-ABF8-B4CC1D747BF2}">
      <dgm:prSet/>
      <dgm:spPr/>
      <dgm:t>
        <a:bodyPr/>
        <a:lstStyle/>
        <a:p>
          <a:endParaRPr lang="en-US"/>
        </a:p>
      </dgm:t>
    </dgm:pt>
    <dgm:pt modelId="{27E4F22C-9D17-4D0B-B68D-CD260FC4A957}" type="sibTrans" cxnId="{8D41E777-03BD-4FAC-ABF8-B4CC1D747BF2}">
      <dgm:prSet/>
      <dgm:spPr/>
      <dgm:t>
        <a:bodyPr/>
        <a:lstStyle/>
        <a:p>
          <a:endParaRPr lang="en-US"/>
        </a:p>
      </dgm:t>
    </dgm:pt>
    <dgm:pt modelId="{8D5F31BB-4528-4143-8EDD-89B59555E355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Par MDs have menu of QI options (e.g. reporting to clinical data  registry) to earn more $</a:t>
          </a:r>
        </a:p>
      </dgm:t>
    </dgm:pt>
    <dgm:pt modelId="{8A75389C-FCFC-4662-9DFC-36092C647FC6}" type="parTrans" cxnId="{B8A855C6-EDC4-4459-A29E-807D7A8DD9CD}">
      <dgm:prSet/>
      <dgm:spPr/>
      <dgm:t>
        <a:bodyPr/>
        <a:lstStyle/>
        <a:p>
          <a:endParaRPr lang="en-US"/>
        </a:p>
      </dgm:t>
    </dgm:pt>
    <dgm:pt modelId="{D09CDCB9-8A91-4BFF-91E6-701580D471EE}" type="sibTrans" cxnId="{B8A855C6-EDC4-4459-A29E-807D7A8DD9CD}">
      <dgm:prSet/>
      <dgm:spPr/>
      <dgm:t>
        <a:bodyPr/>
        <a:lstStyle/>
        <a:p>
          <a:endParaRPr lang="en-US"/>
        </a:p>
      </dgm:t>
    </dgm:pt>
    <dgm:pt modelId="{3C974F51-1EE3-4278-8257-F38958727507}">
      <dgm:prSet custT="1"/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</a:rPr>
            <a:t>Nonpar</a:t>
          </a:r>
          <a:r>
            <a:rPr lang="en-US" sz="1600" dirty="0" smtClean="0">
              <a:solidFill>
                <a:schemeClr val="bg1"/>
              </a:solidFill>
            </a:rPr>
            <a:t> MDs receive base payment rate</a:t>
          </a:r>
        </a:p>
      </dgm:t>
    </dgm:pt>
    <dgm:pt modelId="{019EE98C-2EAC-48EA-81E2-2926E864E381}" type="parTrans" cxnId="{91835D1B-80C7-46FA-8A5A-51C397933B7B}">
      <dgm:prSet/>
      <dgm:spPr/>
      <dgm:t>
        <a:bodyPr/>
        <a:lstStyle/>
        <a:p>
          <a:endParaRPr lang="en-US"/>
        </a:p>
      </dgm:t>
    </dgm:pt>
    <dgm:pt modelId="{0C27287A-4150-4BF6-9BCB-AC3DB6C51C32}" type="sibTrans" cxnId="{91835D1B-80C7-46FA-8A5A-51C397933B7B}">
      <dgm:prSet/>
      <dgm:spPr/>
      <dgm:t>
        <a:bodyPr/>
        <a:lstStyle/>
        <a:p>
          <a:endParaRPr lang="en-US"/>
        </a:p>
      </dgm:t>
    </dgm:pt>
    <dgm:pt modelId="{C08E1322-41F6-42BC-96FE-2A62B1DF8FC2}" type="pres">
      <dgm:prSet presAssocID="{C3302955-4DB0-49D6-9337-E0F983C76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EA1C5-B898-4F9B-BFBF-FE34D775A277}" type="pres">
      <dgm:prSet presAssocID="{20DC10FC-0C22-442B-9239-14FE0633FD6B}" presName="linNode" presStyleCnt="0"/>
      <dgm:spPr/>
      <dgm:t>
        <a:bodyPr/>
        <a:lstStyle/>
        <a:p>
          <a:endParaRPr lang="en-US"/>
        </a:p>
      </dgm:t>
    </dgm:pt>
    <dgm:pt modelId="{E44B0B8C-6487-4A77-8984-BF91D9B21004}" type="pres">
      <dgm:prSet presAssocID="{20DC10FC-0C22-442B-9239-14FE0633FD6B}" presName="parentText" presStyleLbl="node1" presStyleIdx="0" presStyleCnt="3" custScaleX="109688" custScaleY="22709" custLinFactNeighborX="-39" custLinFactNeighborY="-5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19D6E-A1BD-4255-9AAF-78CD1E24776D}" type="pres">
      <dgm:prSet presAssocID="{20DC10FC-0C22-442B-9239-14FE0633FD6B}" presName="descendantText" presStyleLbl="alignAccFollowNode1" presStyleIdx="0" presStyleCnt="3" custScaleX="118603" custScaleY="33223" custLinFactNeighborX="25" custLinFactNeighborY="-6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59D55-14F3-42A2-9CD4-AAE82144DF09}" type="pres">
      <dgm:prSet presAssocID="{414B6D52-9AA7-4CDF-81B2-361425AC944B}" presName="sp" presStyleCnt="0"/>
      <dgm:spPr/>
      <dgm:t>
        <a:bodyPr/>
        <a:lstStyle/>
        <a:p>
          <a:endParaRPr lang="en-US"/>
        </a:p>
      </dgm:t>
    </dgm:pt>
    <dgm:pt modelId="{A1498E5A-8F23-4BB7-8EA4-5EC177FEECAC}" type="pres">
      <dgm:prSet presAssocID="{A3EE77AC-0BCB-47C8-97E3-440C120C9D58}" presName="linNode" presStyleCnt="0"/>
      <dgm:spPr/>
      <dgm:t>
        <a:bodyPr/>
        <a:lstStyle/>
        <a:p>
          <a:endParaRPr lang="en-US"/>
        </a:p>
      </dgm:t>
    </dgm:pt>
    <dgm:pt modelId="{ABCC1E09-8E5E-43F3-813F-B03CD6259E4B}" type="pres">
      <dgm:prSet presAssocID="{A3EE77AC-0BCB-47C8-97E3-440C120C9D58}" presName="parentText" presStyleLbl="node1" presStyleIdx="1" presStyleCnt="3" custScaleX="95120" custScaleY="22974" custLinFactNeighborX="-34" custLinFactNeighborY="-56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69106-A399-4E01-BD7A-4859C71AD65E}" type="pres">
      <dgm:prSet presAssocID="{A3EE77AC-0BCB-47C8-97E3-440C120C9D58}" presName="descendantText" presStyleLbl="alignAccFollowNode1" presStyleIdx="1" presStyleCnt="3" custScaleX="102219" custScaleY="33313" custLinFactNeighborX="-85" custLinFactNeighborY="-6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3AE0A-1856-408E-AFAF-D49490C8B02D}" type="pres">
      <dgm:prSet presAssocID="{50A749F2-A1DA-4982-8E54-0713AF32EE0B}" presName="sp" presStyleCnt="0"/>
      <dgm:spPr/>
      <dgm:t>
        <a:bodyPr/>
        <a:lstStyle/>
        <a:p>
          <a:endParaRPr lang="en-US"/>
        </a:p>
      </dgm:t>
    </dgm:pt>
    <dgm:pt modelId="{02A5E0FB-8D87-4E87-BC4B-AD6215D7DB4F}" type="pres">
      <dgm:prSet presAssocID="{BF40EDD4-6A8F-4BA8-9667-0250C5E109BA}" presName="linNode" presStyleCnt="0"/>
      <dgm:spPr/>
    </dgm:pt>
    <dgm:pt modelId="{C07E038D-9633-4F2E-B272-6628B0267E68}" type="pres">
      <dgm:prSet presAssocID="{BF40EDD4-6A8F-4BA8-9667-0250C5E109BA}" presName="parentText" presStyleLbl="node1" presStyleIdx="2" presStyleCnt="3" custScaleX="93910" custScaleY="21761" custLinFactNeighborX="-34" custLinFactNeighborY="-5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1B237-5B94-42B4-8255-DD2A76B2625A}" type="pres">
      <dgm:prSet presAssocID="{BF40EDD4-6A8F-4BA8-9667-0250C5E109BA}" presName="descendantText" presStyleLbl="alignAccFollowNode1" presStyleIdx="2" presStyleCnt="3" custScaleX="103358" custScaleY="29616" custLinFactNeighborX="1125" custLinFactNeighborY="-6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855C6-EDC4-4459-A29E-807D7A8DD9CD}" srcId="{E49AA1B1-CF2F-4AC9-BF51-422B5965FE39}" destId="{8D5F31BB-4528-4143-8EDD-89B59555E355}" srcOrd="0" destOrd="0" parTransId="{8A75389C-FCFC-4662-9DFC-36092C647FC6}" sibTransId="{D09CDCB9-8A91-4BFF-91E6-701580D471EE}"/>
    <dgm:cxn modelId="{85EDD219-AAAF-46C4-8594-45F1A4D5E30D}" type="presOf" srcId="{BF40EDD4-6A8F-4BA8-9667-0250C5E109BA}" destId="{C07E038D-9633-4F2E-B272-6628B0267E68}" srcOrd="0" destOrd="0" presId="urn:microsoft.com/office/officeart/2005/8/layout/vList5"/>
    <dgm:cxn modelId="{B2B32C1F-50C2-4C16-9D08-95D28D33A1EF}" srcId="{BF40EDD4-6A8F-4BA8-9667-0250C5E109BA}" destId="{45743F65-2992-43A7-BADD-81BB957A7F5D}" srcOrd="0" destOrd="0" parTransId="{4ED65DA3-9B6E-49D1-AA71-FFB52EAAF9AA}" sibTransId="{40431AAD-03FB-4BD4-8B4E-B0D4108E29A0}"/>
    <dgm:cxn modelId="{148C50F3-FB65-49E1-BB27-70AC07937B28}" type="presOf" srcId="{C3302955-4DB0-49D6-9337-E0F983C76B3D}" destId="{C08E1322-41F6-42BC-96FE-2A62B1DF8FC2}" srcOrd="0" destOrd="0" presId="urn:microsoft.com/office/officeart/2005/8/layout/vList5"/>
    <dgm:cxn modelId="{781C7008-A605-4096-912E-75BF783D1A1C}" srcId="{C3302955-4DB0-49D6-9337-E0F983C76B3D}" destId="{20DC10FC-0C22-442B-9239-14FE0633FD6B}" srcOrd="0" destOrd="0" parTransId="{75C72C16-8914-4224-8CF5-F0E2073E1D5B}" sibTransId="{414B6D52-9AA7-4CDF-81B2-361425AC944B}"/>
    <dgm:cxn modelId="{E51FE018-92AC-46FD-87C9-E66EE3986545}" srcId="{20DC10FC-0C22-442B-9239-14FE0633FD6B}" destId="{D82B18E6-4936-429D-A922-910BD3A2A017}" srcOrd="0" destOrd="0" parTransId="{E65B6021-5363-4CCE-BFF9-E7B8A6DB1307}" sibTransId="{2FC01CBC-6546-43C5-B85E-3EB3B5D2922B}"/>
    <dgm:cxn modelId="{91835D1B-80C7-46FA-8A5A-51C397933B7B}" srcId="{E49AA1B1-CF2F-4AC9-BF51-422B5965FE39}" destId="{3C974F51-1EE3-4278-8257-F38958727507}" srcOrd="1" destOrd="0" parTransId="{019EE98C-2EAC-48EA-81E2-2926E864E381}" sibTransId="{0C27287A-4150-4BF6-9BCB-AC3DB6C51C32}"/>
    <dgm:cxn modelId="{927FCE6B-7C36-482A-BB1B-BF8CAB366C91}" type="presOf" srcId="{20DC10FC-0C22-442B-9239-14FE0633FD6B}" destId="{E44B0B8C-6487-4A77-8984-BF91D9B21004}" srcOrd="0" destOrd="0" presId="urn:microsoft.com/office/officeart/2005/8/layout/vList5"/>
    <dgm:cxn modelId="{BA783D7A-AA4B-458E-9877-23DF0E349BC6}" srcId="{A3EE77AC-0BCB-47C8-97E3-440C120C9D58}" destId="{E49AA1B1-CF2F-4AC9-BF51-422B5965FE39}" srcOrd="0" destOrd="0" parTransId="{178DD480-E6FE-493C-879C-27A13CA19F07}" sibTransId="{D4CEFE80-5D2B-4882-9C77-FAD0CA4E0B54}"/>
    <dgm:cxn modelId="{7BC6F89E-8F9C-42BB-ABB2-83271A092772}" type="presOf" srcId="{45743F65-2992-43A7-BADD-81BB957A7F5D}" destId="{52A1B237-5B94-42B4-8255-DD2A76B2625A}" srcOrd="0" destOrd="0" presId="urn:microsoft.com/office/officeart/2005/8/layout/vList5"/>
    <dgm:cxn modelId="{AE195FB6-8D7D-43D1-9DB0-BF907505F64F}" type="presOf" srcId="{E49AA1B1-CF2F-4AC9-BF51-422B5965FE39}" destId="{4A169106-A399-4E01-BD7A-4859C71AD65E}" srcOrd="0" destOrd="0" presId="urn:microsoft.com/office/officeart/2005/8/layout/vList5"/>
    <dgm:cxn modelId="{CDCED878-361D-4978-88D6-3EEAF169448D}" srcId="{C3302955-4DB0-49D6-9337-E0F983C76B3D}" destId="{A3EE77AC-0BCB-47C8-97E3-440C120C9D58}" srcOrd="1" destOrd="0" parTransId="{2752F6A8-B77A-43E4-BBC1-13D1CD298154}" sibTransId="{50A749F2-A1DA-4982-8E54-0713AF32EE0B}"/>
    <dgm:cxn modelId="{55278864-C55E-41AD-8BC1-33C2AAD39949}" type="presOf" srcId="{3C974F51-1EE3-4278-8257-F38958727507}" destId="{4A169106-A399-4E01-BD7A-4859C71AD65E}" srcOrd="0" destOrd="2" presId="urn:microsoft.com/office/officeart/2005/8/layout/vList5"/>
    <dgm:cxn modelId="{6B2A0D93-1935-4C73-B8A0-5CE312B8EEE6}" type="presOf" srcId="{BB6DA4E6-0487-414D-B1B5-6F8ACB19CF34}" destId="{E2619D6E-A1BD-4255-9AAF-78CD1E24776D}" srcOrd="0" destOrd="1" presId="urn:microsoft.com/office/officeart/2005/8/layout/vList5"/>
    <dgm:cxn modelId="{52D36154-1D8C-4515-A4BB-D37995FFCA1A}" srcId="{C3302955-4DB0-49D6-9337-E0F983C76B3D}" destId="{BF40EDD4-6A8F-4BA8-9667-0250C5E109BA}" srcOrd="2" destOrd="0" parTransId="{1C2936A7-548D-4738-869F-850FA78C3985}" sibTransId="{1707E7AA-46F7-4353-86BD-DBBA4EA408CA}"/>
    <dgm:cxn modelId="{8D41E777-03BD-4FAC-ABF8-B4CC1D747BF2}" srcId="{20DC10FC-0C22-442B-9239-14FE0633FD6B}" destId="{BB6DA4E6-0487-414D-B1B5-6F8ACB19CF34}" srcOrd="1" destOrd="0" parTransId="{CE3B6F15-271C-447C-B34B-988914564923}" sibTransId="{27E4F22C-9D17-4D0B-B68D-CD260FC4A957}"/>
    <dgm:cxn modelId="{42B62A34-89A7-4B4E-BA82-997B55D59EC7}" type="presOf" srcId="{8D5F31BB-4528-4143-8EDD-89B59555E355}" destId="{4A169106-A399-4E01-BD7A-4859C71AD65E}" srcOrd="0" destOrd="1" presId="urn:microsoft.com/office/officeart/2005/8/layout/vList5"/>
    <dgm:cxn modelId="{90D01895-9823-415D-93DC-60929B6D2D25}" type="presOf" srcId="{D82B18E6-4936-429D-A922-910BD3A2A017}" destId="{E2619D6E-A1BD-4255-9AAF-78CD1E24776D}" srcOrd="0" destOrd="0" presId="urn:microsoft.com/office/officeart/2005/8/layout/vList5"/>
    <dgm:cxn modelId="{C65A8F2E-CD53-42E3-9341-B9D67DC35A22}" type="presOf" srcId="{A3EE77AC-0BCB-47C8-97E3-440C120C9D58}" destId="{ABCC1E09-8E5E-43F3-813F-B03CD6259E4B}" srcOrd="0" destOrd="0" presId="urn:microsoft.com/office/officeart/2005/8/layout/vList5"/>
    <dgm:cxn modelId="{EFACF9D8-289C-403C-86E3-EFB0E458998C}" type="presParOf" srcId="{C08E1322-41F6-42BC-96FE-2A62B1DF8FC2}" destId="{E87EA1C5-B898-4F9B-BFBF-FE34D775A277}" srcOrd="0" destOrd="0" presId="urn:microsoft.com/office/officeart/2005/8/layout/vList5"/>
    <dgm:cxn modelId="{DB30A820-7999-4D14-8DB0-2B4CB1350BEF}" type="presParOf" srcId="{E87EA1C5-B898-4F9B-BFBF-FE34D775A277}" destId="{E44B0B8C-6487-4A77-8984-BF91D9B21004}" srcOrd="0" destOrd="0" presId="urn:microsoft.com/office/officeart/2005/8/layout/vList5"/>
    <dgm:cxn modelId="{BD65C9D4-3939-49CE-8570-BE2984203D2C}" type="presParOf" srcId="{E87EA1C5-B898-4F9B-BFBF-FE34D775A277}" destId="{E2619D6E-A1BD-4255-9AAF-78CD1E24776D}" srcOrd="1" destOrd="0" presId="urn:microsoft.com/office/officeart/2005/8/layout/vList5"/>
    <dgm:cxn modelId="{68A6D656-2A77-44A9-8F3C-1FB987004ED8}" type="presParOf" srcId="{C08E1322-41F6-42BC-96FE-2A62B1DF8FC2}" destId="{63459D55-14F3-42A2-9CD4-AAE82144DF09}" srcOrd="1" destOrd="0" presId="urn:microsoft.com/office/officeart/2005/8/layout/vList5"/>
    <dgm:cxn modelId="{355A8DB3-385F-4B7D-9BB7-EA5293A4855B}" type="presParOf" srcId="{C08E1322-41F6-42BC-96FE-2A62B1DF8FC2}" destId="{A1498E5A-8F23-4BB7-8EA4-5EC177FEECAC}" srcOrd="2" destOrd="0" presId="urn:microsoft.com/office/officeart/2005/8/layout/vList5"/>
    <dgm:cxn modelId="{CED9FBCF-B7A4-4465-890F-F13E506E4D16}" type="presParOf" srcId="{A1498E5A-8F23-4BB7-8EA4-5EC177FEECAC}" destId="{ABCC1E09-8E5E-43F3-813F-B03CD6259E4B}" srcOrd="0" destOrd="0" presId="urn:microsoft.com/office/officeart/2005/8/layout/vList5"/>
    <dgm:cxn modelId="{CCB817CD-3B92-43D8-BDCF-9F7C5E45C8FD}" type="presParOf" srcId="{A1498E5A-8F23-4BB7-8EA4-5EC177FEECAC}" destId="{4A169106-A399-4E01-BD7A-4859C71AD65E}" srcOrd="1" destOrd="0" presId="urn:microsoft.com/office/officeart/2005/8/layout/vList5"/>
    <dgm:cxn modelId="{CD63E99E-1D8A-49C9-8BE8-8EEA4671C02A}" type="presParOf" srcId="{C08E1322-41F6-42BC-96FE-2A62B1DF8FC2}" destId="{69F3AE0A-1856-408E-AFAF-D49490C8B02D}" srcOrd="3" destOrd="0" presId="urn:microsoft.com/office/officeart/2005/8/layout/vList5"/>
    <dgm:cxn modelId="{387F34C0-22BA-43E7-8780-057E6C9F3893}" type="presParOf" srcId="{C08E1322-41F6-42BC-96FE-2A62B1DF8FC2}" destId="{02A5E0FB-8D87-4E87-BC4B-AD6215D7DB4F}" srcOrd="4" destOrd="0" presId="urn:microsoft.com/office/officeart/2005/8/layout/vList5"/>
    <dgm:cxn modelId="{A456053D-E0BE-45AD-A657-3145DAE23211}" type="presParOf" srcId="{02A5E0FB-8D87-4E87-BC4B-AD6215D7DB4F}" destId="{C07E038D-9633-4F2E-B272-6628B0267E68}" srcOrd="0" destOrd="0" presId="urn:microsoft.com/office/officeart/2005/8/layout/vList5"/>
    <dgm:cxn modelId="{5B451BC8-8DC4-4200-B83C-6400C1D50F73}" type="presParOf" srcId="{02A5E0FB-8D87-4E87-BC4B-AD6215D7DB4F}" destId="{52A1B237-5B94-42B4-8255-DD2A76B262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19D6E-A1BD-4255-9AAF-78CD1E24776D}">
      <dsp:nvSpPr>
        <dsp:cNvPr id="0" name=""/>
        <dsp:cNvSpPr/>
      </dsp:nvSpPr>
      <dsp:spPr>
        <a:xfrm rot="5400000">
          <a:off x="4804007" y="-1937717"/>
          <a:ext cx="1335375" cy="5360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Repeal SGR: New FFS program based on quality &amp; efficiency of care  </a:t>
          </a:r>
          <a:endParaRPr lang="en-US" sz="2000" kern="1200" baseline="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Fixed payment rates for set period of time (2-5 years).</a:t>
          </a:r>
          <a:endParaRPr lang="en-US" sz="2000" kern="1200" baseline="0" dirty="0">
            <a:solidFill>
              <a:schemeClr val="bg1"/>
            </a:solidFill>
          </a:endParaRPr>
        </a:p>
      </dsp:txBody>
      <dsp:txXfrm rot="-5400000">
        <a:off x="2791243" y="140235"/>
        <a:ext cx="5295716" cy="1204999"/>
      </dsp:txXfrm>
    </dsp:sp>
    <dsp:sp modelId="{E44B0B8C-6487-4A77-8984-BF91D9B21004}">
      <dsp:nvSpPr>
        <dsp:cNvPr id="0" name=""/>
        <dsp:cNvSpPr/>
      </dsp:nvSpPr>
      <dsp:spPr>
        <a:xfrm>
          <a:off x="1" y="150114"/>
          <a:ext cx="2788842" cy="1140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Phase I</a:t>
          </a:r>
          <a:endParaRPr lang="en-US" sz="3000" kern="1200" dirty="0"/>
        </a:p>
      </dsp:txBody>
      <dsp:txXfrm>
        <a:off x="55698" y="205811"/>
        <a:ext cx="2677448" cy="1029571"/>
      </dsp:txXfrm>
    </dsp:sp>
    <dsp:sp modelId="{4A169106-A399-4E01-BD7A-4859C71AD65E}">
      <dsp:nvSpPr>
        <dsp:cNvPr id="0" name=""/>
        <dsp:cNvSpPr/>
      </dsp:nvSpPr>
      <dsp:spPr>
        <a:xfrm rot="5400000">
          <a:off x="4788741" y="-346100"/>
          <a:ext cx="1338993" cy="53339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bg1"/>
              </a:solidFill>
            </a:rPr>
            <a:t>MDs receive base payment: 10-15% less than top rate</a:t>
          </a:r>
          <a:endParaRPr lang="en-US" sz="2200" kern="1200" baseline="0" dirty="0">
            <a:solidFill>
              <a:schemeClr val="bg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Par MDs have menu of QI options (e.g. reporting to clinical data  registry) to earn more $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bg1"/>
              </a:solidFill>
            </a:rPr>
            <a:t>Nonpar</a:t>
          </a:r>
          <a:r>
            <a:rPr lang="en-US" sz="1600" kern="1200" dirty="0" smtClean="0">
              <a:solidFill>
                <a:schemeClr val="bg1"/>
              </a:solidFill>
            </a:rPr>
            <a:t> MDs receive base payment rate</a:t>
          </a:r>
        </a:p>
      </dsp:txBody>
      <dsp:txXfrm rot="-5400000">
        <a:off x="2791254" y="1716751"/>
        <a:ext cx="5268603" cy="1208265"/>
      </dsp:txXfrm>
    </dsp:sp>
    <dsp:sp modelId="{ABCC1E09-8E5E-43F3-813F-B03CD6259E4B}">
      <dsp:nvSpPr>
        <dsp:cNvPr id="0" name=""/>
        <dsp:cNvSpPr/>
      </dsp:nvSpPr>
      <dsp:spPr>
        <a:xfrm>
          <a:off x="0" y="1726429"/>
          <a:ext cx="2791985" cy="115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smtClean="0">
              <a:solidFill>
                <a:schemeClr val="tx1"/>
              </a:solidFill>
            </a:rPr>
            <a:t>Phase II</a:t>
          </a:r>
          <a:endParaRPr lang="en-US" sz="3000" kern="1200" dirty="0"/>
        </a:p>
      </dsp:txBody>
      <dsp:txXfrm>
        <a:off x="56347" y="1782776"/>
        <a:ext cx="2679291" cy="1041586"/>
      </dsp:txXfrm>
    </dsp:sp>
    <dsp:sp modelId="{52A1B237-5B94-42B4-8255-DD2A76B2625A}">
      <dsp:nvSpPr>
        <dsp:cNvPr id="0" name=""/>
        <dsp:cNvSpPr/>
      </dsp:nvSpPr>
      <dsp:spPr>
        <a:xfrm rot="5400000">
          <a:off x="4861501" y="1126183"/>
          <a:ext cx="1190394" cy="53934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bg1"/>
              </a:solidFill>
            </a:rPr>
            <a:t>Payments based on both quality </a:t>
          </a:r>
          <a:r>
            <a:rPr lang="en-US" sz="2200" b="1" i="1" u="sng" kern="1200" dirty="0" smtClean="0">
              <a:solidFill>
                <a:schemeClr val="bg1"/>
              </a:solidFill>
            </a:rPr>
            <a:t>and</a:t>
          </a:r>
          <a:r>
            <a:rPr lang="en-US" sz="2200" b="0" i="0" u="none" kern="1200" dirty="0" smtClean="0">
              <a:solidFill>
                <a:schemeClr val="bg1"/>
              </a:solidFill>
            </a:rPr>
            <a:t> efficiency measures</a:t>
          </a:r>
          <a:endParaRPr lang="en-US" sz="2200" kern="1200" dirty="0" smtClean="0">
            <a:solidFill>
              <a:schemeClr val="bg1"/>
            </a:solidFill>
          </a:endParaRPr>
        </a:p>
      </dsp:txBody>
      <dsp:txXfrm rot="-5400000">
        <a:off x="2759997" y="3285797"/>
        <a:ext cx="5335292" cy="1074174"/>
      </dsp:txXfrm>
    </dsp:sp>
    <dsp:sp modelId="{C07E038D-9633-4F2E-B272-6628B0267E68}">
      <dsp:nvSpPr>
        <dsp:cNvPr id="0" name=""/>
        <dsp:cNvSpPr/>
      </dsp:nvSpPr>
      <dsp:spPr>
        <a:xfrm>
          <a:off x="0" y="3302755"/>
          <a:ext cx="2756468" cy="1093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smtClean="0">
              <a:solidFill>
                <a:schemeClr val="tx1"/>
              </a:solidFill>
            </a:rPr>
            <a:t>Phase III</a:t>
          </a:r>
          <a:endParaRPr lang="en-US" sz="3000" kern="1200" baseline="0" dirty="0">
            <a:solidFill>
              <a:schemeClr val="tx1"/>
            </a:solidFill>
          </a:endParaRPr>
        </a:p>
      </dsp:txBody>
      <dsp:txXfrm>
        <a:off x="53372" y="3356127"/>
        <a:ext cx="2649724" cy="98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DB9215F3-AB1D-4682-843B-7C67F3D15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1" tIns="48415" rIns="96831" bIns="4841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833BA3B6-2061-430A-92FE-DCCAF6501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A137-3F5A-4ECE-9415-9F97A2362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2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4EAC3-5621-4219-A389-53084838FE33}" type="slidenum">
              <a:rPr lang="en-US"/>
              <a:pPr/>
              <a:t>25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A137-3F5A-4ECE-9415-9F97A2362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A137-3F5A-4ECE-9415-9F97A23628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A137-3F5A-4ECE-9415-9F97A2362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>
                <a:latin typeface="Arial" charset="0"/>
              </a:rPr>
              <a:t>The Resident Physician Shortage Act of 2011 (S. 1627)</a:t>
            </a:r>
          </a:p>
          <a:p>
            <a:r>
              <a:rPr lang="en-US" b="1" dirty="0">
                <a:latin typeface="Arial" charset="0"/>
              </a:rPr>
              <a:t>Summary</a:t>
            </a:r>
          </a:p>
          <a:p>
            <a:r>
              <a:rPr lang="en-US" dirty="0">
                <a:latin typeface="Arial" charset="0"/>
              </a:rPr>
              <a:t>• Introduced by Senators Bill Nelson (D-FL), Charles Schumer (D-NY), and Senate Majority Leader Harry Reid (D-NV)</a:t>
            </a:r>
          </a:p>
          <a:p>
            <a:r>
              <a:rPr lang="en-US" dirty="0">
                <a:latin typeface="Arial" charset="0"/>
              </a:rPr>
              <a:t>• Increases by 15,000 the number of Medicare direct graduate medical education (DGME) and indirect medical education (IME) slots.</a:t>
            </a:r>
          </a:p>
          <a:p>
            <a:r>
              <a:rPr lang="en-US" dirty="0">
                <a:latin typeface="Arial" charset="0"/>
              </a:rPr>
              <a:t>• Requires National Health Care Workforce Commission to submit a report to Congress by January 1, 2014 identifying physician shortage specialties.</a:t>
            </a:r>
          </a:p>
          <a:p>
            <a:r>
              <a:rPr lang="en-US" dirty="0">
                <a:latin typeface="Arial" charset="0"/>
              </a:rPr>
              <a:t>• Requires Government Accountability Office study on strategies for increasing health professional workforce diversity.</a:t>
            </a:r>
          </a:p>
          <a:p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Distribution Methodology for Additional Slots</a:t>
            </a:r>
          </a:p>
          <a:p>
            <a:r>
              <a:rPr lang="en-US" dirty="0">
                <a:latin typeface="Arial" charset="0"/>
              </a:rPr>
              <a:t>• Increases the number of residency slots nationally by 3,000 each year between 2013-17 (total 15,000).</a:t>
            </a:r>
          </a:p>
          <a:p>
            <a:r>
              <a:rPr lang="en-US" dirty="0">
                <a:latin typeface="Arial" charset="0"/>
              </a:rPr>
              <a:t>• At least 1,500 slots each year must be used for a shortage specialty residency program as identified in the National Health Care Workforce Commission’s report.</a:t>
            </a:r>
          </a:p>
          <a:p>
            <a:r>
              <a:rPr lang="en-US" dirty="0">
                <a:latin typeface="Arial" charset="0"/>
              </a:rPr>
              <a:t>• Prior to report, directs the HHS to define shortage specialties as identified by the December 2008 HRSA report on the physician workforce.</a:t>
            </a:r>
          </a:p>
          <a:p>
            <a:r>
              <a:rPr lang="en-US" dirty="0">
                <a:latin typeface="Arial" charset="0"/>
              </a:rPr>
              <a:t>• A hospital may not receive more than 75 slots in the aggregate between 2013-17, unless CMS determines there are remaining slots available for distribution.</a:t>
            </a:r>
          </a:p>
          <a:p>
            <a:r>
              <a:rPr lang="en-US" dirty="0">
                <a:latin typeface="Arial" charset="0"/>
              </a:rPr>
              <a:t>• In determining which hospitals will receive slots, CMS required to consider the likelihood of a teaching hospital’s filling the positions and would prioritize teaching hospitals in the following</a:t>
            </a:r>
          </a:p>
          <a:p>
            <a:r>
              <a:rPr lang="en-US" dirty="0">
                <a:latin typeface="Arial" charset="0"/>
              </a:rPr>
              <a:t>manner:</a:t>
            </a:r>
          </a:p>
          <a:p>
            <a:pPr lvl="1"/>
            <a:r>
              <a:rPr lang="en-US" dirty="0">
                <a:latin typeface="Arial" charset="0"/>
              </a:rPr>
              <a:t>o Hospitals in states with new medical schools or new branch campuses;</a:t>
            </a:r>
          </a:p>
          <a:p>
            <a:pPr lvl="1"/>
            <a:r>
              <a:rPr lang="en-US" dirty="0">
                <a:latin typeface="Arial" charset="0"/>
              </a:rPr>
              <a:t>o Hospitals that have exceeded their resident cap at the time of enactment of the legislation;</a:t>
            </a:r>
          </a:p>
          <a:p>
            <a:pPr lvl="1"/>
            <a:r>
              <a:rPr lang="en-US" dirty="0">
                <a:latin typeface="Arial" charset="0"/>
              </a:rPr>
              <a:t>o Hospitals that emphasize training in community health center or community-based settings or in hospital outpatient departments;</a:t>
            </a:r>
          </a:p>
          <a:p>
            <a:pPr lvl="1"/>
            <a:r>
              <a:rPr lang="en-US" dirty="0">
                <a:latin typeface="Arial" charset="0"/>
              </a:rPr>
              <a:t>o Hospitals eligible for electronic health record (EHR) incentive payments, and;</a:t>
            </a:r>
          </a:p>
          <a:p>
            <a:pPr lvl="1"/>
            <a:r>
              <a:rPr lang="en-US" dirty="0">
                <a:latin typeface="Arial" charset="0"/>
              </a:rPr>
              <a:t>o All other hospitals.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Requirements Associated with Additional Slots</a:t>
            </a:r>
          </a:p>
          <a:p>
            <a:r>
              <a:rPr lang="en-US" dirty="0">
                <a:latin typeface="Arial" charset="0"/>
              </a:rPr>
              <a:t>• Hospitals receiving additional slots must ensure that:</a:t>
            </a:r>
          </a:p>
          <a:p>
            <a:pPr lvl="1"/>
            <a:r>
              <a:rPr lang="en-US" dirty="0">
                <a:latin typeface="Arial" charset="0"/>
              </a:rPr>
              <a:t>o At least 50% of the additional slots are used for a shortage specialty residency program;</a:t>
            </a:r>
          </a:p>
          <a:p>
            <a:pPr lvl="1"/>
            <a:r>
              <a:rPr lang="en-US" dirty="0">
                <a:latin typeface="Arial" charset="0"/>
              </a:rPr>
              <a:t>o The total number of slots is not reduced prior to the increase; and</a:t>
            </a:r>
          </a:p>
          <a:p>
            <a:pPr lvl="1"/>
            <a:r>
              <a:rPr lang="en-US" dirty="0">
                <a:latin typeface="Arial" charset="0"/>
              </a:rPr>
              <a:t>o The ratio of residents in a shortage specialty program is not decreased prior to the increase.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Reimbursement Level for Additional Slots</a:t>
            </a:r>
          </a:p>
          <a:p>
            <a:r>
              <a:rPr lang="en-US" dirty="0">
                <a:latin typeface="Arial" charset="0"/>
              </a:rPr>
              <a:t>• Under S. 1627, new slots would be reimbursed at the hospital’s otherwise applicable per resident amounts for GME purposes and using the usual adjustment factor for IME reimbursement</a:t>
            </a:r>
          </a:p>
          <a:p>
            <a:r>
              <a:rPr lang="en-US" dirty="0">
                <a:latin typeface="Arial" charset="0"/>
              </a:rPr>
              <a:t>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A064-BAF5-4BD0-B132-2FB82F3ABB2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>
                <a:latin typeface="Arial" charset="0"/>
              </a:rPr>
              <a:t>The Resident Physician Shortage Act of 2011 (S. 1627)</a:t>
            </a:r>
          </a:p>
          <a:p>
            <a:r>
              <a:rPr lang="en-US" b="1" dirty="0">
                <a:latin typeface="Arial" charset="0"/>
              </a:rPr>
              <a:t>Summary</a:t>
            </a:r>
          </a:p>
          <a:p>
            <a:r>
              <a:rPr lang="en-US" dirty="0">
                <a:latin typeface="Arial" charset="0"/>
              </a:rPr>
              <a:t>• Introduced by Senators Bill Nelson (D-FL), Charles Schumer (D-NY), and Senate Majority Leader Harry Reid (D-NV)</a:t>
            </a:r>
          </a:p>
          <a:p>
            <a:r>
              <a:rPr lang="en-US" dirty="0">
                <a:latin typeface="Arial" charset="0"/>
              </a:rPr>
              <a:t>• Increases by 15,000 the number of Medicare direct graduate medical education (DGME) and indirect medical education (IME) slots.</a:t>
            </a:r>
          </a:p>
          <a:p>
            <a:r>
              <a:rPr lang="en-US" dirty="0">
                <a:latin typeface="Arial" charset="0"/>
              </a:rPr>
              <a:t>• Requires National Health Care Workforce Commission to submit a report to Congress by January 1, 2014 identifying physician shortage specialties.</a:t>
            </a:r>
          </a:p>
          <a:p>
            <a:r>
              <a:rPr lang="en-US" dirty="0">
                <a:latin typeface="Arial" charset="0"/>
              </a:rPr>
              <a:t>• Requires Government Accountability Office study on strategies for increasing health professional workforce diversity.</a:t>
            </a:r>
          </a:p>
          <a:p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Distribution Methodology for Additional Slots</a:t>
            </a:r>
          </a:p>
          <a:p>
            <a:r>
              <a:rPr lang="en-US" dirty="0">
                <a:latin typeface="Arial" charset="0"/>
              </a:rPr>
              <a:t>• Increases the number of residency slots nationally by 3,000 each year between 2013-17 (total 15,000).</a:t>
            </a:r>
          </a:p>
          <a:p>
            <a:r>
              <a:rPr lang="en-US" dirty="0">
                <a:latin typeface="Arial" charset="0"/>
              </a:rPr>
              <a:t>• At least 1,500 slots each year must be used for a shortage specialty residency program as identified in the National Health Care Workforce Commission’s report.</a:t>
            </a:r>
          </a:p>
          <a:p>
            <a:r>
              <a:rPr lang="en-US" dirty="0">
                <a:latin typeface="Arial" charset="0"/>
              </a:rPr>
              <a:t>• Prior to report, directs the HHS to define shortage specialties as identified by the December 2008 HRSA report on the physician workforce.</a:t>
            </a:r>
          </a:p>
          <a:p>
            <a:r>
              <a:rPr lang="en-US" dirty="0">
                <a:latin typeface="Arial" charset="0"/>
              </a:rPr>
              <a:t>• A hospital may not receive more than 75 slots in the aggregate between 2013-17, unless CMS determines there are remaining slots available for distribution.</a:t>
            </a:r>
          </a:p>
          <a:p>
            <a:r>
              <a:rPr lang="en-US" dirty="0">
                <a:latin typeface="Arial" charset="0"/>
              </a:rPr>
              <a:t>• In determining which hospitals will receive slots, CMS required to consider the likelihood of a teaching hospital’s filling the positions and would prioritize teaching hospitals in the following</a:t>
            </a:r>
          </a:p>
          <a:p>
            <a:r>
              <a:rPr lang="en-US" dirty="0">
                <a:latin typeface="Arial" charset="0"/>
              </a:rPr>
              <a:t>manner:</a:t>
            </a:r>
          </a:p>
          <a:p>
            <a:pPr lvl="1"/>
            <a:r>
              <a:rPr lang="en-US" dirty="0">
                <a:latin typeface="Arial" charset="0"/>
              </a:rPr>
              <a:t>o Hospitals in states with new medical schools or new branch campuses;</a:t>
            </a:r>
          </a:p>
          <a:p>
            <a:pPr lvl="1"/>
            <a:r>
              <a:rPr lang="en-US" dirty="0">
                <a:latin typeface="Arial" charset="0"/>
              </a:rPr>
              <a:t>o Hospitals that have exceeded their resident cap at the time of enactment of the legislation;</a:t>
            </a:r>
          </a:p>
          <a:p>
            <a:pPr lvl="1"/>
            <a:r>
              <a:rPr lang="en-US" dirty="0">
                <a:latin typeface="Arial" charset="0"/>
              </a:rPr>
              <a:t>o Hospitals that emphasize training in community health center or community-based settings or in hospital outpatient departments;</a:t>
            </a:r>
          </a:p>
          <a:p>
            <a:pPr lvl="1"/>
            <a:r>
              <a:rPr lang="en-US" dirty="0">
                <a:latin typeface="Arial" charset="0"/>
              </a:rPr>
              <a:t>o Hospitals eligible for electronic health record (EHR) incentive payments, and;</a:t>
            </a:r>
          </a:p>
          <a:p>
            <a:pPr lvl="1"/>
            <a:r>
              <a:rPr lang="en-US" dirty="0">
                <a:latin typeface="Arial" charset="0"/>
              </a:rPr>
              <a:t>o All other hospitals.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Requirements Associated with Additional Slots</a:t>
            </a:r>
          </a:p>
          <a:p>
            <a:r>
              <a:rPr lang="en-US" dirty="0">
                <a:latin typeface="Arial" charset="0"/>
              </a:rPr>
              <a:t>• Hospitals receiving additional slots must ensure that:</a:t>
            </a:r>
          </a:p>
          <a:p>
            <a:pPr lvl="1"/>
            <a:r>
              <a:rPr lang="en-US" dirty="0">
                <a:latin typeface="Arial" charset="0"/>
              </a:rPr>
              <a:t>o At least 50% of the additional slots are used for a shortage specialty residency program;</a:t>
            </a:r>
          </a:p>
          <a:p>
            <a:pPr lvl="1"/>
            <a:r>
              <a:rPr lang="en-US" dirty="0">
                <a:latin typeface="Arial" charset="0"/>
              </a:rPr>
              <a:t>o The total number of slots is not reduced prior to the increase; and</a:t>
            </a:r>
          </a:p>
          <a:p>
            <a:pPr lvl="1"/>
            <a:r>
              <a:rPr lang="en-US" dirty="0">
                <a:latin typeface="Arial" charset="0"/>
              </a:rPr>
              <a:t>o The ratio of residents in a shortage specialty program is not decreased prior to the increase.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Reimbursement Level for Additional Slots</a:t>
            </a:r>
          </a:p>
          <a:p>
            <a:r>
              <a:rPr lang="en-US" dirty="0">
                <a:latin typeface="Arial" charset="0"/>
              </a:rPr>
              <a:t>• Under S. 1627, new slots would be reimbursed at the hospital’s otherwise applicable per resident amounts for GME purposes and using the usual adjustment factor for IME reimbursement</a:t>
            </a:r>
          </a:p>
          <a:p>
            <a:r>
              <a:rPr lang="en-US" dirty="0">
                <a:latin typeface="Arial" charset="0"/>
              </a:rPr>
              <a:t>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A064-BAF5-4BD0-B132-2FB82F3ABB2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>
                <a:latin typeface="Arial" charset="0"/>
              </a:rPr>
              <a:t>The Resident Physician Shortage Act of 2011 (S. 1627)</a:t>
            </a:r>
          </a:p>
          <a:p>
            <a:r>
              <a:rPr lang="en-US" b="1" dirty="0">
                <a:latin typeface="Arial" charset="0"/>
              </a:rPr>
              <a:t>Summary</a:t>
            </a:r>
          </a:p>
          <a:p>
            <a:r>
              <a:rPr lang="en-US" dirty="0">
                <a:latin typeface="Arial" charset="0"/>
              </a:rPr>
              <a:t>• Introduced by Senators Bill Nelson (D-FL), Charles Schumer (D-NY), and Senate Majority Leader Harry Reid (D-NV)</a:t>
            </a:r>
          </a:p>
          <a:p>
            <a:r>
              <a:rPr lang="en-US" dirty="0">
                <a:latin typeface="Arial" charset="0"/>
              </a:rPr>
              <a:t>• Increases by 15,000 the number of Medicare direct graduate medical education (DGME) and indirect medical education (IME) slots.</a:t>
            </a:r>
          </a:p>
          <a:p>
            <a:r>
              <a:rPr lang="en-US" dirty="0">
                <a:latin typeface="Arial" charset="0"/>
              </a:rPr>
              <a:t>• Requires National Health Care Workforce Commission to submit a report to Congress by January 1, 2014 identifying physician shortage specialties.</a:t>
            </a:r>
          </a:p>
          <a:p>
            <a:r>
              <a:rPr lang="en-US" dirty="0">
                <a:latin typeface="Arial" charset="0"/>
              </a:rPr>
              <a:t>• Requires Government Accountability Office study on strategies for increasing health professional workforce diversity.</a:t>
            </a:r>
          </a:p>
          <a:p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Distribution Methodology for Additional Slots</a:t>
            </a:r>
          </a:p>
          <a:p>
            <a:r>
              <a:rPr lang="en-US" dirty="0">
                <a:latin typeface="Arial" charset="0"/>
              </a:rPr>
              <a:t>• Increases the number of residency slots nationally by 3,000 each year between 2013-17 (total 15,000).</a:t>
            </a:r>
          </a:p>
          <a:p>
            <a:r>
              <a:rPr lang="en-US" dirty="0">
                <a:latin typeface="Arial" charset="0"/>
              </a:rPr>
              <a:t>• At least 1,500 slots each year must be used for a shortage specialty residency program as identified in the National Health Care Workforce Commission’s report.</a:t>
            </a:r>
          </a:p>
          <a:p>
            <a:r>
              <a:rPr lang="en-US" dirty="0">
                <a:latin typeface="Arial" charset="0"/>
              </a:rPr>
              <a:t>• Prior to report, directs the HHS to define shortage specialties as identified by the December 2008 HRSA report on the physician workforce.</a:t>
            </a:r>
          </a:p>
          <a:p>
            <a:r>
              <a:rPr lang="en-US" dirty="0">
                <a:latin typeface="Arial" charset="0"/>
              </a:rPr>
              <a:t>• A hospital may not receive more than 75 slots in the aggregate between 2013-17, unless CMS determines there are remaining slots available for distribution.</a:t>
            </a:r>
          </a:p>
          <a:p>
            <a:r>
              <a:rPr lang="en-US" dirty="0">
                <a:latin typeface="Arial" charset="0"/>
              </a:rPr>
              <a:t>• In determining which hospitals will receive slots, CMS required to consider the likelihood of a teaching hospital’s filling the positions and would prioritize teaching hospitals in the following</a:t>
            </a:r>
          </a:p>
          <a:p>
            <a:r>
              <a:rPr lang="en-US" dirty="0">
                <a:latin typeface="Arial" charset="0"/>
              </a:rPr>
              <a:t>manner:</a:t>
            </a:r>
          </a:p>
          <a:p>
            <a:pPr lvl="1"/>
            <a:r>
              <a:rPr lang="en-US" dirty="0">
                <a:latin typeface="Arial" charset="0"/>
              </a:rPr>
              <a:t>o Hospitals in states with new medical schools or new branch campuses;</a:t>
            </a:r>
          </a:p>
          <a:p>
            <a:pPr lvl="1"/>
            <a:r>
              <a:rPr lang="en-US" dirty="0">
                <a:latin typeface="Arial" charset="0"/>
              </a:rPr>
              <a:t>o Hospitals that have exceeded their resident cap at the time of enactment of the legislation;</a:t>
            </a:r>
          </a:p>
          <a:p>
            <a:pPr lvl="1"/>
            <a:r>
              <a:rPr lang="en-US" dirty="0">
                <a:latin typeface="Arial" charset="0"/>
              </a:rPr>
              <a:t>o Hospitals that emphasize training in community health center or community-based settings or in hospital outpatient departments;</a:t>
            </a:r>
          </a:p>
          <a:p>
            <a:pPr lvl="1"/>
            <a:r>
              <a:rPr lang="en-US" dirty="0">
                <a:latin typeface="Arial" charset="0"/>
              </a:rPr>
              <a:t>o Hospitals eligible for electronic health record (EHR) incentive payments, and;</a:t>
            </a:r>
          </a:p>
          <a:p>
            <a:pPr lvl="1"/>
            <a:r>
              <a:rPr lang="en-US" dirty="0">
                <a:latin typeface="Arial" charset="0"/>
              </a:rPr>
              <a:t>o All other hospitals.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Requirements Associated with Additional Slots</a:t>
            </a:r>
          </a:p>
          <a:p>
            <a:r>
              <a:rPr lang="en-US" dirty="0">
                <a:latin typeface="Arial" charset="0"/>
              </a:rPr>
              <a:t>• Hospitals receiving additional slots must ensure that:</a:t>
            </a:r>
          </a:p>
          <a:p>
            <a:pPr lvl="1"/>
            <a:r>
              <a:rPr lang="en-US" dirty="0">
                <a:latin typeface="Arial" charset="0"/>
              </a:rPr>
              <a:t>o At least 50% of the additional slots are used for a shortage specialty residency program;</a:t>
            </a:r>
          </a:p>
          <a:p>
            <a:pPr lvl="1"/>
            <a:r>
              <a:rPr lang="en-US" dirty="0">
                <a:latin typeface="Arial" charset="0"/>
              </a:rPr>
              <a:t>o The total number of slots is not reduced prior to the increase; and</a:t>
            </a:r>
          </a:p>
          <a:p>
            <a:pPr lvl="1"/>
            <a:r>
              <a:rPr lang="en-US" dirty="0">
                <a:latin typeface="Arial" charset="0"/>
              </a:rPr>
              <a:t>o The ratio of residents in a shortage specialty program is not decreased prior to the increase.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Reimbursement Level for Additional Slots</a:t>
            </a:r>
          </a:p>
          <a:p>
            <a:r>
              <a:rPr lang="en-US" dirty="0">
                <a:latin typeface="Arial" charset="0"/>
              </a:rPr>
              <a:t>• Under S. 1627, new slots would be reimbursed at the hospital’s otherwise applicable per resident amounts for GME purposes and using the usual adjustment factor for IME reimbursement</a:t>
            </a:r>
          </a:p>
          <a:p>
            <a:r>
              <a:rPr lang="en-US" dirty="0">
                <a:latin typeface="Arial" charset="0"/>
              </a:rPr>
              <a:t>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A064-BAF5-4BD0-B132-2FB82F3ABB2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A137-3F5A-4ECE-9415-9F97A23628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A137-3F5A-4ECE-9415-9F97A23628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39D5-9670-476E-8C0B-58CFE3D6C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2529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73C7-C4B8-4070-B24C-925627C8E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2522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A3B1A-88AD-4358-B18E-837220D00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3441"/>
      </p:ext>
    </p:extLst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66E917-C2D6-46CB-865D-0FF942E63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7516"/>
      </p:ext>
    </p:extLst>
  </p:cSld>
  <p:clrMapOvr>
    <a:masterClrMapping/>
  </p:clrMapOvr>
  <p:transition spd="med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0A5B51-3B0A-48BF-A957-BF9FB31C8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13"/>
      </p:ext>
    </p:extLst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1D7F0F-DF72-4C59-9356-33B31798A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4560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16F-3797-45BA-9A88-CF5A59A2B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1056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7653B-8BF8-496E-8C32-479558632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5786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45273-E76D-4D66-849E-C1AB55BE5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6241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19B18-FD31-48D1-AACF-FE20B3530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18969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BEA53-567B-47ED-A38C-845AE00D3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6586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DC9D4-5741-44A4-A42C-6C03CEB86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1897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F8710-0E20-4FA4-BB13-6394E45F2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2293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ADFF5-A109-4F08-9C40-A2C64A06E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2800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73440C-4203-46DE-92A8-9A819D723D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ll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us+capitol&amp;source=images&amp;cd=&amp;cad=rja&amp;docid=mNeoiIqsaWnSmM&amp;tbnid=rsMUyj4H56xioM:&amp;ved=0CAUQjRw&amp;url=http://architecture.about.com/od/usa/ig/Washington-DC/US-Capitol-Building.htm&amp;ei=jj93Ud63KMXF4AOWt4DIDw&amp;bvm=bv.45580626,d.dmg&amp;psig=AFQjCNGI5DlsrMwU0EZH748lpZlLtH0-dw&amp;ust=136685593992987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hyperlink" Target="http://www.iom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777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Washington update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9600" y="4038600"/>
            <a:ext cx="5408221" cy="11034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Palatino Linotype" pitchFamily="18" charset="0"/>
              </a:rPr>
              <a:t>Society of Neurological Surgeons</a:t>
            </a:r>
            <a:endParaRPr lang="en-US" sz="3200" b="1" dirty="0" smtClean="0">
              <a:latin typeface="Palatino Linotype" pitchFamily="18" charset="0"/>
            </a:endParaRPr>
          </a:p>
          <a:p>
            <a:pPr algn="ctr"/>
            <a:r>
              <a:rPr lang="en-US" sz="3200" b="1" dirty="0" smtClean="0">
                <a:latin typeface="Palatino Linotype" pitchFamily="18" charset="0"/>
              </a:rPr>
              <a:t>June</a:t>
            </a:r>
            <a:r>
              <a:rPr lang="en-US" sz="3200" b="1" dirty="0" smtClean="0">
                <a:latin typeface="Palatino Linotype" pitchFamily="18" charset="0"/>
              </a:rPr>
              <a:t> </a:t>
            </a:r>
            <a:r>
              <a:rPr lang="en-US" sz="3200" b="1" dirty="0" smtClean="0">
                <a:latin typeface="Palatino Linotype" pitchFamily="18" charset="0"/>
              </a:rPr>
              <a:t>2013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1899313"/>
            <a:ext cx="726424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Palatino Linotype" pitchFamily="18" charset="0"/>
              </a:rPr>
              <a:t>Katie Orrico, Director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Palatino Linotype" pitchFamily="18" charset="0"/>
              </a:rPr>
              <a:t>AANS/CNS Washington Office</a:t>
            </a:r>
            <a:endParaRPr lang="en-US" sz="32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9" name="Picture 2" descr="http://perspectives.charlesluck.com/wp-content/uploads/2012/04/United-States-gover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3429000"/>
            <a:ext cx="231648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IOM Study Overview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Palatino Linotype" pitchFamily="18" charset="0"/>
              </a:rPr>
              <a:t>Institute of Medicine Review will:</a:t>
            </a:r>
          </a:p>
          <a:p>
            <a:pPr marL="0" indent="0">
              <a:buNone/>
            </a:pPr>
            <a:endParaRPr lang="en-US" sz="800" dirty="0" smtClean="0">
              <a:latin typeface="Palatino Linotype" pitchFamily="18" charset="0"/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en-US" sz="2200" dirty="0" smtClean="0">
                <a:latin typeface="Palatino Linotype" pitchFamily="18" charset="0"/>
              </a:rPr>
              <a:t>assess current regulation, financing, content, governance, and organization of U.S. GME; and</a:t>
            </a:r>
          </a:p>
          <a:p>
            <a:pPr marL="914400" lvl="1" indent="-514350">
              <a:buFont typeface="+mj-lt"/>
              <a:buAutoNum type="arabicParenR"/>
            </a:pPr>
            <a:endParaRPr lang="en-US" sz="800" dirty="0" smtClean="0">
              <a:latin typeface="Palatino Linotype" pitchFamily="18" charset="0"/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en-US" sz="2200" dirty="0" smtClean="0">
                <a:latin typeface="Palatino Linotype" pitchFamily="18" charset="0"/>
              </a:rPr>
              <a:t>recommend how to modify GME to produce a physician workforce for a 21st century U.S. health care system</a:t>
            </a:r>
          </a:p>
          <a:p>
            <a:pPr marL="914400" lvl="1" indent="-514350">
              <a:buFont typeface="+mj-lt"/>
              <a:buAutoNum type="arabicParenR"/>
            </a:pPr>
            <a:endParaRPr lang="en-US" sz="1000" dirty="0" smtClean="0">
              <a:latin typeface="Palatino Linotype" pitchFamily="18" charset="0"/>
            </a:endParaRPr>
          </a:p>
          <a:p>
            <a:pPr marL="457200" indent="-457200"/>
            <a:r>
              <a:rPr lang="en-US" sz="3000" dirty="0" smtClean="0">
                <a:latin typeface="Palatino Linotype" pitchFamily="18" charset="0"/>
              </a:rPr>
              <a:t>Study Timeline</a:t>
            </a:r>
          </a:p>
          <a:p>
            <a:pPr marL="857250" lvl="1" indent="-457200"/>
            <a:r>
              <a:rPr lang="en-US" sz="2200" dirty="0" smtClean="0">
                <a:latin typeface="Palatino Linotype" pitchFamily="18" charset="0"/>
              </a:rPr>
              <a:t>Start Date: June 2012</a:t>
            </a:r>
          </a:p>
          <a:p>
            <a:pPr marL="857250" lvl="1" indent="-457200"/>
            <a:r>
              <a:rPr lang="en-US" sz="2200" dirty="0" smtClean="0">
                <a:latin typeface="Palatino Linotype" pitchFamily="18" charset="0"/>
              </a:rPr>
              <a:t>Public meetings held in Sept &amp; Dec (Ralph Dacey testified)</a:t>
            </a:r>
          </a:p>
          <a:p>
            <a:pPr marL="857250" lvl="1" indent="-457200"/>
            <a:r>
              <a:rPr lang="en-US" sz="2200" dirty="0" smtClean="0">
                <a:latin typeface="Palatino Linotype" pitchFamily="18" charset="0"/>
              </a:rPr>
              <a:t>Draft report Summer 2013 (available for peer review)</a:t>
            </a:r>
          </a:p>
          <a:p>
            <a:pPr marL="857250" lvl="1" indent="-457200"/>
            <a:r>
              <a:rPr lang="en-US" sz="2200" dirty="0" smtClean="0">
                <a:latin typeface="Palatino Linotype" pitchFamily="18" charset="0"/>
              </a:rPr>
              <a:t>Final Report Fall 2013</a:t>
            </a:r>
          </a:p>
        </p:txBody>
      </p:sp>
    </p:spTree>
    <p:extLst>
      <p:ext uri="{BB962C8B-B14F-4D97-AF65-F5344CB8AC3E}">
        <p14:creationId xmlns:p14="http://schemas.microsoft.com/office/powerpoint/2010/main" val="17978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45" y="457200"/>
            <a:ext cx="83820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Neurosurgery’s Recommendations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648200" cy="473597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itchFamily="18" charset="0"/>
              </a:rPr>
              <a:t>Need more primary </a:t>
            </a:r>
            <a:r>
              <a:rPr lang="en-US" sz="2400" dirty="0" smtClean="0">
                <a:latin typeface="Palatino Linotype" pitchFamily="18" charset="0"/>
              </a:rPr>
              <a:t>care </a:t>
            </a:r>
            <a:r>
              <a:rPr lang="en-US" sz="2400" b="1" i="1" dirty="0" smtClean="0">
                <a:latin typeface="Palatino Linotype" pitchFamily="18" charset="0"/>
              </a:rPr>
              <a:t>and </a:t>
            </a:r>
            <a:r>
              <a:rPr lang="en-US" sz="2400" dirty="0" smtClean="0">
                <a:latin typeface="Palatino Linotype" pitchFamily="18" charset="0"/>
              </a:rPr>
              <a:t>specialists</a:t>
            </a:r>
          </a:p>
          <a:p>
            <a:endParaRPr lang="en-US" sz="8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Expand </a:t>
            </a:r>
            <a:r>
              <a:rPr lang="en-US" sz="2400" dirty="0">
                <a:latin typeface="Palatino Linotype" pitchFamily="18" charset="0"/>
              </a:rPr>
              <a:t>GME funding </a:t>
            </a:r>
            <a:r>
              <a:rPr lang="en-US" sz="2400" dirty="0" smtClean="0">
                <a:latin typeface="Palatino Linotype" pitchFamily="18" charset="0"/>
              </a:rPr>
              <a:t>to fully cover </a:t>
            </a:r>
            <a:r>
              <a:rPr lang="en-US" sz="2400" dirty="0">
                <a:latin typeface="Palatino Linotype" pitchFamily="18" charset="0"/>
              </a:rPr>
              <a:t>all </a:t>
            </a:r>
            <a:r>
              <a:rPr lang="en-US" sz="2400" dirty="0" smtClean="0">
                <a:latin typeface="Palatino Linotype" pitchFamily="18" charset="0"/>
              </a:rPr>
              <a:t>years of training</a:t>
            </a:r>
          </a:p>
          <a:p>
            <a:endParaRPr lang="en-US" sz="8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Eliminate </a:t>
            </a:r>
            <a:r>
              <a:rPr lang="en-US" sz="2400" dirty="0">
                <a:latin typeface="Palatino Linotype" pitchFamily="18" charset="0"/>
              </a:rPr>
              <a:t>GME </a:t>
            </a:r>
            <a:r>
              <a:rPr lang="en-US" sz="2400" dirty="0" smtClean="0">
                <a:latin typeface="Palatino Linotype" pitchFamily="18" charset="0"/>
              </a:rPr>
              <a:t>funding caps</a:t>
            </a:r>
          </a:p>
          <a:p>
            <a:endParaRPr lang="en-US" sz="8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All-payer </a:t>
            </a:r>
            <a:r>
              <a:rPr lang="en-US" sz="2400" dirty="0">
                <a:latin typeface="Palatino Linotype" pitchFamily="18" charset="0"/>
              </a:rPr>
              <a:t>fund for </a:t>
            </a:r>
            <a:r>
              <a:rPr lang="en-US" sz="2400" dirty="0" smtClean="0">
                <a:latin typeface="Palatino Linotype" pitchFamily="18" charset="0"/>
              </a:rPr>
              <a:t>GME</a:t>
            </a:r>
          </a:p>
          <a:p>
            <a:endParaRPr lang="en-US" sz="8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Maintain </a:t>
            </a:r>
            <a:r>
              <a:rPr lang="en-US" sz="2400" dirty="0">
                <a:latin typeface="Palatino Linotype" pitchFamily="18" charset="0"/>
              </a:rPr>
              <a:t>funding </a:t>
            </a:r>
            <a:r>
              <a:rPr lang="en-US" sz="2400" dirty="0" smtClean="0">
                <a:latin typeface="Palatino Linotype" pitchFamily="18" charset="0"/>
              </a:rPr>
              <a:t>for children’s hospital GME</a:t>
            </a:r>
          </a:p>
          <a:p>
            <a:endParaRPr lang="en-US" sz="800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Keep </a:t>
            </a:r>
            <a:r>
              <a:rPr lang="en-US" sz="2400" dirty="0">
                <a:latin typeface="Palatino Linotype" pitchFamily="18" charset="0"/>
              </a:rPr>
              <a:t>ACGME in charge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21983"/>
            <a:ext cx="3649294" cy="38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GAO Report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latino Linotype" pitchFamily="18" charset="0"/>
              </a:rPr>
              <a:t>Requested by Sens. Tom Coburn (R-OK),  </a:t>
            </a:r>
            <a:r>
              <a:rPr lang="en-US" sz="2800" dirty="0">
                <a:latin typeface="Palatino Linotype" pitchFamily="18" charset="0"/>
              </a:rPr>
              <a:t>Michael Enzi </a:t>
            </a:r>
            <a:r>
              <a:rPr lang="en-US" sz="2800" dirty="0" smtClean="0">
                <a:latin typeface="Palatino Linotype" pitchFamily="18" charset="0"/>
              </a:rPr>
              <a:t>(R-WY) and </a:t>
            </a:r>
            <a:r>
              <a:rPr lang="en-US" sz="2800" dirty="0">
                <a:latin typeface="Palatino Linotype" pitchFamily="18" charset="0"/>
              </a:rPr>
              <a:t>Richard </a:t>
            </a:r>
            <a:r>
              <a:rPr lang="en-US" sz="2800" dirty="0" smtClean="0">
                <a:latin typeface="Palatino Linotype" pitchFamily="18" charset="0"/>
              </a:rPr>
              <a:t>Burr (R-NC)</a:t>
            </a:r>
          </a:p>
          <a:p>
            <a:endParaRPr lang="en-US" sz="2400" dirty="0">
              <a:latin typeface="Palatino Linotype" pitchFamily="18" charset="0"/>
            </a:endParaRPr>
          </a:p>
          <a:p>
            <a:pPr lvl="0"/>
            <a:r>
              <a:rPr lang="en-US" sz="2800" dirty="0" smtClean="0">
                <a:latin typeface="Palatino Linotype" pitchFamily="18" charset="0"/>
              </a:rPr>
              <a:t>Workforce Report Objectives:</a:t>
            </a:r>
          </a:p>
          <a:p>
            <a:pPr lvl="1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Recent supply </a:t>
            </a:r>
            <a:r>
              <a:rPr lang="en-US" sz="2400" dirty="0">
                <a:latin typeface="Palatino Linotype" pitchFamily="18" charset="0"/>
              </a:rPr>
              <a:t>trends, including </a:t>
            </a:r>
            <a:r>
              <a:rPr lang="en-US" sz="2400" dirty="0" smtClean="0">
                <a:latin typeface="Palatino Linotype" pitchFamily="18" charset="0"/>
              </a:rPr>
              <a:t>info </a:t>
            </a:r>
            <a:r>
              <a:rPr lang="en-US" sz="2400" dirty="0">
                <a:latin typeface="Palatino Linotype" pitchFamily="18" charset="0"/>
              </a:rPr>
              <a:t>on training and </a:t>
            </a:r>
            <a:r>
              <a:rPr lang="en-US" sz="2400" dirty="0" smtClean="0">
                <a:latin typeface="Palatino Linotype" pitchFamily="18" charset="0"/>
              </a:rPr>
              <a:t>demographics</a:t>
            </a:r>
            <a:endParaRPr lang="en-US" sz="2400" dirty="0">
              <a:latin typeface="Palatino Linotype" pitchFamily="18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sz="2400" dirty="0">
                <a:latin typeface="Palatino Linotype" pitchFamily="18" charset="0"/>
              </a:rPr>
              <a:t>Projections of future supply and factors affecting </a:t>
            </a:r>
            <a:r>
              <a:rPr lang="en-US" sz="2400" dirty="0" smtClean="0">
                <a:latin typeface="Palatino Linotype" pitchFamily="18" charset="0"/>
              </a:rPr>
              <a:t>projections</a:t>
            </a:r>
            <a:endParaRPr lang="en-US" sz="2400" dirty="0">
              <a:latin typeface="Palatino Linotype" pitchFamily="18" charset="0"/>
            </a:endParaRPr>
          </a:p>
          <a:p>
            <a:pPr lvl="1">
              <a:buFont typeface="Symbol" pitchFamily="18" charset="2"/>
              <a:buChar char="-"/>
            </a:pPr>
            <a:r>
              <a:rPr lang="en-US" sz="2400" dirty="0">
                <a:latin typeface="Palatino Linotype" pitchFamily="18" charset="0"/>
              </a:rPr>
              <a:t>How provisions in </a:t>
            </a:r>
            <a:r>
              <a:rPr lang="en-US" sz="2400" dirty="0" smtClean="0">
                <a:latin typeface="Palatino Linotype" pitchFamily="18" charset="0"/>
              </a:rPr>
              <a:t>ACA may </a:t>
            </a:r>
            <a:r>
              <a:rPr lang="en-US" sz="2400" dirty="0">
                <a:latin typeface="Palatino Linotype" pitchFamily="18" charset="0"/>
              </a:rPr>
              <a:t>affect </a:t>
            </a:r>
            <a:r>
              <a:rPr lang="en-US" sz="2400" dirty="0" smtClean="0">
                <a:latin typeface="Palatino Linotype" pitchFamily="18" charset="0"/>
              </a:rPr>
              <a:t>future workforce needs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GAO Report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Palatino Linotype" pitchFamily="18" charset="0"/>
              </a:rPr>
              <a:t>GME Funding Review:</a:t>
            </a:r>
          </a:p>
          <a:p>
            <a:pPr lvl="1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Complete list of federally funded GME  and loan forgiveness programs</a:t>
            </a:r>
          </a:p>
          <a:p>
            <a:pPr lvl="1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Evaluation of return on investment and possible duplication</a:t>
            </a:r>
          </a:p>
          <a:p>
            <a:pPr lvl="1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Description of all programs available in Spring 2013</a:t>
            </a:r>
          </a:p>
          <a:p>
            <a:pPr lvl="1">
              <a:buFont typeface="Symbol" pitchFamily="18" charset="2"/>
              <a:buChar char="-"/>
            </a:pPr>
            <a:endParaRPr lang="en-US" sz="2200" dirty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Palatino Linotype" pitchFamily="18" charset="0"/>
              </a:rPr>
              <a:t>Neurosurgery requested opportunity to meet with GAO</a:t>
            </a:r>
          </a:p>
          <a:p>
            <a:pPr marL="745236" lvl="1" indent="-342900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Coordinating meeting w/other surgical groups in near future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64" y="228600"/>
            <a:ext cx="8229599" cy="87534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GME Legislation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9698" name="Picture 2" descr="File:Bill Nel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899" y="3581400"/>
            <a:ext cx="1563094" cy="2152399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0" name="Picture 4" descr="File:Charles Schumer official portrait.jpg"/>
          <p:cNvPicPr>
            <a:picLocks noChangeAspect="1" noChangeArrowheads="1"/>
          </p:cNvPicPr>
          <p:nvPr/>
        </p:nvPicPr>
        <p:blipFill rotWithShape="1">
          <a:blip r:embed="rId4" cstate="print"/>
          <a:srcRect r="4542"/>
          <a:stretch/>
        </p:blipFill>
        <p:spPr bwMode="auto">
          <a:xfrm>
            <a:off x="3786325" y="3581400"/>
            <a:ext cx="1619742" cy="215239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File:Harry Reid official portrait 2009.jpg"/>
          <p:cNvPicPr>
            <a:picLocks noChangeAspect="1" noChangeArrowheads="1"/>
          </p:cNvPicPr>
          <p:nvPr/>
        </p:nvPicPr>
        <p:blipFill rotWithShape="1">
          <a:blip r:embed="rId5" cstate="print"/>
          <a:srcRect l="4703"/>
          <a:stretch/>
        </p:blipFill>
        <p:spPr bwMode="auto">
          <a:xfrm>
            <a:off x="6152083" y="3581399"/>
            <a:ext cx="1619704" cy="2152399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282713" y="5956111"/>
            <a:ext cx="1738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Bill Nelson </a:t>
            </a:r>
          </a:p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(D-FL)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1996" y="5956112"/>
            <a:ext cx="218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Charles Schumer (D-NY)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5043" y="5981342"/>
            <a:ext cx="1548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Harry Reid (D-NV)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58" y="1219200"/>
            <a:ext cx="83319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S. 577: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Resident Physician Shortage Reduction Act of 2013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cosponsors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Medicare funding for additional 15,000 slots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3,000 per year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buFont typeface="Symbol" pitchFamily="18" charset="2"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1/3 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“cap-relief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pool”; 2/3 for “priority pool” </a:t>
            </a:r>
          </a:p>
          <a:p>
            <a:pPr marL="800100" lvl="1" indent="-342900">
              <a:buFont typeface="Symbol" pitchFamily="18" charset="2"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50% of new go to primary care; 50% workforce shortage specialties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Nat’l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Health Care Workforce Commission to study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MD workforce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17" y="304800"/>
            <a:ext cx="8229599" cy="8710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GME Legislation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6050" y="6019800"/>
            <a:ext cx="203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Joseph Crowley</a:t>
            </a:r>
          </a:p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(D-NY)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6019799"/>
            <a:ext cx="218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Michael Grimm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(R-NY)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1" y="1219200"/>
            <a:ext cx="83319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H.R. 1180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Resident Physician Shortage Reduction Act of 2013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cosponsors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Medicare funding for additional 15,000 slots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3,000 per year </a:t>
            </a:r>
          </a:p>
          <a:p>
            <a:pPr marL="800100" lvl="1" indent="-342900">
              <a:buFont typeface="Symbol" pitchFamily="18" charset="2"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1/3 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“cap-relief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pool”; 2/3 for “priority pool” </a:t>
            </a:r>
          </a:p>
          <a:p>
            <a:pPr marL="800100" lvl="1" indent="-342900">
              <a:buFont typeface="Symbol" pitchFamily="18" charset="2"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50% of new go to primary care; 50% workforce shortage specialties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Nat’l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Health Care Workforce Commission to study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MD workforce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8/89/Rep._Joseph_Crow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87" y="3733800"/>
            <a:ext cx="1362942" cy="21029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rooklynpaper.com/assets/photos/32/47/32_47_mikegrimm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30" y="3733800"/>
            <a:ext cx="1631873" cy="210292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466"/>
            <a:ext cx="8229599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GME Legislation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6049" y="6040732"/>
            <a:ext cx="203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Aaron Schock</a:t>
            </a:r>
          </a:p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(R-IL)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656" y="6036521"/>
            <a:ext cx="218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Allyson Schwartz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(D-PA)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687" y="1143000"/>
            <a:ext cx="86106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H.R. 1201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Training Tomorrow’s Doctors Today 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cosponsors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Medicare funding for additional 15,000 slots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3,000 per year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buFont typeface="Symbol" pitchFamily="18" charset="2"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1/3 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“cap-relief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pool”; 2/3 for “priority pool” </a:t>
            </a:r>
          </a:p>
          <a:p>
            <a:pPr marL="800100" lvl="1" indent="-342900">
              <a:buFont typeface="Symbol" pitchFamily="18" charset="2"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50% of new go to primary care; 50% workforce shortage specialties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2% IME penalty unless comply w/ ACGME approved measures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GAO study on shortage specialties; HHS reports on GME payments</a:t>
            </a:r>
          </a:p>
        </p:txBody>
      </p:sp>
      <p:pic>
        <p:nvPicPr>
          <p:cNvPr id="13" name="Picture 2" descr="http://upload.wikimedia.org/wikipedia/commons/thumb/7/7a/Aaron_Schock%2C_official_photo_portrait%2C_111th_Congress.jpg/220px-Aaron_Schock%2C_official_photo_portrait%2C_111th_Con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728" y="3962400"/>
            <a:ext cx="1570605" cy="2017842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4" descr="http://upload.wikimedia.org/wikipedia/commons/thumb/c/c6/Allysonschwartz.jpg/220px-Allysonschwar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907" y="3988629"/>
            <a:ext cx="1607434" cy="1965455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392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Children’s Hospital GME Support Reauthorization Act:  H.R. 297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7" y="1905000"/>
            <a:ext cx="396025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875773"/>
              </p:ext>
            </p:extLst>
          </p:nvPr>
        </p:nvGraphicFramePr>
        <p:xfrm>
          <a:off x="4343400" y="4917440"/>
          <a:ext cx="46926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2"/>
                <a:gridCol w="990600"/>
                <a:gridCol w="990600"/>
                <a:gridCol w="10350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Republican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Democrat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352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2057400"/>
            <a:ext cx="466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Palatino Linotype" pitchFamily="18" charset="0"/>
              </a:rPr>
              <a:t>Bipartisan bill:  Rep. Joe Pitts (R-PA) and Frank Pallone (D-NJ)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Palatino Linotyp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Palatino Linotype" pitchFamily="18" charset="0"/>
              </a:rPr>
              <a:t>Authorizes $330 m/</a:t>
            </a:r>
            <a:r>
              <a:rPr lang="en-US" sz="2200" dirty="0" err="1" smtClean="0">
                <a:latin typeface="Palatino Linotype" pitchFamily="18" charset="0"/>
              </a:rPr>
              <a:t>yr</a:t>
            </a:r>
            <a:r>
              <a:rPr lang="en-US" sz="2200" dirty="0" smtClean="0">
                <a:latin typeface="Palatino Linotype" pitchFamily="18" charset="0"/>
              </a:rPr>
              <a:t> for FY 13-FY 17 (for 55 hospitals)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Palatino Linotyp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Palatino Linotype" pitchFamily="18" charset="0"/>
              </a:rPr>
              <a:t>Passed House of Representatives on Feb 4, 2013</a:t>
            </a:r>
            <a:endParaRPr lang="en-US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" y="304800"/>
            <a:ext cx="8521948" cy="62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07" y="3072572"/>
            <a:ext cx="4301385" cy="3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2" y="2286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Medicare’s </a:t>
            </a:r>
            <a:r>
              <a:rPr lang="en-US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Sustainable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Growth Rate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19" y="1676400"/>
            <a:ext cx="75438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Palatino Linotype" pitchFamily="18" charset="0"/>
              </a:rPr>
              <a:t>Congress continues w/short-term “patches” to fix Medicare’s sustainable growth rate (SGR)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91200" y="5905500"/>
            <a:ext cx="1219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3331191"/>
            <a:ext cx="3249882" cy="327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→"/>
            </a:pPr>
            <a:r>
              <a:rPr lang="en-US" sz="2800" dirty="0" smtClean="0">
                <a:latin typeface="Palatino Linotype" pitchFamily="18" charset="0"/>
              </a:rPr>
              <a:t> 27% pay cut on Jan. 1, 2014 (w/sequester)</a:t>
            </a:r>
          </a:p>
          <a:p>
            <a:pPr>
              <a:buFont typeface="Arial" pitchFamily="34" charset="0"/>
              <a:buChar char="→"/>
            </a:pPr>
            <a:endParaRPr lang="en-US" sz="1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→"/>
            </a:pPr>
            <a:r>
              <a:rPr lang="en-US" sz="2800" dirty="0">
                <a:latin typeface="Palatino Linotype" pitchFamily="18" charset="0"/>
              </a:rPr>
              <a:t> </a:t>
            </a:r>
            <a:r>
              <a:rPr lang="en-US" sz="2800" dirty="0" smtClean="0">
                <a:latin typeface="Palatino Linotype" pitchFamily="18" charset="0"/>
              </a:rPr>
              <a:t>Cost of Repeal = </a:t>
            </a:r>
            <a:r>
              <a:rPr lang="en-US" sz="2800" smtClean="0">
                <a:latin typeface="Palatino Linotype" pitchFamily="18" charset="0"/>
              </a:rPr>
              <a:t>$139.1 </a:t>
            </a:r>
            <a:r>
              <a:rPr lang="en-US" sz="2800" dirty="0" smtClean="0">
                <a:latin typeface="Palatino Linotype" pitchFamily="18" charset="0"/>
              </a:rPr>
              <a:t>billion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Palatino Linotype" pitchFamily="18" charset="0"/>
              </a:rPr>
              <a:t>($100 </a:t>
            </a:r>
            <a:r>
              <a:rPr lang="en-US" sz="2000" b="1" i="1" u="sng" dirty="0" smtClean="0">
                <a:solidFill>
                  <a:srgbClr val="FFFF00"/>
                </a:solidFill>
                <a:latin typeface="Palatino Linotype" pitchFamily="18" charset="0"/>
              </a:rPr>
              <a:t>less</a:t>
            </a:r>
            <a:r>
              <a:rPr lang="en-US" sz="2000" dirty="0" smtClean="0">
                <a:latin typeface="Palatino Linotype" pitchFamily="18" charset="0"/>
              </a:rPr>
              <a:t> than previous estimate!)</a:t>
            </a:r>
            <a:endParaRPr lang="en-US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Your Government at Work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2" y="1524000"/>
            <a:ext cx="7328799" cy="461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242" y="5029200"/>
            <a:ext cx="428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Scandals</a:t>
            </a:r>
            <a:endParaRPr lang="en-US" sz="72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Be careful what you ask for…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30561" cy="493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7469" y="5029197"/>
            <a:ext cx="1447800" cy="1200329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SGR Fix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70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Options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for SGR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Reform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7759829"/>
              </p:ext>
            </p:extLst>
          </p:nvPr>
        </p:nvGraphicFramePr>
        <p:xfrm>
          <a:off x="533400" y="12954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943600"/>
            <a:ext cx="754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Palatino Linotype" pitchFamily="18" charset="0"/>
              </a:rPr>
              <a:t>Physicians can opt out of FFS system and participate in alternative payment systems, such as ACOs</a:t>
            </a:r>
            <a:endParaRPr lang="en-US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B0B8C-6487-4A77-8984-BF91D9B2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19D6E-A1BD-4255-9AAF-78CD1E247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CC1E09-8E5E-43F3-813F-B03CD6259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169106-A399-4E01-BD7A-4859C71A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E038D-9633-4F2E-B272-6628B0267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A1B237-5B94-42B4-8255-DD2A76B26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75" y="609600"/>
            <a:ext cx="8229600" cy="1782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Quality Penalties are Coming!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Quality Penalties are Coming!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209800"/>
            <a:ext cx="53142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2015</a:t>
            </a:r>
            <a:endParaRPr lang="en-US" sz="2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79899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smtClean="0">
                <a:latin typeface="Palatino Linotype" pitchFamily="18" charset="0"/>
              </a:rPr>
              <a:t>BUT</a:t>
            </a:r>
            <a:r>
              <a:rPr lang="en-US" sz="3600" b="1" dirty="0" smtClean="0">
                <a:latin typeface="Palatino Linotype" pitchFamily="18" charset="0"/>
              </a:rPr>
              <a:t> CMS started the clock in 2013!</a:t>
            </a:r>
            <a:endParaRPr lang="en-US" sz="3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Total Cuts (worst case scenario)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2469"/>
              </p:ext>
            </p:extLst>
          </p:nvPr>
        </p:nvGraphicFramePr>
        <p:xfrm>
          <a:off x="685800" y="1295400"/>
          <a:ext cx="7543800" cy="4419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733"/>
                <a:gridCol w="1494584"/>
                <a:gridCol w="1188680"/>
                <a:gridCol w="1198619"/>
                <a:gridCol w="1043559"/>
                <a:gridCol w="1571625"/>
              </a:tblGrid>
              <a:tr h="86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Deficit Reduction Sequester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PQRS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e-Rx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EHR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Value Based Payment Modifier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2013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-1.5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2014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2015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-1.5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2016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?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2017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-3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?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Palatino Linotype" pitchFamily="18" charset="0"/>
                        </a:rPr>
                        <a:t>2018</a:t>
                      </a:r>
                      <a:endParaRPr lang="en-US" sz="150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-3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?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Palatino Linotype" pitchFamily="18" charset="0"/>
                        </a:rPr>
                        <a:t>2019</a:t>
                      </a:r>
                      <a:endParaRPr lang="en-US" sz="150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-4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?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2020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-5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?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Palatino Linotype" pitchFamily="18" charset="0"/>
                        </a:rPr>
                        <a:t>2021</a:t>
                      </a:r>
                      <a:endParaRPr lang="en-US" sz="15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-2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-5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</a:rPr>
                        <a:t>?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909481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Palatino Linotype" pitchFamily="18" charset="0"/>
              </a:rPr>
              <a:t>Add potential SGR &amp; IPAB cuts and </a:t>
            </a:r>
            <a:r>
              <a:rPr lang="en-US" sz="2600" b="1" dirty="0" smtClean="0">
                <a:solidFill>
                  <a:srgbClr val="FFFF00"/>
                </a:solidFill>
                <a:latin typeface="Palatino Linotype" pitchFamily="18" charset="0"/>
              </a:rPr>
              <a:t>TOTAL = </a:t>
            </a:r>
            <a:r>
              <a:rPr lang="en-US" sz="2600" b="1" dirty="0" smtClean="0">
                <a:solidFill>
                  <a:srgbClr val="FFFF00"/>
                </a:solidFill>
                <a:latin typeface="Palatino Linotype" pitchFamily="18" charset="0"/>
                <a:sym typeface="Symbol"/>
              </a:rPr>
              <a:t></a:t>
            </a:r>
            <a:r>
              <a:rPr lang="en-US" sz="2600" b="1" dirty="0" smtClean="0">
                <a:solidFill>
                  <a:srgbClr val="FFFF00"/>
                </a:solidFill>
                <a:latin typeface="Palatino Linotype" pitchFamily="18" charset="0"/>
              </a:rPr>
              <a:t>80%!</a:t>
            </a:r>
            <a:endParaRPr lang="en-US" sz="2600" b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9" y="1663753"/>
            <a:ext cx="5447907" cy="169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2576"/>
            <a:ext cx="3380581" cy="26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8" descr="data:image/jpeg;base64,/9j/4AAQSkZJRgABAQAAAQABAAD/2wCEAAkGBg0MDQ4MDQwNDAwMDQwNDA0MDRAMDQ0MFBAVFBQQEhIXGyYeFxkkGRQSHy8gIycpLCwsFR4xNTAqNSYrLCkBCQoKDgwOGg8PGjUiHx81LS0tMio1NSkqLC0tLDEsLykpLCotLCwpKSkpLCksKSkpLDUpLCkpKSksMywpLCksLP/AABEIAOEA4QMBIgACEQEDEQH/xAAcAAEAAwEBAQEBAAAAAAAAAAAAAQYHBQQCCAP/xABCEAACAQECBg0LAwQDAQAAAAAAAQIDBAUHERYxkbIGEhUhNDVRUmFxc5PRExciMkFTVHJ0otIjgbEUQmKhksHwM//EABkBAQEBAQEBAAAAAAAAAAAAAAAFBAMCAf/EACURAAIBBAEEAwEBAQAAAAAAAAABAgMEETNRExQhgRIxMkEiI//aAAwDAQACEQMRAD8A3EA51/XzTsFmqWmpvqCxRis85t4lFfufUm3hHxtRWWf2vG9KFkh5SvVjSjyyefoS9pXKmE+7YvEnXl0xpb3+2jNLxvG03lXdWq3KTfoxx+hTjyJew/vS2Oya35b/AEIpxs6cV/0fklyvKkn/AM14NC86V3clp7pfkPOld3Jae6X5FByZfPf+hky+e9CPvb2/LPPcXHCL950ru5LT3S/IedK7ubae6X5FCyZfOehDJl856EO3t+WO4uOEX3zpXdyWnul+Q86V3c2090vyKFky+c9CIyZfOehDt7fljuLjhF+86V3c2090vyHnSu7ktPdL8ihZMvnPQhky+c9CHb2/LHcXHCL750bu5LT3S/IedK7ubae6X5FCyZfOehDJl856EO3t+WO4uOEX3zpXdyWnul+Q86V3clp7pfkULJl856EMmHznoQ7e35Y7i44RffOld3Jae6X5DzpXdyWnul+RQsmXznoQyYfOehDt7fljuLjhF986V3clp7pfkPOld3Jae6X5FCyYfOehDJh856EO3t+WO4uOEX3zpXdyWnul+Q86V3clp7pfkULJh856ERky+c9CHb2/LPvcXHCL950ru5LT3S/IedK7uS090vyKDky+e9CGTT5z0Idvb8s+dzccIv8AHChdrz/1Eel0fBlguq+7NbY7ez1o1Es6W9KPWvYY5V2OyS3pPH0o8dntFosNaNWnJ06kXjUlmkuR8q6A7OnNf4fk+q8qRf8AteDfgcbYtshheVmjWSUakXtK0ObUSWPF0b+M7JMlFxeGVIyUllAAHk9AzXCvb5OVnsy9RKdaXTLHtVo39JpRlOFLhdHsZa7Ndms1UZL14os51x2aMaak88t9nUqW6FNZ0cmy19rRj8qPJOo5PGzdKPyk2yaqnwikjtbtw6dA3bh06DhgdNHnryO5u3Dp0DduHToOGB04jryO5u3Dp0DduHToOGB04jryO5u3Dp0DduHToOGB04jryO5u3Dp0DduHToOGB04jryO5u3Dp0DduHToOGD704jryO5u3D/yG7cOnQcMkdNDryO3u3Dp0DduHToOGSOmh15Hb3bh06Bu3Dp0HDJHTQ68jt7tw6dA3ah06GcQgdNDryLDSt8KmZnNvmzKUG1nW+jwxk08a3meuraNtSljz7VhR+Lyj11PmsM6mC23OFrq0cfo1aW2xf5xefQ2asY5g74wj2czYkYr5YqlCxeaRIAMRtBlOFLhVHsZa7NWMpwpcLo9jLXZsstqMd7pfo4MJfpQX+KPkim/Qj8qJKLIzYAPVdt3VLXWjQpLHOb/aK9sn0HxtLyz6k28I8pG2XKtJql07B7HZ4p1IK0VfbKpvxT/xjmOyrts6WLyFHF2cfAySu4p+Ebo2MmvLwYmDWbz2G2K0p/oqjU9lSl6LT6VmZm1+XLVsNZ0am+msdOazTjyo6060anhHCtbSpeX9HPAB3M4AAAJIAAJIJAIJIJAIAABJBJABJOP0JLoZBEn6MupgI6WDvjCPZzNjWYx3B3xhHs5mxIwX230V7DV7JABhNwMpwpcLo9jLXZqxlOFLhdHsZa7NlltRjvdL9FdperH5UfR80vVj8qPopP7IoL/g0sUfJ17R/c5xpJ8iS2z/AJWgoBoGDS2R8nXoY/SU41Uva4tbV/wtJmuc9N4NdpjqrJdQASi2Cr4Q7Cqli8ri9KhOLT/xk9q1/tFoKzhBtip2F02/SrzhGK9uJNSb/wBI60c/NYONfHTlkzAAFggAAAAAAAkgAAkgAAkgAEkAAEnzPM+pkkT9V9TPoOpg74wj2czYkY5g74wj2czY0T77b6K9hq9kgAwm4GU4UuF0exlrs1YynClwuj2Mtdmyy2ox3ul+iu0vVj8qPo51G9FH0Jx3lvJrk6Ue6nWjPfjJPqKTXkjH2eu67zqWOtGvSfpRzp5pR9sWeQHlrPhn1Np5RrF0bMbJaorHUVGr7adV7Xf6HmaOx/VU/eQ/5Iw8nbvlekxytFnwzfG+kl/pGu3nsqsdlT29aM5rNTpvbyejeRml/wB+1LfW8rP0YRW1p01mhHxOYDtSoRp+f6cK1zKr4+kAAdzMAAAAAACSD+9nsFat/wDOjUqfJFsN4CTf0fwJOmtjFvax/wBJV0I89oui00t+pZ6sF0wZ5U4v+npwkv4eMANpb7eLrPR5JIPLVvKnH27Z8kfE8dW9Zv1UorSz7hg6spJLG2kuV7x5K15w9WOOTe9jzI5VSpKTxybb6WfMc660elEYLrg74wj2czY1mMdwd8YR7OZsSzE2+2+ivYavZIAMJuBlOFLhdHsZa7NWMpwpcLo9jLXZsstqMd7pZntT1n1siLa302nyreJqes+tkFcjnqpXnUjvPFNdOfSafgwhRtVmryqUYScayXpxU/7FmZkxrGB3glp+ojqIyXXinlGq0SdQuu49l+Go93HwG49l+Go93HwPWCR8nyWPiuDybj2X4aj3cfAr2zq76FOwylTo04S8pTW2jBReflLYVTCZXdO7JyST/Vorf+Y60m3NHKtFdOXgzU1jY5dtnqWKzTlZ6TlKlFtuEW2+sxTdh+2mv2Ztuwqt5S7LJPNjpLex48W+zbd5UUYLFf6eTobj2X4aj3cfAbj2X4aj3cfA9YJvyfJU+K4OPfVy2d2W0KNCkpeRqbVqEU00se8ZZdt21rXUjSowc5vffsjFc6T9iNorU9vCUOdGUdKxHO2PXDTsFFU44pVHv1amLE5y8Og0Uq/wi+TLWt+pJcHMuTYHZrOlKulaK3t2y/Ti+iPiWWnTjBYoxUUsyikloPok4ynKTy2aYU4wWIogNEg8Hs4l87ErJbYtSh5Ko1vVaKUZp/wzINluxS1XbU/Wbq0Jt+Srr1X/AIyXsZvR5L1uulbKFSz1oqdOpFp486fskuRo00biVN+fozVreNRePDPzgSe+/rmqWC1VbLU33Tl6MvZOm9+MtB4CymmsojNNPDAjnXWgTHOus+nkumDvjCPZzNjWYx3B3xhHs5mxLMSr7b6K1hq9kgAwm4GU4UuF0exlrs1YynClwuj2Mtdmyy2ox3ulmfVPWfWz5Jqes+tkFcjg1jA7wS0/UR1EZOaxgd4JafqI6iMl3qZrs9poAAI5ZBT8KvFU+2o6xcCoYVeKp9tR1jrR2I5VtcjFTdcHfFVl+WWszCjdcHfFVl+WWsyhe/hE+y/bLIACUVSSCTy3leNKyUalorSUKVKLlJvk5F0hLIbweoGM31hTt9eb/pmrLRx+ilFSqNcspNbz6Efwu3CbedCadSqrTTx+lCrFJtdEksaNfZ1MZMfeU84NtBzrgvyleNmhaqPqz3pRfrQms8X0nRMrTTwzWmmsoAA+H0zfDBdCdOhbYr0oSdCo17YtNxb/AHT0mXG74QLJ5W6rWsWN06fll0OD23/RhBXs5Zp44JF5HFTPIJjnXWQTHOus2GIumDvjCPZzNjWYx3B3xhHs5mxLMSr7b6K1hq9kgAwm4GU4UuF0exlrs1YynClwuj2Mtdmyy2ox3ulmfVPWfWz5Pqp6z62fJXI6BrGB3glp+ojqIyc1jA7wS0/UR1EZLvUzXZ7TQQARyyCn4VeKp9tR1i4FPwq8VT7ajrHWjsRyra5GLG64O+KrL8stZmFG64O+KrL8stZlC9/CJ9l+2WQAEoqkGdYY7bONGy2dNqFWpOc1ztpHeWlmimY4Zs9i6638Gi2WaqM9y8UmZoCQWyGaRgbt729rszfouNOtFckse1eL/Wg1Ax7BG3uhUXsdmlj/AOSNhI12sVWWrR5pIAAymo5myeKd32xPM7NX1GfnlH6H2S8Atf01fUZ+eF7CnY/lky++0STHOutEExzrrKBOLpg74wj2czY0Y5g74wj2czY1mJV9t9Faw1ewSQSYTcDKcKXC6PYy12asZThS4XR7GWuzZZbkY73SzPqnrPrZ8n1U9Z9bPkrkdA1jA7wS0/UR1EZOaxgd4JafqI6iMl3qZrs9poIAI5ZBT8KvFU+2o6xcCn4VeKp9tR1jrR2I5VtbMVN2wd8VWX5ZazMKN1wd8VWX5ZazKF7+ET7L9ssZIBKKoMxwzZ7F11v4NOMxwzZ7F11v4NNrtRmutTM0ABaIhd8EnGM/pp6yNiMdwScYz+mnrI2Ej3ews2eoAkgyGs5uyXgFr+mr6jPzwj9D7JeAWv6avqM/PCKdl+WTL77RJMc66yCY511lAnF0wd8YR7OZsaMcwd8YR7OZsazEq+2+itYavYJIJMJuBlOFLhdHsZa7NWMpwpcLo9jLXZsstqMd7pZn1T1n1s+T6qes+tnyVyOgaxgd4JafqI6iMnNYwO8EtP1EdRGS71M12e00EAEcsgp+FXiqfbUdYuBT8KvFU+2o6x1o7Ecq2tmKm7YO+KrL8stZmFG64O+KrL8stZlC9/CJ9l+2WQAEoqgzHDNnsXXW/g04zHDNnsXXW/g02u1Ga61MzQAFoiF3wScYz+mnrI2Ix3BJxjP6aesjYiPd7CzZ6iACTIazmbJeAWv6avqM/PCP0Psl4Ba/pq+oz88L2FOy/LJl99okmOddaIJjnXWigTi6YO+MI9nM2NGOYO+MI9nM2NZiVfbfRWsNXsAEmE3AynClwuj2MtdmrGU4UuF0exlrs2WW1GO90sz6p6z62fJ9VPWfWz5K5HQNYwO8EtP1EdRGTnssN9WqzJxoWirRjJ7aSpzcU3ys41qbqQ+KO9Coqc/kz9Gg/PeVl5fHWnvWMrLy+OtPeswdlLk3d9Dg/QhT8KvFU+2o6xleVl5fHWnvWfxtl/2y0Q8nWtVarTbTcJzco41meI907SUZJ5+jxUvIyi1j7PAbrg74qsvyy1mYSdKy7IrdRgqVK116dOO9GEJuMV1I016TqxwjNb1VSk2z9EA/PeVl5fHWnvWMrLy+OtPesx9lLk2d9Dg/QhmOGbPYuut/BScrby+OtPes8lvva02ra/1FepW2mPaeUk5bXHnxHWjayhNSbOVa6jUg4pHlABQJ5d8EnGM/pp6yNhPzfYrwrWaTnQqzoza2rlTltXteTGe3Ky8vjrT3rMNe2dSfyTN9C5jTh8Wj9CA/PeVl5fHWnvWMrLy+OtPes4dlLk7d9Dg3HZLwC1/TV9Rn54R1Kuye8JxlCdttEoTTjKLqNpxa30zlmu3oukmmZLisqrWCSY511ogmOddZqMpdMHfGEezmbGjHMHfGEezmbGiVfbfRWsNXskAGE3AynClwuj2MtdmrGVYUoP8AqaEvZ5KUf322P/s2WW5GO90sz2p6z62fJ9VPWfWz5K5HAAAAAAAAAAAAAAAAAAAAAAAAAAAAAABMc660QTHOutAF0wd8YR7OZsazGPYOoN2/Gs0aUm/3aSNhRKvtvorWGr2SADCbgUTCJdbr09tFN1KT28Ev7lmlHR/BezwXrYVWg+X2HunNwkpL+HipBTi4v+n57r0/7l+5/Ev1/bFcc3KC8nNt7bmTePP0MrtTY7XTf6SlieLbRlHE30FuFanUWU8EOdCpTeGsnDB2cn6/uPuj4jJ+v7j7o+J0zHlHPEuGcYHZyfr+4+6PiMn6/uPuj4jMeUMS4ZxgdnJ+v7j7o+Iyfr+4+6PiMx5QxLhnGB2cn6/uPuj4jJ+v7j7o+IzHlDEuGcYHZyfr+4+6PiMn6/uPuj4jMeUMS4ZxgdnJ+v7j7o+Iyfr+4+6PiMx5QxLhnGB2cn6/uPuj4jJ+v7j7o+IzHlDEuGcYHZyfr+4+6PiMn6/uPuj4jMeUMS4ZxgdnJ+v7j7o+Iyfr+4+6PiMx5QxLhnGB2cn6/uPuj4jJ+v7j7o+IzHlDEuGcU/vZ6W/tnmWY6sNjtoz+RSxYsbco72N4uU7tz7FPTjKriqyTWKC36f7v2nidanTWWz3CjUqPCR18HN1ShjrSWKVXFi5VTWbS9/8AZGko5lzWDyUcb9ZnUIlWo6knJlylTVOKiiCSCTmdAQSADx2q7adVb6ORX2LRb3ixgAq+SaGSaLQACr5JoZJotAAKvkmhkmi0AAq+SaGSaLQACr5JoZJotAAKvkmhkmi0EAFYyTQyTRaAAVfJNDJNFoIAKxkmhkmi0AAq+SaGSaLQACtUtisU9861kuqnSzJYz3gAhIkgkAAAAAAAAAAAAAAAAAAAAAAAAAgEgAgEgAgkAAEEgAgAAAAAAEg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ata:image/jpeg;base64,/9j/4AAQSkZJRgABAQAAAQABAAD/2wCEAAkGBg0MDQ4MDQwNDAwMDQwNDA0MDRAMDQ0MFBAVFBQQEhIXGyYeFxkkGRQSHy8gIycpLCwsFR4xNTAqNSYrLCkBCQoKDgwOGg8PGjUiHx81LS0tMio1NSkqLC0tLDEsLykpLCotLCwpKSkpLCksKSkpLDUpLCkpKSksMywpLCksLP/AABEIAOEA4QMBIgACEQEDEQH/xAAcAAEAAwEBAQEBAAAAAAAAAAAAAQYHBQQCCAP/xABCEAACAQECBg0LAwQDAQAAAAAAAQIDBAUHERYxkbIGEhUhNDVRUmFxc5PRExciMkFTVHJ0otIjgbEUQmKhksHwM//EABkBAQEBAQEBAAAAAAAAAAAAAAAFBAMCAf/EACURAAIBBAEEAwEBAQAAAAAAAAABAgMEETNRExQhgRIxMkEiI//aAAwDAQACEQMRAD8A3EA51/XzTsFmqWmpvqCxRis85t4lFfufUm3hHxtRWWf2vG9KFkh5SvVjSjyyefoS9pXKmE+7YvEnXl0xpb3+2jNLxvG03lXdWq3KTfoxx+hTjyJew/vS2Oya35b/AEIpxs6cV/0fklyvKkn/AM14NC86V3clp7pfkPOld3Jae6X5FByZfPf+hky+e9CPvb2/LPPcXHCL950ru5LT3S/IedK7ubae6X5FCyZfOehDJl856EO3t+WO4uOEX3zpXdyWnul+Q86V3c2090vyKFky+c9CIyZfOehDt7fljuLjhF+86V3c2090vyHnSu7ktPdL8ihZMvnPQhky+c9CHb2/LHcXHCL750bu5LT3S/IedK7ubae6X5FCyZfOehDJl856EO3t+WO4uOEX3zpXdyWnul+Q86V3clp7pfkULJl856EMmHznoQ7e35Y7i44RffOld3Jae6X5DzpXdyWnul+RQsmXznoQyYfOehDt7fljuLjhF986V3clp7pfkPOld3Jae6X5FCyYfOehDJh856EO3t+WO4uOEX3zpXdyWnul+Q86V3clp7pfkULJh856ERky+c9CHb2/LPvcXHCL950ru5LT3S/IedK7uS090vyKDky+e9CGTT5z0Idvb8s+dzccIv8AHChdrz/1Eel0fBlguq+7NbY7ez1o1Es6W9KPWvYY5V2OyS3pPH0o8dntFosNaNWnJ06kXjUlmkuR8q6A7OnNf4fk+q8qRf8AteDfgcbYtshheVmjWSUakXtK0ObUSWPF0b+M7JMlFxeGVIyUllAAHk9AzXCvb5OVnsy9RKdaXTLHtVo39JpRlOFLhdHsZa7Ndms1UZL14os51x2aMaak88t9nUqW6FNZ0cmy19rRj8qPJOo5PGzdKPyk2yaqnwikjtbtw6dA3bh06DhgdNHnryO5u3Dp0DduHToOGB04jryO5u3Dp0DduHToOGB04jryO5u3Dp0DduHToOGB04jryO5u3Dp0DduHToOGB04jryO5u3Dp0DduHToOGD704jryO5u3D/yG7cOnQcMkdNDryO3u3Dp0DduHToOGSOmh15Hb3bh06Bu3Dp0HDJHTQ68jt7tw6dA3ah06GcQgdNDryLDSt8KmZnNvmzKUG1nW+jwxk08a3meuraNtSljz7VhR+Lyj11PmsM6mC23OFrq0cfo1aW2xf5xefQ2asY5g74wj2czYkYr5YqlCxeaRIAMRtBlOFLhVHsZa7NWMpwpcLo9jLXZsstqMd7pfo4MJfpQX+KPkim/Qj8qJKLIzYAPVdt3VLXWjQpLHOb/aK9sn0HxtLyz6k28I8pG2XKtJql07B7HZ4p1IK0VfbKpvxT/xjmOyrts6WLyFHF2cfAySu4p+Ebo2MmvLwYmDWbz2G2K0p/oqjU9lSl6LT6VmZm1+XLVsNZ0am+msdOazTjyo6060anhHCtbSpeX9HPAB3M4AAAJIAAJIJAIJIJAIAABJBJABJOP0JLoZBEn6MupgI6WDvjCPZzNjWYx3B3xhHs5mxIwX230V7DV7JABhNwMpwpcLo9jLXZqxlOFLhdHsZa7NlltRjvdL9FdperH5UfR80vVj8qPopP7IoL/g0sUfJ17R/c5xpJ8iS2z/AJWgoBoGDS2R8nXoY/SU41Uva4tbV/wtJmuc9N4NdpjqrJdQASi2Cr4Q7Cqli8ri9KhOLT/xk9q1/tFoKzhBtip2F02/SrzhGK9uJNSb/wBI60c/NYONfHTlkzAAFggAAAAAAAkgAAkgAAkgAEkAAEnzPM+pkkT9V9TPoOpg74wj2czYkY5g74wj2czY0T77b6K9hq9kgAwm4GU4UuF0exlrs1YynClwuj2Mtdmyy2ox3ul+iu0vVj8qPo51G9FH0Jx3lvJrk6Ue6nWjPfjJPqKTXkjH2eu67zqWOtGvSfpRzp5pR9sWeQHlrPhn1Np5RrF0bMbJaorHUVGr7adV7Xf6HmaOx/VU/eQ/5Iw8nbvlekxytFnwzfG+kl/pGu3nsqsdlT29aM5rNTpvbyejeRml/wB+1LfW8rP0YRW1p01mhHxOYDtSoRp+f6cK1zKr4+kAAdzMAAAAAACSD+9nsFat/wDOjUqfJFsN4CTf0fwJOmtjFvax/wBJV0I89oui00t+pZ6sF0wZ5U4v+npwkv4eMANpb7eLrPR5JIPLVvKnH27Z8kfE8dW9Zv1UorSz7hg6spJLG2kuV7x5K15w9WOOTe9jzI5VSpKTxybb6WfMc660elEYLrg74wj2czY1mMdwd8YR7OZsSzE2+2+ivYavZIAMJuBlOFLhdHsZa7NWMpwpcLo9jLXZsstqMd7pZntT1n1siLa302nyreJqes+tkFcjnqpXnUjvPFNdOfSafgwhRtVmryqUYScayXpxU/7FmZkxrGB3glp+ojqIyXXinlGq0SdQuu49l+Go93HwG49l+Go93HwPWCR8nyWPiuDybj2X4aj3cfAr2zq76FOwylTo04S8pTW2jBReflLYVTCZXdO7JyST/Vorf+Y60m3NHKtFdOXgzU1jY5dtnqWKzTlZ6TlKlFtuEW2+sxTdh+2mv2Ztuwqt5S7LJPNjpLex48W+zbd5UUYLFf6eTobj2X4aj3cfAbj2X4aj3cfA9YJvyfJU+K4OPfVy2d2W0KNCkpeRqbVqEU00se8ZZdt21rXUjSowc5vffsjFc6T9iNorU9vCUOdGUdKxHO2PXDTsFFU44pVHv1amLE5y8Og0Uq/wi+TLWt+pJcHMuTYHZrOlKulaK3t2y/Ti+iPiWWnTjBYoxUUsyikloPok4ynKTy2aYU4wWIogNEg8Hs4l87ErJbYtSh5Ko1vVaKUZp/wzINluxS1XbU/Wbq0Jt+Srr1X/AIyXsZvR5L1uulbKFSz1oqdOpFp486fskuRo00biVN+fozVreNRePDPzgSe+/rmqWC1VbLU33Tl6MvZOm9+MtB4CymmsojNNPDAjnXWgTHOus+nkumDvjCPZzNjWYx3B3xhHs5mxLMSr7b6K1hq9kgAwm4GU4UuF0exlrs1YynClwuj2Mtdmyy2ox3ulmfVPWfWz5Jqes+tkFcjg1jA7wS0/UR1EZOaxgd4JafqI6iMl3qZrs9poAAI5ZBT8KvFU+2o6xcCoYVeKp9tR1jrR2I5VtcjFTdcHfFVl+WWszCjdcHfFVl+WWsyhe/hE+y/bLIACUVSSCTy3leNKyUalorSUKVKLlJvk5F0hLIbweoGM31hTt9eb/pmrLRx+ilFSqNcspNbz6Efwu3CbedCadSqrTTx+lCrFJtdEksaNfZ1MZMfeU84NtBzrgvyleNmhaqPqz3pRfrQms8X0nRMrTTwzWmmsoAA+H0zfDBdCdOhbYr0oSdCo17YtNxb/AHT0mXG74QLJ5W6rWsWN06fll0OD23/RhBXs5Zp44JF5HFTPIJjnXWQTHOus2GIumDvjCPZzNjWYx3B3xhHs5mxLMSr7b6K1hq9kgAwm4GU4UuF0exlrs1YynClwuj2Mtdmyy2ox3ulmfVPWfWz5Pqp6z62fJXI6BrGB3glp+ojqIyc1jA7wS0/UR1EZLvUzXZ7TQQARyyCn4VeKp9tR1i4FPwq8VT7ajrHWjsRyra5GLG64O+KrL8stZmFG64O+KrL8stZlC9/CJ9l+2WQAEoqkGdYY7bONGy2dNqFWpOc1ztpHeWlmimY4Zs9i6638Gi2WaqM9y8UmZoCQWyGaRgbt729rszfouNOtFckse1eL/Wg1Ax7BG3uhUXsdmlj/AOSNhI12sVWWrR5pIAAymo5myeKd32xPM7NX1GfnlH6H2S8Atf01fUZ+eF7CnY/lky++0STHOutEExzrrKBOLpg74wj2czY0Y5g74wj2czY1mJV9t9Faw1ewSQSYTcDKcKXC6PYy12asZThS4XR7GWuzZZbkY73SzPqnrPrZ8n1U9Z9bPkrkdA1jA7wS0/UR1EZOaxgd4JafqI6iMl3qZrs9poIAI5ZBT8KvFU+2o6xcCn4VeKp9tR1jrR2I5VtbMVN2wd8VWX5ZazMKN1wd8VWX5ZazKF7+ET7L9ssZIBKKoMxwzZ7F11v4NOMxwzZ7F11v4NNrtRmutTM0ABaIhd8EnGM/pp6yNiMdwScYz+mnrI2Ej3ews2eoAkgyGs5uyXgFr+mr6jPzwj9D7JeAWv6avqM/PCKdl+WTL77RJMc66yCY511lAnF0wd8YR7OZsaMcwd8YR7OZsazEq+2+itYavYJIJMJuBlOFLhdHsZa7NWMpwpcLo9jLXZsstqMd7pZn1T1n1s+T6qes+tnyVyOgaxgd4JafqI6iMnNYwO8EtP1EdRGS71M12e00EAEcsgp+FXiqfbUdYuBT8KvFU+2o6x1o7Ecq2tmKm7YO+KrL8stZmFG64O+KrL8stZlC9/CJ9l+2WQAEoqgzHDNnsXXW/g04zHDNnsXXW/g02u1Ga61MzQAFoiF3wScYz+mnrI2Ix3BJxjP6aesjYiPd7CzZ6iACTIazmbJeAWv6avqM/PCP0Psl4Ba/pq+oz88L2FOy/LJl99okmOddaIJjnXWigTi6YO+MI9nM2NGOYO+MI9nM2NZiVfbfRWsNXsAEmE3AynClwuj2MtdmrGU4UuF0exlrs2WW1GO90sz6p6z62fJ9VPWfWz5K5HQNYwO8EtP1EdRGTnssN9WqzJxoWirRjJ7aSpzcU3ys41qbqQ+KO9Coqc/kz9Gg/PeVl5fHWnvWMrLy+OtPeswdlLk3d9Dg/QhT8KvFU+2o6xleVl5fHWnvWfxtl/2y0Q8nWtVarTbTcJzco41meI907SUZJ5+jxUvIyi1j7PAbrg74qsvyy1mYSdKy7IrdRgqVK116dOO9GEJuMV1I016TqxwjNb1VSk2z9EA/PeVl5fHWnvWMrLy+OtPesx9lLk2d9Dg/QhmOGbPYuut/BScrby+OtPes8lvva02ra/1FepW2mPaeUk5bXHnxHWjayhNSbOVa6jUg4pHlABQJ5d8EnGM/pp6yNhPzfYrwrWaTnQqzoza2rlTltXteTGe3Ky8vjrT3rMNe2dSfyTN9C5jTh8Wj9CA/PeVl5fHWnvWMrLy+OtPes4dlLk7d9Dg3HZLwC1/TV9Rn54R1Kuye8JxlCdttEoTTjKLqNpxa30zlmu3oukmmZLisqrWCSY511ogmOddZqMpdMHfGEezmbGjHMHfGEezmbGiVfbfRWsNXskAGE3AynClwuj2MtdmrGVYUoP8AqaEvZ5KUf322P/s2WW5GO90sz2p6z62fJ9VPWfWz5K5HAAAAAAAAAAAAAAAAAAAAAAAAAAAAAABMc660QTHOutAF0wd8YR7OZsazGPYOoN2/Gs0aUm/3aSNhRKvtvorWGr2SADCbgUTCJdbr09tFN1KT28Ev7lmlHR/BezwXrYVWg+X2HunNwkpL+HipBTi4v+n57r0/7l+5/Ev1/bFcc3KC8nNt7bmTePP0MrtTY7XTf6SlieLbRlHE30FuFanUWU8EOdCpTeGsnDB2cn6/uPuj4jJ+v7j7o+J0zHlHPEuGcYHZyfr+4+6PiMn6/uPuj4jMeUMS4ZxgdnJ+v7j7o+Iyfr+4+6PiMx5QxLhnGB2cn6/uPuj4jJ+v7j7o+IzHlDEuGcYHZyfr+4+6PiMn6/uPuj4jMeUMS4ZxgdnJ+v7j7o+Iyfr+4+6PiMx5QxLhnGB2cn6/uPuj4jJ+v7j7o+IzHlDEuGcYHZyfr+4+6PiMn6/uPuj4jMeUMS4ZxgdnJ+v7j7o+Iyfr+4+6PiMx5QxLhnGB2cn6/uPuj4jJ+v7j7o+IzHlDEuGcU/vZ6W/tnmWY6sNjtoz+RSxYsbco72N4uU7tz7FPTjKriqyTWKC36f7v2nidanTWWz3CjUqPCR18HN1ShjrSWKVXFi5VTWbS9/8AZGko5lzWDyUcb9ZnUIlWo6knJlylTVOKiiCSCTmdAQSADx2q7adVb6ORX2LRb3ixgAq+SaGSaLQACr5JoZJotAAKvkmhkmi0AAq+SaGSaLQACr5JoZJotAAKvkmhkmi0EAFYyTQyTRaAAVfJNDJNFoIAKxkmhkmi0AAq+SaGSaLQACtUtisU9861kuqnSzJYz3gAhIkgkAAAAAAAAAAAAAAAAAAAAAAAAAgEgAgEgAgkAAEEgAgAAAAAAEg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01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1" y="3479042"/>
            <a:ext cx="4412014" cy="21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3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933961"/>
            <a:ext cx="4105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41" y="5831720"/>
            <a:ext cx="5245100" cy="73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20" y="309326"/>
            <a:ext cx="5872161" cy="12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facebo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12738"/>
            <a:ext cx="909874" cy="9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wit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975" y="241820"/>
            <a:ext cx="880592" cy="8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linked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1204" y="719679"/>
            <a:ext cx="886196" cy="8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3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2362200" y="5334000"/>
            <a:ext cx="632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Thank you!</a:t>
            </a:r>
            <a:endParaRPr lang="en-US" sz="6000" b="1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 descr="http://0.tqn.com/d/architecture/1/0/g/q/Capitol-Build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2" y="821956"/>
            <a:ext cx="6400800" cy="43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772400" cy="93184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Federal Budget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50" name="Picture 2" descr="http://www.empowernetwork.com/adrianfrank/files/2012/12/Fiscal-cliff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26" y="4619564"/>
            <a:ext cx="3200400" cy="18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18716"/>
            <a:ext cx="84854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latino Linotype" pitchFamily="18" charset="0"/>
              </a:rPr>
              <a:t>Preventing the “fiscal cliff”</a:t>
            </a:r>
            <a:endParaRPr lang="en-US" sz="3200" b="1" dirty="0" smtClean="0">
              <a:latin typeface="Palatino Linotype" pitchFamily="18" charset="0"/>
            </a:endParaRPr>
          </a:p>
          <a:p>
            <a:endParaRPr lang="en-US" sz="1200" b="1" dirty="0" smtClean="0">
              <a:latin typeface="Palatino Linotype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Permanent Tax rates for most Americans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Cuts for gamma knife radiosurgery (-$300m)</a:t>
            </a:r>
            <a:endParaRPr lang="en-US" sz="2800" dirty="0" smtClean="0">
              <a:latin typeface="Palatino Linotype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Budget </a:t>
            </a:r>
            <a:r>
              <a:rPr lang="en-US" sz="2800" dirty="0" smtClean="0">
                <a:latin typeface="Palatino Linotype" pitchFamily="18" charset="0"/>
              </a:rPr>
              <a:t>sequestration </a:t>
            </a:r>
            <a:r>
              <a:rPr lang="en-US" sz="2800" dirty="0" smtClean="0">
                <a:latin typeface="Palatino Linotype" pitchFamily="18" charset="0"/>
              </a:rPr>
              <a:t>on </a:t>
            </a:r>
            <a:r>
              <a:rPr lang="en-US" sz="2800" dirty="0" smtClean="0">
                <a:latin typeface="Palatino Linotype" pitchFamily="18" charset="0"/>
              </a:rPr>
              <a:t>Mar. 1</a:t>
            </a:r>
          </a:p>
          <a:p>
            <a:pPr marL="1028700" lvl="1" indent="-571500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Cuts continue each yr. for 10 yrs. unless Congress acts</a:t>
            </a:r>
          </a:p>
          <a:p>
            <a:pPr marL="1028700" lvl="1" indent="-571500">
              <a:buFont typeface="Symbol" pitchFamily="18" charset="2"/>
              <a:buChar char="-"/>
            </a:pPr>
            <a:r>
              <a:rPr lang="en-US" sz="2400" dirty="0">
                <a:latin typeface="Palatino Linotype" pitchFamily="18" charset="0"/>
              </a:rPr>
              <a:t>2% Medicare physician pay cut </a:t>
            </a:r>
            <a:r>
              <a:rPr lang="en-US" sz="2400" dirty="0" smtClean="0">
                <a:latin typeface="Palatino Linotype" pitchFamily="18" charset="0"/>
              </a:rPr>
              <a:t>began on </a:t>
            </a:r>
            <a:r>
              <a:rPr lang="en-US" sz="2400" dirty="0" smtClean="0">
                <a:latin typeface="Palatino Linotype" pitchFamily="18" charset="0"/>
              </a:rPr>
              <a:t>4/1/13</a:t>
            </a:r>
          </a:p>
          <a:p>
            <a:pPr marL="1028700" lvl="1" indent="-571500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2% Medicare hospital cuts, including GME</a:t>
            </a:r>
            <a:r>
              <a:rPr lang="en-US" sz="3200" dirty="0" smtClean="0">
                <a:latin typeface="Palatino Linotype" pitchFamily="18" charset="0"/>
              </a:rPr>
              <a:t> </a:t>
            </a: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791" y="4528810"/>
            <a:ext cx="3511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18" charset="2"/>
              <a:buChar char="-"/>
            </a:pPr>
            <a:r>
              <a:rPr lang="en-US" sz="2400" dirty="0" smtClean="0">
                <a:latin typeface="Palatino Linotype" pitchFamily="18" charset="0"/>
              </a:rPr>
              <a:t>  Other cuts in 2013: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NIH = $1.6b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CDC = $323m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FDA = $206m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82" y="6080609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Palatino Linotype" pitchFamily="18" charset="0"/>
              </a:rPr>
              <a:t>  </a:t>
            </a:r>
            <a:r>
              <a:rPr lang="en-US" sz="2800" dirty="0" smtClean="0">
                <a:latin typeface="Palatino Linotype" pitchFamily="18" charset="0"/>
              </a:rPr>
              <a:t>Debt ceiling showdown</a:t>
            </a:r>
            <a:r>
              <a:rPr lang="en-US" sz="2400" dirty="0" smtClean="0">
                <a:latin typeface="Palatino Linotype" pitchFamily="18" charset="0"/>
              </a:rPr>
              <a:t>?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0409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39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2013 Legislative Agenda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2013 Legislative 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900" b="1" i="1" dirty="0" smtClean="0">
                <a:latin typeface="Palatino Linotype" pitchFamily="18" charset="0"/>
              </a:rPr>
              <a:t>Reforming the Reform</a:t>
            </a:r>
            <a:endParaRPr lang="en-US" sz="2900" dirty="0" smtClean="0">
              <a:latin typeface="Palatino Linotype" pitchFamily="18" charset="0"/>
            </a:endParaRPr>
          </a:p>
          <a:p>
            <a:pPr lvl="1"/>
            <a:r>
              <a:rPr lang="en-US" sz="2500" dirty="0" smtClean="0">
                <a:latin typeface="Palatino Linotype" pitchFamily="18" charset="0"/>
              </a:rPr>
              <a:t>Repeal Independent Payment Advisory Board (IPAB)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Medical Liability Reform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Support Medical Innovation, including repeal of medical device excise tax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Expand Support for Graduate Medical Education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Funding for Trauma and Emergency Care Program</a:t>
            </a:r>
          </a:p>
          <a:p>
            <a:pPr lvl="1"/>
            <a:endParaRPr lang="en-US" sz="900" dirty="0" smtClean="0">
              <a:latin typeface="Palatino Linotype" pitchFamily="18" charset="0"/>
            </a:endParaRPr>
          </a:p>
          <a:p>
            <a:r>
              <a:rPr lang="en-US" sz="2900" b="1" i="1" dirty="0" smtClean="0">
                <a:latin typeface="Palatino Linotype" pitchFamily="18" charset="0"/>
              </a:rPr>
              <a:t>Modernizing Medicare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Moving Medicare to a Defined Contribution System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Repeal SGR, Allow Private Contracting</a:t>
            </a:r>
          </a:p>
          <a:p>
            <a:pPr lvl="1"/>
            <a:r>
              <a:rPr lang="en-US" sz="2500" dirty="0" smtClean="0">
                <a:latin typeface="Palatino Linotype" pitchFamily="18" charset="0"/>
              </a:rPr>
              <a:t>Restructure and Streamline Quality Improvement Programs</a:t>
            </a:r>
            <a:endParaRPr lang="en-US" sz="25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3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5809"/>
            <a:ext cx="9144000" cy="55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Moving Forward w/Implementation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0400" y="1600200"/>
            <a:ext cx="1676400" cy="1600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blog.constitutioncenter.org/wp-content/uploads/2012/06/350px-Supreme_Court_US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70" y="5450844"/>
            <a:ext cx="1676400" cy="1116004"/>
          </a:xfrm>
          <a:prstGeom prst="rect">
            <a:avLst/>
          </a:prstGeom>
          <a:noFill/>
          <a:ln w="762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7315200" y="5334000"/>
            <a:ext cx="1359408" cy="601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koo\AppData\Local\Microsoft\Windows\Temporary Internet Files\Content.IE5\4CY11D2Y\MC9004338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2818"/>
            <a:ext cx="1752457" cy="17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599"/>
            <a:ext cx="8610600" cy="99060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6FB25"/>
                </a:solidFill>
                <a:latin typeface="Palatino Linotype" pitchFamily="18" charset="0"/>
              </a:rPr>
              <a:t>7-feet </a:t>
            </a:r>
            <a:r>
              <a:rPr lang="en-US" sz="2400" dirty="0" smtClean="0">
                <a:latin typeface="Palatino Linotype" pitchFamily="18" charset="0"/>
              </a:rPr>
              <a:t>of regulations — over 20,000 pages and growing!</a:t>
            </a:r>
            <a:endParaRPr lang="en-US" sz="2400" dirty="0">
              <a:latin typeface="Palatino Linotype" pitchFamily="18" charset="0"/>
            </a:endParaRPr>
          </a:p>
        </p:txBody>
      </p:sp>
      <p:pic>
        <p:nvPicPr>
          <p:cNvPr id="3074" name="Picture 2" descr="http://c.o0bc.com/rf/image_539o215/Boston/2011-2020/Wires/2013/03/31/Boston.com/APOnlineImages/2013-03-31/31cbf812dfacb40a2d0f6a706700d4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3058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4" y="327472"/>
            <a:ext cx="4295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6775" y="990600"/>
            <a:ext cx="4123706" cy="242570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Graduate Medical Education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2" descr="Institute of Medicine of the National Academi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90" y="5484440"/>
            <a:ext cx="6047375" cy="11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.S. Government Accountability Off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1208"/>
            <a:ext cx="5105400" cy="12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11626</TotalTime>
  <Words>2182</Words>
  <Application>Microsoft Office PowerPoint</Application>
  <PresentationFormat>On-screen Show (4:3)</PresentationFormat>
  <Paragraphs>313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Washington update</vt:lpstr>
      <vt:lpstr>Your Government at Work</vt:lpstr>
      <vt:lpstr>PowerPoint Presentation</vt:lpstr>
      <vt:lpstr>2013 Legislative Agenda</vt:lpstr>
      <vt:lpstr>2013 Legislative Agenda</vt:lpstr>
      <vt:lpstr>PowerPoint Presentation</vt:lpstr>
      <vt:lpstr>Moving Forward w/Implementation</vt:lpstr>
      <vt:lpstr>7-feet of regulations — over 20,000 pages and growing!</vt:lpstr>
      <vt:lpstr>PowerPoint Presentation</vt:lpstr>
      <vt:lpstr>IOM Study Overview</vt:lpstr>
      <vt:lpstr>Neurosurgery’s Recommendations</vt:lpstr>
      <vt:lpstr>GAO Report</vt:lpstr>
      <vt:lpstr>GAO Report</vt:lpstr>
      <vt:lpstr>GME Legislation</vt:lpstr>
      <vt:lpstr>GME Legislation</vt:lpstr>
      <vt:lpstr>GME Legislation</vt:lpstr>
      <vt:lpstr>Children’s Hospital GME Support Reauthorization Act:  H.R. 297</vt:lpstr>
      <vt:lpstr>PowerPoint Presentation</vt:lpstr>
      <vt:lpstr>Medicare’s UnSustainable Growth Rate</vt:lpstr>
      <vt:lpstr>Be careful what you ask for…</vt:lpstr>
      <vt:lpstr>Options for SGR Reform</vt:lpstr>
      <vt:lpstr>The Quality Penalties are Coming! The Quality Penalties are Coming! </vt:lpstr>
      <vt:lpstr>Total Cuts (worst case scenario)</vt:lpstr>
      <vt:lpstr>PowerPoint Presentation</vt:lpstr>
      <vt:lpstr>PowerPoint Presentation</vt:lpstr>
    </vt:vector>
  </TitlesOfParts>
  <Company>AANS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Coalition on Liability and Access  Annual Meeting February 11, 2004</dc:title>
  <dc:creator>Katie Orrico</dc:creator>
  <cp:lastModifiedBy>Katie O. Orrico</cp:lastModifiedBy>
  <cp:revision>569</cp:revision>
  <cp:lastPrinted>2013-04-05T09:43:46Z</cp:lastPrinted>
  <dcterms:created xsi:type="dcterms:W3CDTF">2004-02-04T02:19:31Z</dcterms:created>
  <dcterms:modified xsi:type="dcterms:W3CDTF">2013-06-11T10:46:20Z</dcterms:modified>
</cp:coreProperties>
</file>