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77" r:id="rId3"/>
    <p:sldId id="284" r:id="rId4"/>
    <p:sldId id="293" r:id="rId5"/>
    <p:sldId id="399" r:id="rId6"/>
    <p:sldId id="311" r:id="rId7"/>
    <p:sldId id="320" r:id="rId8"/>
    <p:sldId id="330" r:id="rId9"/>
    <p:sldId id="338" r:id="rId10"/>
    <p:sldId id="349" r:id="rId11"/>
    <p:sldId id="357" r:id="rId12"/>
    <p:sldId id="366" r:id="rId13"/>
    <p:sldId id="368" r:id="rId14"/>
    <p:sldId id="379" r:id="rId15"/>
    <p:sldId id="385" r:id="rId16"/>
    <p:sldId id="394" r:id="rId17"/>
    <p:sldId id="398" r:id="rId1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42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1842"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495040" cy="480060"/>
          </a:xfrm>
          <a:prstGeom prst="rect">
            <a:avLst/>
          </a:prstGeom>
        </p:spPr>
        <p:txBody>
          <a:bodyPr vert="horz" lIns="96661" tIns="48331" rIns="96661" bIns="48331" rtlCol="0"/>
          <a:lstStyle>
            <a:lvl1pPr algn="l">
              <a:defRPr sz="1300"/>
            </a:lvl1pPr>
          </a:lstStyle>
          <a:p>
            <a:r>
              <a:rPr lang="en-US" dirty="0">
                <a:latin typeface="+mn-lt"/>
              </a:rPr>
              <a:t>ix. Patient Safety and  Clinical Communications</a:t>
            </a:r>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r>
              <a:rPr lang="en-US" sz="1100" dirty="0">
                <a:latin typeface="+mn-lt"/>
              </a:rPr>
              <a:t>The Society of Neurological Surgeons</a:t>
            </a:r>
          </a:p>
        </p:txBody>
      </p:sp>
      <p:pic>
        <p:nvPicPr>
          <p:cNvPr id="1026"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608804" y="76200"/>
            <a:ext cx="633413" cy="6334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487713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defRPr sz="1300">
                <a:latin typeface="Arial" charset="0"/>
                <a:ea typeface="+mn-ea"/>
                <a:cs typeface="+mn-cs"/>
              </a:defRPr>
            </a:lvl1pPr>
          </a:lstStyle>
          <a:p>
            <a:pPr>
              <a:defRPr/>
            </a:pPr>
            <a:endParaRPr lang="en-US" dirty="0"/>
          </a:p>
        </p:txBody>
      </p:sp>
      <p:sp>
        <p:nvSpPr>
          <p:cNvPr id="3075"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sz="1300">
                <a:latin typeface="Arial" charset="0"/>
                <a:ea typeface="+mn-ea"/>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077"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defRPr sz="1300">
                <a:latin typeface="Arial" charset="0"/>
                <a:ea typeface="+mn-ea"/>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fld id="{3AAAF821-B897-7F4D-8DE6-FFA1D2E1A77D}" type="slidenum">
              <a:rPr lang="en-US"/>
              <a:pPr/>
              <a:t>‹#›</a:t>
            </a:fld>
            <a:endParaRPr lang="en-US" dirty="0"/>
          </a:p>
        </p:txBody>
      </p:sp>
    </p:spTree>
    <p:extLst>
      <p:ext uri="{BB962C8B-B14F-4D97-AF65-F5344CB8AC3E}">
        <p14:creationId xmlns:p14="http://schemas.microsoft.com/office/powerpoint/2010/main" val="9649747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0A6BAF92-65C8-6543-9684-7D2598C8BBE0}" type="slidenum">
              <a:rPr lang="en-US" sz="1300"/>
              <a:pPr eaLnBrk="1" hangingPunct="1"/>
              <a:t>1</a:t>
            </a:fld>
            <a:endParaRPr lang="en-US" sz="1300" dirty="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3742C1F3-CD38-844D-9ACD-7C53DEE7B320}" type="slidenum">
              <a:rPr lang="en-US" sz="1300"/>
              <a:pPr eaLnBrk="1" hangingPunct="1"/>
              <a:t>10</a:t>
            </a:fld>
            <a:endParaRPr lang="en-US" sz="1300" dirty="0"/>
          </a:p>
        </p:txBody>
      </p:sp>
      <p:sp>
        <p:nvSpPr>
          <p:cNvPr id="193539" name="Rectangle 2"/>
          <p:cNvSpPr>
            <a:spLocks noGrp="1" noRot="1" noChangeAspect="1" noChangeArrowheads="1" noTextEdit="1"/>
          </p:cNvSpPr>
          <p:nvPr>
            <p:ph type="sldImg"/>
          </p:nvPr>
        </p:nvSpPr>
        <p:spPr>
          <a:ln/>
        </p:spPr>
      </p:sp>
      <p:sp>
        <p:nvSpPr>
          <p:cNvPr id="1935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2B5C37CF-A8EE-944D-A690-500951CF78E6}" type="slidenum">
              <a:rPr lang="en-US" sz="1300"/>
              <a:pPr eaLnBrk="1" hangingPunct="1"/>
              <a:t>11</a:t>
            </a:fld>
            <a:endParaRPr lang="en-US" sz="1300" dirty="0"/>
          </a:p>
        </p:txBody>
      </p:sp>
      <p:sp>
        <p:nvSpPr>
          <p:cNvPr id="211971" name="Rectangle 2"/>
          <p:cNvSpPr>
            <a:spLocks noGrp="1" noRot="1" noChangeAspect="1" noChangeArrowheads="1" noTextEdit="1"/>
          </p:cNvSpPr>
          <p:nvPr>
            <p:ph type="sldImg"/>
          </p:nvPr>
        </p:nvSpPr>
        <p:spPr>
          <a:ln/>
        </p:spPr>
      </p:sp>
      <p:sp>
        <p:nvSpPr>
          <p:cNvPr id="2119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61EB1269-F148-434A-AEAF-8388E53D0DCB}" type="slidenum">
              <a:rPr lang="en-US" sz="1300"/>
              <a:pPr eaLnBrk="1" hangingPunct="1"/>
              <a:t>12</a:t>
            </a:fld>
            <a:endParaRPr lang="en-US" sz="1300" dirty="0"/>
          </a:p>
        </p:txBody>
      </p:sp>
      <p:sp>
        <p:nvSpPr>
          <p:cNvPr id="232451" name="Rectangle 2"/>
          <p:cNvSpPr>
            <a:spLocks noGrp="1" noRot="1" noChangeAspect="1" noChangeArrowheads="1" noTextEdit="1"/>
          </p:cNvSpPr>
          <p:nvPr>
            <p:ph type="sldImg"/>
          </p:nvPr>
        </p:nvSpPr>
        <p:spPr>
          <a:ln/>
        </p:spPr>
      </p:sp>
      <p:sp>
        <p:nvSpPr>
          <p:cNvPr id="2324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AD54FFDF-CB6D-7248-BA98-9C6727B14EFB}" type="slidenum">
              <a:rPr lang="en-US" sz="1300"/>
              <a:pPr eaLnBrk="1" hangingPunct="1"/>
              <a:t>13</a:t>
            </a:fld>
            <a:endParaRPr lang="en-US" sz="1300" dirty="0"/>
          </a:p>
        </p:txBody>
      </p:sp>
      <p:sp>
        <p:nvSpPr>
          <p:cNvPr id="238595" name="Rectangle 2"/>
          <p:cNvSpPr>
            <a:spLocks noGrp="1" noRot="1" noChangeAspect="1" noChangeArrowheads="1" noTextEdit="1"/>
          </p:cNvSpPr>
          <p:nvPr>
            <p:ph type="sldImg"/>
          </p:nvPr>
        </p:nvSpPr>
        <p:spPr>
          <a:ln/>
        </p:spPr>
      </p:sp>
      <p:sp>
        <p:nvSpPr>
          <p:cNvPr id="2385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FE9A572E-A5D3-AF41-8B7E-F57172369D25}" type="slidenum">
              <a:rPr lang="en-US" sz="1300"/>
              <a:pPr eaLnBrk="1" hangingPunct="1"/>
              <a:t>14</a:t>
            </a:fld>
            <a:endParaRPr lang="en-US" sz="1300" dirty="0"/>
          </a:p>
        </p:txBody>
      </p:sp>
      <p:sp>
        <p:nvSpPr>
          <p:cNvPr id="263171" name="Rectangle 2"/>
          <p:cNvSpPr>
            <a:spLocks noGrp="1" noRot="1" noChangeAspect="1" noChangeArrowheads="1" noTextEdit="1"/>
          </p:cNvSpPr>
          <p:nvPr>
            <p:ph type="sldImg"/>
          </p:nvPr>
        </p:nvSpPr>
        <p:spPr>
          <a:ln/>
        </p:spPr>
      </p:sp>
      <p:sp>
        <p:nvSpPr>
          <p:cNvPr id="2631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2CE015C5-B984-0F47-8B32-73DA7E37FACE}" type="slidenum">
              <a:rPr lang="en-US" sz="1300"/>
              <a:pPr eaLnBrk="1" hangingPunct="1"/>
              <a:t>15</a:t>
            </a:fld>
            <a:endParaRPr lang="en-US" sz="1300" dirty="0"/>
          </a:p>
        </p:txBody>
      </p:sp>
      <p:sp>
        <p:nvSpPr>
          <p:cNvPr id="277507" name="Rectangle 2"/>
          <p:cNvSpPr>
            <a:spLocks noGrp="1" noRot="1" noChangeAspect="1" noChangeArrowheads="1" noTextEdit="1"/>
          </p:cNvSpPr>
          <p:nvPr>
            <p:ph type="sldImg"/>
          </p:nvPr>
        </p:nvSpPr>
        <p:spPr>
          <a:ln/>
        </p:spPr>
      </p:sp>
      <p:sp>
        <p:nvSpPr>
          <p:cNvPr id="2775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CAA14CA3-C09E-FC41-B90A-403CC87D641A}" type="slidenum">
              <a:rPr lang="en-US" sz="1300"/>
              <a:pPr eaLnBrk="1" hangingPunct="1"/>
              <a:t>16</a:t>
            </a:fld>
            <a:endParaRPr lang="en-US" sz="1300" dirty="0"/>
          </a:p>
        </p:txBody>
      </p:sp>
      <p:sp>
        <p:nvSpPr>
          <p:cNvPr id="297987" name="Rectangle 2"/>
          <p:cNvSpPr>
            <a:spLocks noGrp="1" noRot="1" noChangeAspect="1" noChangeArrowheads="1" noTextEdit="1"/>
          </p:cNvSpPr>
          <p:nvPr>
            <p:ph type="sldImg"/>
          </p:nvPr>
        </p:nvSpPr>
        <p:spPr>
          <a:ln/>
        </p:spPr>
      </p:sp>
      <p:sp>
        <p:nvSpPr>
          <p:cNvPr id="2979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725A2B43-7DB2-8441-933C-B332EE792647}" type="slidenum">
              <a:rPr lang="en-US" sz="1300"/>
              <a:pPr eaLnBrk="1" hangingPunct="1"/>
              <a:t>17</a:t>
            </a:fld>
            <a:endParaRPr lang="en-US" sz="1300" dirty="0"/>
          </a:p>
        </p:txBody>
      </p:sp>
      <p:sp>
        <p:nvSpPr>
          <p:cNvPr id="308227" name="Rectangle 2"/>
          <p:cNvSpPr>
            <a:spLocks noGrp="1" noRot="1" noChangeAspect="1" noChangeArrowheads="1" noTextEdit="1"/>
          </p:cNvSpPr>
          <p:nvPr>
            <p:ph type="sldImg"/>
          </p:nvPr>
        </p:nvSpPr>
        <p:spPr>
          <a:ln/>
        </p:spPr>
      </p:sp>
      <p:sp>
        <p:nvSpPr>
          <p:cNvPr id="3082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4DEDB0C5-542C-D54C-BEEF-0C252B347183}" type="slidenum">
              <a:rPr lang="en-US" sz="1300"/>
              <a:pPr eaLnBrk="1" hangingPunct="1"/>
              <a:t>2</a:t>
            </a:fld>
            <a:endParaRPr lang="en-US" sz="1300" dirty="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C18899C4-194E-624F-90F3-FE797D415DED}" type="slidenum">
              <a:rPr lang="en-US" sz="1300"/>
              <a:pPr eaLnBrk="1" hangingPunct="1"/>
              <a:t>3</a:t>
            </a:fld>
            <a:endParaRPr lang="en-US" sz="13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6D13C0CA-D800-D94D-8F04-B4C3C54FC54C}" type="slidenum">
              <a:rPr lang="en-US" sz="1300"/>
              <a:pPr eaLnBrk="1" hangingPunct="1"/>
              <a:t>4</a:t>
            </a:fld>
            <a:endParaRPr lang="en-US" sz="1300"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441FCD2D-8F53-8040-A339-B8024B61B7CA}" type="slidenum">
              <a:rPr lang="en-US" sz="1300"/>
              <a:pPr eaLnBrk="1" hangingPunct="1"/>
              <a:t>5</a:t>
            </a:fld>
            <a:endParaRPr lang="en-US" sz="1300" dirty="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03190BF9-49AF-5C49-A957-6703A6648972}" type="slidenum">
              <a:rPr lang="en-US" sz="1300"/>
              <a:pPr eaLnBrk="1" hangingPunct="1"/>
              <a:t>6</a:t>
            </a:fld>
            <a:endParaRPr lang="en-US" sz="1300" dirty="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48E3B613-D22F-9E41-BDF0-D8901D3E654B}" type="slidenum">
              <a:rPr lang="en-US" sz="1300"/>
              <a:pPr eaLnBrk="1" hangingPunct="1"/>
              <a:t>7</a:t>
            </a:fld>
            <a:endParaRPr lang="en-US" sz="1300" dirty="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8EDAE20C-B5B4-084C-8684-71F8AEA58D70}" type="slidenum">
              <a:rPr lang="en-US" sz="1300"/>
              <a:pPr eaLnBrk="1" hangingPunct="1"/>
              <a:t>8</a:t>
            </a:fld>
            <a:endParaRPr lang="en-US" sz="1300" dirty="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500">
                <a:solidFill>
                  <a:schemeClr val="tx1"/>
                </a:solidFill>
                <a:latin typeface="Arial" charset="0"/>
                <a:ea typeface="ＭＳ Ｐゴシック" charset="0"/>
                <a:cs typeface="ＭＳ Ｐゴシック" charset="0"/>
              </a:defRPr>
            </a:lvl1pPr>
            <a:lvl2pPr marL="40097626" indent="-39614320" eaLnBrk="0" hangingPunct="0">
              <a:defRPr sz="2500">
                <a:solidFill>
                  <a:schemeClr val="tx1"/>
                </a:solidFill>
                <a:latin typeface="Arial" charset="0"/>
                <a:ea typeface="ＭＳ Ｐゴシック" charset="0"/>
              </a:defRPr>
            </a:lvl2pPr>
            <a:lvl3pPr eaLnBrk="0" hangingPunct="0">
              <a:defRPr sz="2500">
                <a:solidFill>
                  <a:schemeClr val="tx1"/>
                </a:solidFill>
                <a:latin typeface="Arial" charset="0"/>
                <a:ea typeface="ＭＳ Ｐゴシック" charset="0"/>
              </a:defRPr>
            </a:lvl3pPr>
            <a:lvl4pPr eaLnBrk="0" hangingPunct="0">
              <a:defRPr sz="2500">
                <a:solidFill>
                  <a:schemeClr val="tx1"/>
                </a:solidFill>
                <a:latin typeface="Arial" charset="0"/>
                <a:ea typeface="ＭＳ Ｐゴシック" charset="0"/>
              </a:defRPr>
            </a:lvl4pPr>
            <a:lvl5pPr eaLnBrk="0" hangingPunct="0">
              <a:defRPr sz="2500">
                <a:solidFill>
                  <a:schemeClr val="tx1"/>
                </a:solidFill>
                <a:latin typeface="Arial" charset="0"/>
                <a:ea typeface="ＭＳ Ｐゴシック" charset="0"/>
              </a:defRPr>
            </a:lvl5pPr>
            <a:lvl6pPr marL="483306" eaLnBrk="0" fontAlgn="base" hangingPunct="0">
              <a:spcBef>
                <a:spcPct val="0"/>
              </a:spcBef>
              <a:spcAft>
                <a:spcPct val="0"/>
              </a:spcAft>
              <a:defRPr sz="2500">
                <a:solidFill>
                  <a:schemeClr val="tx1"/>
                </a:solidFill>
                <a:latin typeface="Arial" charset="0"/>
                <a:ea typeface="ＭＳ Ｐゴシック" charset="0"/>
              </a:defRPr>
            </a:lvl6pPr>
            <a:lvl7pPr marL="966612" eaLnBrk="0" fontAlgn="base" hangingPunct="0">
              <a:spcBef>
                <a:spcPct val="0"/>
              </a:spcBef>
              <a:spcAft>
                <a:spcPct val="0"/>
              </a:spcAft>
              <a:defRPr sz="2500">
                <a:solidFill>
                  <a:schemeClr val="tx1"/>
                </a:solidFill>
                <a:latin typeface="Arial" charset="0"/>
                <a:ea typeface="ＭＳ Ｐゴシック" charset="0"/>
              </a:defRPr>
            </a:lvl7pPr>
            <a:lvl8pPr marL="1449918" eaLnBrk="0" fontAlgn="base" hangingPunct="0">
              <a:spcBef>
                <a:spcPct val="0"/>
              </a:spcBef>
              <a:spcAft>
                <a:spcPct val="0"/>
              </a:spcAft>
              <a:defRPr sz="2500">
                <a:solidFill>
                  <a:schemeClr val="tx1"/>
                </a:solidFill>
                <a:latin typeface="Arial" charset="0"/>
                <a:ea typeface="ＭＳ Ｐゴシック" charset="0"/>
              </a:defRPr>
            </a:lvl8pPr>
            <a:lvl9pPr marL="1933224" eaLnBrk="0" fontAlgn="base" hangingPunct="0">
              <a:spcBef>
                <a:spcPct val="0"/>
              </a:spcBef>
              <a:spcAft>
                <a:spcPct val="0"/>
              </a:spcAft>
              <a:defRPr sz="2500">
                <a:solidFill>
                  <a:schemeClr val="tx1"/>
                </a:solidFill>
                <a:latin typeface="Arial" charset="0"/>
                <a:ea typeface="ＭＳ Ｐゴシック" charset="0"/>
              </a:defRPr>
            </a:lvl9pPr>
          </a:lstStyle>
          <a:p>
            <a:pPr eaLnBrk="1" hangingPunct="1"/>
            <a:fld id="{B78F367C-CC0C-9643-81E9-E0DAAF540A77}" type="slidenum">
              <a:rPr lang="en-US" sz="1300"/>
              <a:pPr eaLnBrk="1" hangingPunct="1"/>
              <a:t>9</a:t>
            </a:fld>
            <a:endParaRPr lang="en-US" sz="1300" dirty="0"/>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5B6C9C9C-D33B-E34E-8C32-C1F624611793}" type="slidenum">
              <a:rPr lang="en-US" smtClean="0"/>
              <a:pPr/>
              <a:t>‹#›</a:t>
            </a:fld>
            <a:endParaRPr lang="en-US" dirty="0"/>
          </a:p>
        </p:txBody>
      </p:sp>
    </p:spTree>
    <p:extLst>
      <p:ext uri="{BB962C8B-B14F-4D97-AF65-F5344CB8AC3E}">
        <p14:creationId xmlns:p14="http://schemas.microsoft.com/office/powerpoint/2010/main" val="375335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FD5049AF-996F-C446-ABFF-4799F683503B}" type="slidenum">
              <a:rPr lang="en-US" smtClean="0"/>
              <a:pPr/>
              <a:t>‹#›</a:t>
            </a:fld>
            <a:endParaRPr lang="en-US" dirty="0"/>
          </a:p>
        </p:txBody>
      </p:sp>
    </p:spTree>
    <p:extLst>
      <p:ext uri="{BB962C8B-B14F-4D97-AF65-F5344CB8AC3E}">
        <p14:creationId xmlns:p14="http://schemas.microsoft.com/office/powerpoint/2010/main" val="1702123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6F32247C-3AEE-1241-8BE9-4D5469D76696}" type="slidenum">
              <a:rPr lang="en-US" smtClean="0"/>
              <a:pPr/>
              <a:t>‹#›</a:t>
            </a:fld>
            <a:endParaRPr lang="en-US" dirty="0"/>
          </a:p>
        </p:txBody>
      </p:sp>
    </p:spTree>
    <p:extLst>
      <p:ext uri="{BB962C8B-B14F-4D97-AF65-F5344CB8AC3E}">
        <p14:creationId xmlns:p14="http://schemas.microsoft.com/office/powerpoint/2010/main" val="73557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C3AA338C-2480-424C-BA99-50A34F6026C0}" type="slidenum">
              <a:rPr lang="en-US" smtClean="0"/>
              <a:pPr/>
              <a:t>‹#›</a:t>
            </a:fld>
            <a:endParaRPr lang="en-US" dirty="0"/>
          </a:p>
        </p:txBody>
      </p:sp>
    </p:spTree>
    <p:extLst>
      <p:ext uri="{BB962C8B-B14F-4D97-AF65-F5344CB8AC3E}">
        <p14:creationId xmlns:p14="http://schemas.microsoft.com/office/powerpoint/2010/main" val="1872289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38B84160-14CB-5E45-A4CA-CD3753C6ECBC}" type="slidenum">
              <a:rPr lang="en-US" smtClean="0"/>
              <a:pPr/>
              <a:t>‹#›</a:t>
            </a:fld>
            <a:endParaRPr lang="en-US" dirty="0"/>
          </a:p>
        </p:txBody>
      </p:sp>
    </p:spTree>
    <p:extLst>
      <p:ext uri="{BB962C8B-B14F-4D97-AF65-F5344CB8AC3E}">
        <p14:creationId xmlns:p14="http://schemas.microsoft.com/office/powerpoint/2010/main" val="1962660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3F1B56A0-2489-2F45-898C-377AB5B4CE99}" type="slidenum">
              <a:rPr lang="en-US" smtClean="0"/>
              <a:pPr/>
              <a:t>‹#›</a:t>
            </a:fld>
            <a:endParaRPr lang="en-US" dirty="0"/>
          </a:p>
        </p:txBody>
      </p:sp>
    </p:spTree>
    <p:extLst>
      <p:ext uri="{BB962C8B-B14F-4D97-AF65-F5344CB8AC3E}">
        <p14:creationId xmlns:p14="http://schemas.microsoft.com/office/powerpoint/2010/main" val="3314893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60C26B6D-191A-C947-A087-560C0E3C1622}" type="slidenum">
              <a:rPr lang="en-US" smtClean="0"/>
              <a:pPr/>
              <a:t>‹#›</a:t>
            </a:fld>
            <a:endParaRPr lang="en-US" dirty="0"/>
          </a:p>
        </p:txBody>
      </p:sp>
    </p:spTree>
    <p:extLst>
      <p:ext uri="{BB962C8B-B14F-4D97-AF65-F5344CB8AC3E}">
        <p14:creationId xmlns:p14="http://schemas.microsoft.com/office/powerpoint/2010/main" val="554528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5BA90FED-88F3-5946-BD2C-8FE0351AEFAB}" type="slidenum">
              <a:rPr lang="en-US" smtClean="0"/>
              <a:pPr/>
              <a:t>‹#›</a:t>
            </a:fld>
            <a:endParaRPr lang="en-US" dirty="0"/>
          </a:p>
        </p:txBody>
      </p:sp>
    </p:spTree>
    <p:extLst>
      <p:ext uri="{BB962C8B-B14F-4D97-AF65-F5344CB8AC3E}">
        <p14:creationId xmlns:p14="http://schemas.microsoft.com/office/powerpoint/2010/main" val="1209823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F5D6EF4A-8ECB-B54F-AE92-4379C33C5EC5}" type="slidenum">
              <a:rPr lang="en-US" smtClean="0"/>
              <a:pPr/>
              <a:t>‹#›</a:t>
            </a:fld>
            <a:endParaRPr lang="en-US" dirty="0"/>
          </a:p>
        </p:txBody>
      </p:sp>
    </p:spTree>
    <p:extLst>
      <p:ext uri="{BB962C8B-B14F-4D97-AF65-F5344CB8AC3E}">
        <p14:creationId xmlns:p14="http://schemas.microsoft.com/office/powerpoint/2010/main" val="2551588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C32D72FF-B26C-6148-BB4A-E524C9C08433}" type="slidenum">
              <a:rPr lang="en-US" smtClean="0"/>
              <a:pPr/>
              <a:t>‹#›</a:t>
            </a:fld>
            <a:endParaRPr lang="en-US" dirty="0"/>
          </a:p>
        </p:txBody>
      </p:sp>
    </p:spTree>
    <p:extLst>
      <p:ext uri="{BB962C8B-B14F-4D97-AF65-F5344CB8AC3E}">
        <p14:creationId xmlns:p14="http://schemas.microsoft.com/office/powerpoint/2010/main" val="1640236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CB171F6B-E71E-374A-8871-D666B4674529}" type="slidenum">
              <a:rPr lang="en-US" smtClean="0"/>
              <a:pPr/>
              <a:t>‹#›</a:t>
            </a:fld>
            <a:endParaRPr lang="en-US" dirty="0"/>
          </a:p>
        </p:txBody>
      </p:sp>
    </p:spTree>
    <p:extLst>
      <p:ext uri="{BB962C8B-B14F-4D97-AF65-F5344CB8AC3E}">
        <p14:creationId xmlns:p14="http://schemas.microsoft.com/office/powerpoint/2010/main" val="2898171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FFFFFF"/>
                </a:solidFill>
                <a:latin typeface="Calibri" pitchFamily="-109" charset="0"/>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FFFFFF"/>
                </a:solidFill>
                <a:latin typeface="Calibri" pitchFamily="-109" charset="0"/>
              </a:defRPr>
            </a:lvl1pPr>
          </a:lstStyle>
          <a:p>
            <a:fld id="{39A67185-9D58-C74A-8D6A-8BF8D9D699F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descr="first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2"/>
          <p:cNvSpPr>
            <a:spLocks noGrp="1" noChangeArrowheads="1"/>
          </p:cNvSpPr>
          <p:nvPr>
            <p:ph type="ctrTitle"/>
          </p:nvPr>
        </p:nvSpPr>
        <p:spPr>
          <a:xfrm>
            <a:off x="685800" y="1524000"/>
            <a:ext cx="8077200" cy="2057400"/>
          </a:xfrm>
        </p:spPr>
        <p:txBody>
          <a:bodyPr/>
          <a:lstStyle/>
          <a:p>
            <a:pPr eaLnBrk="1" hangingPunct="1">
              <a:defRPr/>
            </a:pPr>
            <a:r>
              <a:rPr lang="en-US" sz="5400" dirty="0">
                <a:solidFill>
                  <a:schemeClr val="bg1">
                    <a:lumMod val="95000"/>
                  </a:schemeClr>
                </a:solidFill>
              </a:rPr>
              <a:t>Patient Safety and Clinical Communications</a:t>
            </a:r>
          </a:p>
        </p:txBody>
      </p:sp>
      <p:sp>
        <p:nvSpPr>
          <p:cNvPr id="6" name="Subtitle 2"/>
          <p:cNvSpPr>
            <a:spLocks noGrp="1"/>
          </p:cNvSpPr>
          <p:nvPr>
            <p:ph type="subTitle" idx="1"/>
          </p:nvPr>
        </p:nvSpPr>
        <p:spPr>
          <a:xfrm>
            <a:off x="430213" y="4610100"/>
            <a:ext cx="8283575" cy="1962150"/>
          </a:xfrm>
          <a:effectLst>
            <a:outerShdw blurRad="50800" dist="25401" dir="2700000" rotWithShape="0">
              <a:srgbClr val="000000">
                <a:alpha val="42999"/>
              </a:srgbClr>
            </a:outerShdw>
          </a:effectLst>
        </p:spPr>
        <p:txBody>
          <a:bodyPr/>
          <a:lstStyle/>
          <a:p>
            <a:pPr>
              <a:defRPr/>
            </a:pPr>
            <a:r>
              <a:rPr lang="en-US" dirty="0">
                <a:solidFill>
                  <a:schemeClr val="bg1"/>
                </a:solidFill>
                <a:latin typeface="Calibri" pitchFamily="34" charset="0"/>
                <a:ea typeface="Arial" charset="0"/>
                <a:cs typeface="Calibri" pitchFamily="34" charset="0"/>
              </a:rPr>
              <a:t>The Society of Neurological Surgeons</a:t>
            </a:r>
          </a:p>
          <a:p>
            <a:pPr>
              <a:defRPr/>
            </a:pPr>
            <a:r>
              <a:rPr lang="en-US" dirty="0">
                <a:solidFill>
                  <a:schemeClr val="bg1"/>
                </a:solidFill>
                <a:latin typeface="Calibri" pitchFamily="34" charset="0"/>
                <a:ea typeface="Arial" charset="0"/>
                <a:cs typeface="Calibri" pitchFamily="34" charset="0"/>
              </a:rPr>
              <a:t>Bootcamp</a:t>
            </a:r>
          </a:p>
          <a:p>
            <a:pPr eaLnBrk="1" hangingPunct="1">
              <a:defRPr/>
            </a:pPr>
            <a:endParaRPr lang="en-US" dirty="0">
              <a:solidFill>
                <a:srgbClr val="EBF1DE"/>
              </a:solidFill>
              <a:latin typeface="Calibri" pitchFamily="34" charset="0"/>
              <a:ea typeface="Arial"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2514"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2515" name="Rectangle 2"/>
          <p:cNvSpPr>
            <a:spLocks noGrp="1" noChangeArrowheads="1"/>
          </p:cNvSpPr>
          <p:nvPr>
            <p:ph type="title"/>
          </p:nvPr>
        </p:nvSpPr>
        <p:spPr/>
        <p:txBody>
          <a:bodyPr/>
          <a:lstStyle/>
          <a:p>
            <a:pPr eaLnBrk="1" hangingPunct="1"/>
            <a:r>
              <a:rPr lang="en-US" dirty="0">
                <a:solidFill>
                  <a:schemeClr val="bg1"/>
                </a:solidFill>
                <a:latin typeface="Calibri" charset="0"/>
                <a:ea typeface="ＭＳ Ｐゴシック" charset="0"/>
                <a:cs typeface="ＭＳ Ｐゴシック" charset="0"/>
              </a:rPr>
              <a:t>Operative/Procedural Notes</a:t>
            </a:r>
          </a:p>
        </p:txBody>
      </p:sp>
      <p:sp>
        <p:nvSpPr>
          <p:cNvPr id="192516" name="Rectangle 3"/>
          <p:cNvSpPr>
            <a:spLocks noGrp="1" noChangeArrowheads="1"/>
          </p:cNvSpPr>
          <p:nvPr>
            <p:ph idx="1"/>
          </p:nvPr>
        </p:nvSpPr>
        <p:spPr/>
        <p:txBody>
          <a:bodyPr/>
          <a:lstStyle/>
          <a:p>
            <a:pPr eaLnBrk="1" hangingPunct="1">
              <a:lnSpc>
                <a:spcPct val="80000"/>
              </a:lnSpc>
            </a:pPr>
            <a:r>
              <a:rPr lang="en-US" sz="2400" dirty="0">
                <a:solidFill>
                  <a:schemeClr val="bg1"/>
                </a:solidFill>
                <a:latin typeface="Calibri" charset="0"/>
                <a:ea typeface="ＭＳ Ｐゴシック" charset="0"/>
                <a:cs typeface="ＭＳ Ｐゴシック" charset="0"/>
              </a:rPr>
              <a:t>Pre- and Post-operative diagnosis</a:t>
            </a:r>
          </a:p>
          <a:p>
            <a:pPr eaLnBrk="1" hangingPunct="1">
              <a:lnSpc>
                <a:spcPct val="80000"/>
              </a:lnSpc>
            </a:pPr>
            <a:r>
              <a:rPr lang="en-US" sz="2400" dirty="0">
                <a:solidFill>
                  <a:schemeClr val="bg1"/>
                </a:solidFill>
                <a:latin typeface="Calibri" charset="0"/>
                <a:ea typeface="ＭＳ Ｐゴシック" charset="0"/>
                <a:cs typeface="ＭＳ Ｐゴシック" charset="0"/>
              </a:rPr>
              <a:t>Indications and consent</a:t>
            </a:r>
          </a:p>
          <a:p>
            <a:pPr eaLnBrk="1" hangingPunct="1">
              <a:lnSpc>
                <a:spcPct val="80000"/>
              </a:lnSpc>
            </a:pPr>
            <a:r>
              <a:rPr lang="en-US" sz="2400" dirty="0">
                <a:solidFill>
                  <a:schemeClr val="bg1"/>
                </a:solidFill>
                <a:latin typeface="Calibri" charset="0"/>
                <a:ea typeface="ＭＳ Ｐゴシック" charset="0"/>
                <a:cs typeface="ＭＳ Ｐゴシック" charset="0"/>
              </a:rPr>
              <a:t>Procedure: side, site, levels</a:t>
            </a:r>
          </a:p>
          <a:p>
            <a:pPr eaLnBrk="1" hangingPunct="1">
              <a:lnSpc>
                <a:spcPct val="80000"/>
              </a:lnSpc>
            </a:pPr>
            <a:r>
              <a:rPr lang="en-US" sz="2400" dirty="0">
                <a:solidFill>
                  <a:schemeClr val="bg1"/>
                </a:solidFill>
                <a:latin typeface="Calibri" charset="0"/>
                <a:ea typeface="ＭＳ Ｐゴシック" charset="0"/>
                <a:cs typeface="ＭＳ Ｐゴシック" charset="0"/>
              </a:rPr>
              <a:t>Surgeon and assistance</a:t>
            </a:r>
          </a:p>
          <a:p>
            <a:pPr eaLnBrk="1" hangingPunct="1">
              <a:lnSpc>
                <a:spcPct val="80000"/>
              </a:lnSpc>
            </a:pPr>
            <a:r>
              <a:rPr lang="en-US" sz="2400" dirty="0">
                <a:solidFill>
                  <a:schemeClr val="bg1"/>
                </a:solidFill>
                <a:latin typeface="Calibri" charset="0"/>
                <a:ea typeface="ＭＳ Ｐゴシック" charset="0"/>
                <a:cs typeface="ＭＳ Ｐゴシック" charset="0"/>
              </a:rPr>
              <a:t>Anesthetic type</a:t>
            </a:r>
          </a:p>
          <a:p>
            <a:pPr eaLnBrk="1" hangingPunct="1">
              <a:lnSpc>
                <a:spcPct val="80000"/>
              </a:lnSpc>
            </a:pPr>
            <a:r>
              <a:rPr lang="en-US" sz="2400" dirty="0">
                <a:solidFill>
                  <a:schemeClr val="bg1"/>
                </a:solidFill>
                <a:latin typeface="Calibri" charset="0"/>
                <a:ea typeface="ＭＳ Ｐゴシック" charset="0"/>
                <a:cs typeface="ＭＳ Ｐゴシック" charset="0"/>
              </a:rPr>
              <a:t>Blood loss and fluid replacements</a:t>
            </a:r>
          </a:p>
          <a:p>
            <a:pPr eaLnBrk="1" hangingPunct="1">
              <a:lnSpc>
                <a:spcPct val="80000"/>
              </a:lnSpc>
            </a:pPr>
            <a:r>
              <a:rPr lang="en-US" sz="2400" dirty="0">
                <a:solidFill>
                  <a:schemeClr val="bg1"/>
                </a:solidFill>
                <a:latin typeface="Calibri" charset="0"/>
                <a:ea typeface="ＭＳ Ｐゴシック" charset="0"/>
                <a:cs typeface="ＭＳ Ｐゴシック" charset="0"/>
              </a:rPr>
              <a:t>Findings</a:t>
            </a:r>
          </a:p>
          <a:p>
            <a:pPr eaLnBrk="1" hangingPunct="1">
              <a:lnSpc>
                <a:spcPct val="80000"/>
              </a:lnSpc>
            </a:pPr>
            <a:r>
              <a:rPr lang="en-US" sz="2400" dirty="0">
                <a:solidFill>
                  <a:schemeClr val="bg1"/>
                </a:solidFill>
                <a:latin typeface="Calibri" charset="0"/>
                <a:ea typeface="ＭＳ Ｐゴシック" charset="0"/>
                <a:cs typeface="ＭＳ Ｐゴシック" charset="0"/>
              </a:rPr>
              <a:t>Surgeons presence</a:t>
            </a:r>
          </a:p>
          <a:p>
            <a:pPr eaLnBrk="1" hangingPunct="1">
              <a:lnSpc>
                <a:spcPct val="80000"/>
              </a:lnSpc>
            </a:pPr>
            <a:r>
              <a:rPr lang="en-US" sz="2400" dirty="0">
                <a:solidFill>
                  <a:schemeClr val="bg1"/>
                </a:solidFill>
                <a:latin typeface="Calibri" charset="0"/>
                <a:ea typeface="ＭＳ Ｐゴシック" charset="0"/>
                <a:cs typeface="ＭＳ Ｐゴシック" charset="0"/>
              </a:rPr>
              <a:t>Specimens</a:t>
            </a:r>
          </a:p>
          <a:p>
            <a:pPr eaLnBrk="1" hangingPunct="1">
              <a:lnSpc>
                <a:spcPct val="80000"/>
              </a:lnSpc>
            </a:pPr>
            <a:r>
              <a:rPr lang="en-US" sz="2400" dirty="0">
                <a:solidFill>
                  <a:schemeClr val="bg1"/>
                </a:solidFill>
                <a:latin typeface="Calibri" charset="0"/>
                <a:ea typeface="ＭＳ Ｐゴシック" charset="0"/>
                <a:cs typeface="ＭＳ Ｐゴシック" charset="0"/>
              </a:rPr>
              <a:t>Postoperative condition and disposition</a:t>
            </a:r>
          </a:p>
          <a:p>
            <a:pPr eaLnBrk="1" hangingPunct="1">
              <a:lnSpc>
                <a:spcPct val="80000"/>
              </a:lnSpc>
            </a:pPr>
            <a:r>
              <a:rPr lang="en-US" sz="2400" dirty="0">
                <a:solidFill>
                  <a:schemeClr val="bg1"/>
                </a:solidFill>
                <a:latin typeface="Calibri" charset="0"/>
                <a:ea typeface="ＭＳ Ｐゴシック" charset="0"/>
                <a:cs typeface="ＭＳ Ｐゴシック" charset="0"/>
              </a:rPr>
              <a:t>Your audience:  Yourself, billing and coding, future surgeons and care givers, legal review</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0946"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0947" name="Rectangle 2"/>
          <p:cNvSpPr>
            <a:spLocks noGrp="1" noChangeArrowheads="1"/>
          </p:cNvSpPr>
          <p:nvPr>
            <p:ph type="title"/>
          </p:nvPr>
        </p:nvSpPr>
        <p:spPr/>
        <p:txBody>
          <a:bodyPr/>
          <a:lstStyle/>
          <a:p>
            <a:pPr eaLnBrk="1" hangingPunct="1"/>
            <a:r>
              <a:rPr lang="en-US" dirty="0">
                <a:solidFill>
                  <a:schemeClr val="bg1"/>
                </a:solidFill>
                <a:latin typeface="Calibri" charset="0"/>
                <a:ea typeface="ＭＳ Ｐゴシック" charset="0"/>
                <a:cs typeface="ＭＳ Ｐゴシック" charset="0"/>
              </a:rPr>
              <a:t>Consent:  It is a Process</a:t>
            </a:r>
          </a:p>
        </p:txBody>
      </p:sp>
      <p:sp>
        <p:nvSpPr>
          <p:cNvPr id="210948" name="Rectangle 3"/>
          <p:cNvSpPr>
            <a:spLocks noGrp="1" noChangeArrowheads="1"/>
          </p:cNvSpPr>
          <p:nvPr>
            <p:ph idx="1"/>
          </p:nvPr>
        </p:nvSpPr>
        <p:spPr/>
        <p:txBody>
          <a:bodyPr/>
          <a:lstStyle/>
          <a:p>
            <a:pPr eaLnBrk="1" hangingPunct="1">
              <a:lnSpc>
                <a:spcPct val="90000"/>
              </a:lnSpc>
            </a:pPr>
            <a:r>
              <a:rPr lang="en-US" dirty="0">
                <a:solidFill>
                  <a:schemeClr val="bg1"/>
                </a:solidFill>
                <a:latin typeface="Calibri" charset="0"/>
                <a:ea typeface="ＭＳ Ｐゴシック" charset="0"/>
                <a:cs typeface="ＭＳ Ｐゴシック" charset="0"/>
              </a:rPr>
              <a:t>Consent is a conversation: Document it</a:t>
            </a:r>
          </a:p>
          <a:p>
            <a:pPr eaLnBrk="1" hangingPunct="1">
              <a:lnSpc>
                <a:spcPct val="90000"/>
              </a:lnSpc>
            </a:pPr>
            <a:r>
              <a:rPr lang="en-US" dirty="0">
                <a:solidFill>
                  <a:schemeClr val="bg1"/>
                </a:solidFill>
                <a:latin typeface="Calibri" charset="0"/>
                <a:ea typeface="ＭＳ Ｐゴシック" charset="0"/>
                <a:cs typeface="ＭＳ Ｐゴシック" charset="0"/>
              </a:rPr>
              <a:t>Condition</a:t>
            </a:r>
          </a:p>
          <a:p>
            <a:pPr eaLnBrk="1" hangingPunct="1">
              <a:lnSpc>
                <a:spcPct val="90000"/>
              </a:lnSpc>
            </a:pPr>
            <a:r>
              <a:rPr lang="en-US" dirty="0">
                <a:solidFill>
                  <a:schemeClr val="bg1"/>
                </a:solidFill>
                <a:latin typeface="Calibri" charset="0"/>
                <a:ea typeface="ＭＳ Ｐゴシック" charset="0"/>
                <a:cs typeface="ＭＳ Ｐゴシック" charset="0"/>
              </a:rPr>
              <a:t>Procedure</a:t>
            </a:r>
          </a:p>
          <a:p>
            <a:pPr eaLnBrk="1" hangingPunct="1">
              <a:lnSpc>
                <a:spcPct val="90000"/>
              </a:lnSpc>
            </a:pPr>
            <a:r>
              <a:rPr lang="en-US" dirty="0">
                <a:solidFill>
                  <a:schemeClr val="bg1"/>
                </a:solidFill>
                <a:latin typeface="Calibri" charset="0"/>
                <a:ea typeface="ＭＳ Ｐゴシック" charset="0"/>
                <a:cs typeface="ＭＳ Ｐゴシック" charset="0"/>
              </a:rPr>
              <a:t>Alternatives</a:t>
            </a:r>
          </a:p>
          <a:p>
            <a:pPr eaLnBrk="1" hangingPunct="1">
              <a:lnSpc>
                <a:spcPct val="90000"/>
              </a:lnSpc>
            </a:pPr>
            <a:r>
              <a:rPr lang="en-US" dirty="0">
                <a:solidFill>
                  <a:schemeClr val="bg1"/>
                </a:solidFill>
                <a:latin typeface="Calibri" charset="0"/>
                <a:ea typeface="ＭＳ Ｐゴシック" charset="0"/>
                <a:cs typeface="ＭＳ Ｐゴシック" charset="0"/>
              </a:rPr>
              <a:t>Risks</a:t>
            </a:r>
          </a:p>
          <a:p>
            <a:pPr eaLnBrk="1" hangingPunct="1">
              <a:lnSpc>
                <a:spcPct val="90000"/>
              </a:lnSpc>
            </a:pPr>
            <a:r>
              <a:rPr lang="en-US" dirty="0">
                <a:solidFill>
                  <a:schemeClr val="bg1"/>
                </a:solidFill>
                <a:latin typeface="Calibri" charset="0"/>
                <a:ea typeface="ＭＳ Ｐゴシック" charset="0"/>
                <a:cs typeface="ＭＳ Ｐゴシック" charset="0"/>
              </a:rPr>
              <a:t>Benefits</a:t>
            </a:r>
          </a:p>
          <a:p>
            <a:pPr eaLnBrk="1" hangingPunct="1">
              <a:lnSpc>
                <a:spcPct val="90000"/>
              </a:lnSpc>
            </a:pPr>
            <a:r>
              <a:rPr lang="en-US" dirty="0">
                <a:solidFill>
                  <a:schemeClr val="bg1"/>
                </a:solidFill>
                <a:latin typeface="Calibri" charset="0"/>
                <a:ea typeface="ＭＳ Ｐゴシック" charset="0"/>
                <a:cs typeface="ＭＳ Ｐゴシック" charset="0"/>
              </a:rPr>
              <a:t>Questions</a:t>
            </a:r>
          </a:p>
          <a:p>
            <a:pPr eaLnBrk="1" hangingPunct="1">
              <a:lnSpc>
                <a:spcPct val="90000"/>
              </a:lnSpc>
            </a:pPr>
            <a:r>
              <a:rPr lang="en-US" dirty="0">
                <a:solidFill>
                  <a:schemeClr val="bg1"/>
                </a:solidFill>
                <a:latin typeface="Calibri" charset="0"/>
                <a:ea typeface="ＭＳ Ｐゴシック" charset="0"/>
                <a:cs typeface="ＭＳ Ｐゴシック" charset="0"/>
              </a:rPr>
              <a:t>Agreement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1426"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1427" name="Rectangle 2"/>
          <p:cNvSpPr>
            <a:spLocks noGrp="1" noChangeArrowheads="1"/>
          </p:cNvSpPr>
          <p:nvPr>
            <p:ph type="title"/>
          </p:nvPr>
        </p:nvSpPr>
        <p:spPr/>
        <p:txBody>
          <a:bodyPr/>
          <a:lstStyle/>
          <a:p>
            <a:pPr eaLnBrk="1" hangingPunct="1"/>
            <a:r>
              <a:rPr lang="en-US" dirty="0">
                <a:solidFill>
                  <a:schemeClr val="bg1"/>
                </a:solidFill>
                <a:latin typeface="Calibri" charset="0"/>
                <a:ea typeface="ＭＳ Ｐゴシック" charset="0"/>
                <a:cs typeface="ＭＳ Ｐゴシック" charset="0"/>
              </a:rPr>
              <a:t>Consent Consideration</a:t>
            </a:r>
          </a:p>
        </p:txBody>
      </p:sp>
      <p:sp>
        <p:nvSpPr>
          <p:cNvPr id="231428" name="Rectangle 3"/>
          <p:cNvSpPr>
            <a:spLocks noGrp="1" noChangeArrowheads="1"/>
          </p:cNvSpPr>
          <p:nvPr>
            <p:ph idx="1"/>
          </p:nvPr>
        </p:nvSpPr>
        <p:spPr/>
        <p:txBody>
          <a:bodyPr/>
          <a:lstStyle/>
          <a:p>
            <a:pPr eaLnBrk="1" hangingPunct="1">
              <a:lnSpc>
                <a:spcPct val="80000"/>
              </a:lnSpc>
            </a:pPr>
            <a:r>
              <a:rPr lang="en-US" sz="2400" dirty="0">
                <a:solidFill>
                  <a:schemeClr val="bg1"/>
                </a:solidFill>
                <a:latin typeface="Calibri" charset="0"/>
                <a:ea typeface="ＭＳ Ｐゴシック" charset="0"/>
                <a:cs typeface="ＭＳ Ｐゴシック" charset="0"/>
              </a:rPr>
              <a:t>Given Voluntarily and can be withdrawn</a:t>
            </a:r>
          </a:p>
          <a:p>
            <a:pPr eaLnBrk="1" hangingPunct="1">
              <a:lnSpc>
                <a:spcPct val="80000"/>
              </a:lnSpc>
            </a:pPr>
            <a:r>
              <a:rPr lang="en-US" sz="2400" dirty="0">
                <a:solidFill>
                  <a:schemeClr val="bg1"/>
                </a:solidFill>
                <a:latin typeface="Calibri" charset="0"/>
                <a:ea typeface="ＭＳ Ｐゴシック" charset="0"/>
                <a:cs typeface="ＭＳ Ｐゴシック" charset="0"/>
              </a:rPr>
              <a:t>It is a timed document</a:t>
            </a:r>
          </a:p>
          <a:p>
            <a:pPr eaLnBrk="1" hangingPunct="1">
              <a:lnSpc>
                <a:spcPct val="80000"/>
              </a:lnSpc>
            </a:pPr>
            <a:r>
              <a:rPr lang="en-US" sz="2400" dirty="0">
                <a:solidFill>
                  <a:schemeClr val="bg1"/>
                </a:solidFill>
                <a:latin typeface="Calibri" charset="0"/>
                <a:ea typeface="ＭＳ Ｐゴシック" charset="0"/>
                <a:cs typeface="ＭＳ Ｐゴシック" charset="0"/>
              </a:rPr>
              <a:t>Should be procedurally and patient specific</a:t>
            </a:r>
          </a:p>
          <a:p>
            <a:pPr eaLnBrk="1" hangingPunct="1">
              <a:lnSpc>
                <a:spcPct val="80000"/>
              </a:lnSpc>
            </a:pPr>
            <a:r>
              <a:rPr lang="en-US" sz="2400" dirty="0">
                <a:solidFill>
                  <a:schemeClr val="bg1"/>
                </a:solidFill>
                <a:latin typeface="Calibri" charset="0"/>
                <a:ea typeface="ＭＳ Ｐゴシック" charset="0"/>
                <a:cs typeface="ＭＳ Ｐゴシック" charset="0"/>
              </a:rPr>
              <a:t>Is necessary for all therapeutic and diagnostic procedures</a:t>
            </a:r>
          </a:p>
          <a:p>
            <a:pPr eaLnBrk="1" hangingPunct="1">
              <a:lnSpc>
                <a:spcPct val="80000"/>
              </a:lnSpc>
            </a:pPr>
            <a:r>
              <a:rPr lang="en-US" sz="2400" dirty="0">
                <a:solidFill>
                  <a:schemeClr val="bg1"/>
                </a:solidFill>
                <a:latin typeface="Calibri" charset="0"/>
                <a:ea typeface="ＭＳ Ｐゴシック" charset="0"/>
                <a:cs typeface="ＭＳ Ｐゴシック" charset="0"/>
              </a:rPr>
              <a:t>Must be obtained by knowledgeable physicians</a:t>
            </a:r>
          </a:p>
          <a:p>
            <a:pPr eaLnBrk="1" hangingPunct="1">
              <a:lnSpc>
                <a:spcPct val="80000"/>
              </a:lnSpc>
            </a:pPr>
            <a:r>
              <a:rPr lang="en-US" sz="2400" dirty="0">
                <a:solidFill>
                  <a:schemeClr val="bg1"/>
                </a:solidFill>
                <a:latin typeface="Calibri" charset="0"/>
                <a:ea typeface="ＭＳ Ｐゴシック" charset="0"/>
                <a:cs typeface="ＭＳ Ｐゴシック" charset="0"/>
              </a:rPr>
              <a:t>The signed form is an important documentation of the informed discussion conversation.  Include side, site and level</a:t>
            </a:r>
          </a:p>
          <a:p>
            <a:pPr eaLnBrk="1" hangingPunct="1">
              <a:lnSpc>
                <a:spcPct val="80000"/>
              </a:lnSpc>
            </a:pPr>
            <a:r>
              <a:rPr lang="en-US" sz="2400" dirty="0">
                <a:solidFill>
                  <a:schemeClr val="bg1"/>
                </a:solidFill>
                <a:latin typeface="Calibri" charset="0"/>
                <a:ea typeface="ＭＳ Ｐゴシック" charset="0"/>
                <a:cs typeface="ＭＳ Ｐゴシック" charset="0"/>
              </a:rPr>
              <a:t>Special issues: minors, difficult patients, emergencies, cognitive disabilities, power of attorney, language/cultural/religious barriers</a:t>
            </a:r>
          </a:p>
          <a:p>
            <a:pPr eaLnBrk="1" hangingPunct="1">
              <a:lnSpc>
                <a:spcPct val="80000"/>
              </a:lnSpc>
            </a:pPr>
            <a:r>
              <a:rPr lang="en-US" sz="2400" dirty="0">
                <a:solidFill>
                  <a:schemeClr val="bg1"/>
                </a:solidFill>
                <a:latin typeface="Calibri" charset="0"/>
                <a:ea typeface="ＭＳ Ｐゴシック" charset="0"/>
                <a:cs typeface="ＭＳ Ｐゴシック" charset="0"/>
              </a:rPr>
              <a:t>Understanding whom is an appropriate and legal interpreter</a:t>
            </a:r>
          </a:p>
          <a:p>
            <a:pPr eaLnBrk="1" hangingPunct="1">
              <a:lnSpc>
                <a:spcPct val="80000"/>
              </a:lnSpc>
            </a:pPr>
            <a:r>
              <a:rPr lang="en-US" sz="2400" dirty="0">
                <a:solidFill>
                  <a:schemeClr val="bg1"/>
                </a:solidFill>
                <a:latin typeface="Calibri" charset="0"/>
                <a:ea typeface="ＭＳ Ｐゴシック" charset="0"/>
                <a:cs typeface="ＭＳ Ｐゴシック" charset="0"/>
              </a:rPr>
              <a:t>Treatment without consent can be construed legally as battery.  Failure to obtain proper informed consent can be construed as malpractice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7570"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7571" name="Rectangle 2"/>
          <p:cNvSpPr>
            <a:spLocks noGrp="1" noChangeArrowheads="1"/>
          </p:cNvSpPr>
          <p:nvPr>
            <p:ph type="title"/>
          </p:nvPr>
        </p:nvSpPr>
        <p:spPr/>
        <p:txBody>
          <a:bodyPr/>
          <a:lstStyle/>
          <a:p>
            <a:pPr eaLnBrk="1" hangingPunct="1"/>
            <a:r>
              <a:rPr lang="en-US" dirty="0">
                <a:solidFill>
                  <a:schemeClr val="bg1"/>
                </a:solidFill>
                <a:latin typeface="Calibri" charset="0"/>
                <a:ea typeface="ＭＳ Ｐゴシック" charset="0"/>
                <a:cs typeface="ＭＳ Ｐゴシック" charset="0"/>
              </a:rPr>
              <a:t>Discharge Summary</a:t>
            </a:r>
          </a:p>
        </p:txBody>
      </p:sp>
      <p:sp>
        <p:nvSpPr>
          <p:cNvPr id="237572" name="Rectangle 3"/>
          <p:cNvSpPr>
            <a:spLocks noGrp="1" noChangeArrowheads="1"/>
          </p:cNvSpPr>
          <p:nvPr>
            <p:ph idx="1"/>
          </p:nvPr>
        </p:nvSpPr>
        <p:spPr/>
        <p:txBody>
          <a:bodyPr/>
          <a:lstStyle/>
          <a:p>
            <a:pPr eaLnBrk="1" hangingPunct="1"/>
            <a:r>
              <a:rPr lang="en-US" dirty="0">
                <a:solidFill>
                  <a:schemeClr val="bg1"/>
                </a:solidFill>
                <a:latin typeface="Calibri" charset="0"/>
                <a:ea typeface="ＭＳ Ｐゴシック" charset="0"/>
                <a:cs typeface="ＭＳ Ｐゴシック" charset="0"/>
              </a:rPr>
              <a:t>Extremely Important for Continuity of Care</a:t>
            </a:r>
          </a:p>
          <a:p>
            <a:pPr eaLnBrk="1" hangingPunct="1"/>
            <a:r>
              <a:rPr lang="en-US" dirty="0">
                <a:solidFill>
                  <a:schemeClr val="bg1"/>
                </a:solidFill>
                <a:latin typeface="Calibri" charset="0"/>
                <a:ea typeface="ＭＳ Ｐゴシック" charset="0"/>
                <a:cs typeface="ＭＳ Ｐゴシック" charset="0"/>
              </a:rPr>
              <a:t>Include Key elements of Course of Care: Chief complaint; diagnostic findings; therapies and procedures; response to treatment, disposition at discharge; appropriate dates of events; medications on discharge; and discharge instructions (including follow-up appointments)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2146"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62147" name="Rectangle 2"/>
          <p:cNvSpPr>
            <a:spLocks noGrp="1" noChangeArrowheads="1"/>
          </p:cNvSpPr>
          <p:nvPr>
            <p:ph type="title"/>
          </p:nvPr>
        </p:nvSpPr>
        <p:spPr/>
        <p:txBody>
          <a:bodyPr/>
          <a:lstStyle/>
          <a:p>
            <a:pPr eaLnBrk="1" hangingPunct="1"/>
            <a:r>
              <a:rPr lang="en-US" dirty="0">
                <a:solidFill>
                  <a:schemeClr val="bg1"/>
                </a:solidFill>
                <a:latin typeface="Calibri" charset="0"/>
                <a:ea typeface="ＭＳ Ｐゴシック" charset="0"/>
                <a:cs typeface="ＭＳ Ｐゴシック" charset="0"/>
              </a:rPr>
              <a:t>Hand-offs</a:t>
            </a:r>
          </a:p>
        </p:txBody>
      </p:sp>
      <p:sp>
        <p:nvSpPr>
          <p:cNvPr id="262148" name="Rectangle 3"/>
          <p:cNvSpPr>
            <a:spLocks noGrp="1" noChangeArrowheads="1"/>
          </p:cNvSpPr>
          <p:nvPr>
            <p:ph idx="1"/>
          </p:nvPr>
        </p:nvSpPr>
        <p:spPr>
          <a:xfrm>
            <a:off x="457200" y="1447800"/>
            <a:ext cx="8229600" cy="4525963"/>
          </a:xfrm>
        </p:spPr>
        <p:txBody>
          <a:bodyPr/>
          <a:lstStyle/>
          <a:p>
            <a:pPr eaLnBrk="1" hangingPunct="1">
              <a:lnSpc>
                <a:spcPct val="80000"/>
              </a:lnSpc>
            </a:pPr>
            <a:r>
              <a:rPr lang="en-US" sz="1800" dirty="0">
                <a:solidFill>
                  <a:schemeClr val="bg1"/>
                </a:solidFill>
                <a:ea typeface="ＭＳ Ｐゴシック" charset="0"/>
                <a:cs typeface="ＭＳ Ｐゴシック" charset="0"/>
              </a:rPr>
              <a:t>Are a major source of medical errors</a:t>
            </a:r>
          </a:p>
          <a:p>
            <a:pPr eaLnBrk="1" hangingPunct="1">
              <a:lnSpc>
                <a:spcPct val="80000"/>
              </a:lnSpc>
            </a:pPr>
            <a:r>
              <a:rPr lang="en-US" sz="1800" dirty="0">
                <a:solidFill>
                  <a:schemeClr val="bg1"/>
                </a:solidFill>
                <a:ea typeface="ＭＳ Ｐゴシック" charset="0"/>
                <a:cs typeface="ＭＳ Ｐゴシック" charset="0"/>
              </a:rPr>
              <a:t>Are reflection of team’s ability to communicate</a:t>
            </a:r>
          </a:p>
          <a:p>
            <a:pPr eaLnBrk="1" hangingPunct="1">
              <a:lnSpc>
                <a:spcPct val="80000"/>
              </a:lnSpc>
            </a:pPr>
            <a:r>
              <a:rPr lang="en-US" sz="1800" dirty="0">
                <a:solidFill>
                  <a:schemeClr val="bg1"/>
                </a:solidFill>
                <a:ea typeface="ＭＳ Ｐゴシック" charset="0"/>
                <a:cs typeface="ＭＳ Ｐゴシック" charset="0"/>
              </a:rPr>
              <a:t>Are a major source of malpractice claims</a:t>
            </a:r>
          </a:p>
          <a:p>
            <a:pPr eaLnBrk="1" hangingPunct="1">
              <a:lnSpc>
                <a:spcPct val="80000"/>
              </a:lnSpc>
            </a:pPr>
            <a:r>
              <a:rPr lang="en-US" sz="1800" dirty="0">
                <a:solidFill>
                  <a:schemeClr val="bg1"/>
                </a:solidFill>
                <a:ea typeface="ＭＳ Ｐゴシック" charset="0"/>
                <a:cs typeface="ＭＳ Ｐゴシック" charset="0"/>
              </a:rPr>
              <a:t>Can place a patient at risk</a:t>
            </a:r>
          </a:p>
          <a:p>
            <a:pPr eaLnBrk="1" hangingPunct="1">
              <a:lnSpc>
                <a:spcPct val="80000"/>
              </a:lnSpc>
            </a:pPr>
            <a:r>
              <a:rPr lang="en-US" sz="1800" dirty="0">
                <a:solidFill>
                  <a:schemeClr val="bg1"/>
                </a:solidFill>
                <a:ea typeface="ＭＳ Ｐゴシック" charset="0"/>
                <a:cs typeface="ＭＳ Ｐゴシック" charset="0"/>
              </a:rPr>
              <a:t>Remember, the most sensitive test to follow a patients course is serial neurological examinations by the same observer</a:t>
            </a:r>
          </a:p>
          <a:p>
            <a:pPr eaLnBrk="1" hangingPunct="1">
              <a:lnSpc>
                <a:spcPct val="80000"/>
              </a:lnSpc>
            </a:pPr>
            <a:r>
              <a:rPr lang="en-US" sz="1800" dirty="0">
                <a:solidFill>
                  <a:schemeClr val="bg1"/>
                </a:solidFill>
                <a:ea typeface="ＭＳ Ｐゴシック" charset="0"/>
                <a:cs typeface="ＭＳ Ｐゴシック" charset="0"/>
              </a:rPr>
              <a:t>The Structured Hand off:  SEAM</a:t>
            </a:r>
          </a:p>
          <a:p>
            <a:pPr marL="798513" indent="-230188" eaLnBrk="1" hangingPunct="1">
              <a:lnSpc>
                <a:spcPct val="80000"/>
              </a:lnSpc>
              <a:buFont typeface="+mj-lt"/>
              <a:buAutoNum type="alphaLcParenR"/>
            </a:pPr>
            <a:r>
              <a:rPr lang="en-US" sz="1800" b="1" dirty="0">
                <a:solidFill>
                  <a:schemeClr val="bg1"/>
                </a:solidFill>
                <a:ea typeface="ＭＳ Ｐゴシック" charset="0"/>
                <a:cs typeface="ＭＳ Ｐゴシック" charset="0"/>
              </a:rPr>
              <a:t>S</a:t>
            </a:r>
            <a:r>
              <a:rPr lang="en-US" sz="1800" dirty="0">
                <a:solidFill>
                  <a:schemeClr val="bg1"/>
                </a:solidFill>
                <a:ea typeface="ＭＳ Ｐゴシック" charset="0"/>
                <a:cs typeface="ＭＳ Ｐゴシック" charset="0"/>
              </a:rPr>
              <a:t>ummary, situation and/or status</a:t>
            </a:r>
          </a:p>
          <a:p>
            <a:pPr marL="798513" indent="-230188" eaLnBrk="1" hangingPunct="1">
              <a:lnSpc>
                <a:spcPct val="80000"/>
              </a:lnSpc>
              <a:buFont typeface="+mj-lt"/>
              <a:buAutoNum type="alphaLcParenR"/>
            </a:pPr>
            <a:r>
              <a:rPr lang="en-US" sz="1800" b="1" dirty="0">
                <a:solidFill>
                  <a:schemeClr val="bg1"/>
                </a:solidFill>
                <a:ea typeface="ＭＳ Ｐゴシック" charset="0"/>
                <a:cs typeface="ＭＳ Ｐゴシック" charset="0"/>
              </a:rPr>
              <a:t>E</a:t>
            </a:r>
            <a:r>
              <a:rPr lang="en-US" sz="1800" dirty="0">
                <a:solidFill>
                  <a:schemeClr val="bg1"/>
                </a:solidFill>
                <a:ea typeface="ＭＳ Ｐゴシック" charset="0"/>
                <a:cs typeface="ＭＳ Ｐゴシック" charset="0"/>
              </a:rPr>
              <a:t>very </a:t>
            </a:r>
            <a:r>
              <a:rPr lang="en-US" sz="1800" b="1" dirty="0">
                <a:solidFill>
                  <a:schemeClr val="bg1"/>
                </a:solidFill>
                <a:ea typeface="ＭＳ Ｐゴシック" charset="0"/>
                <a:cs typeface="ＭＳ Ｐゴシック" charset="0"/>
              </a:rPr>
              <a:t>A</a:t>
            </a:r>
            <a:r>
              <a:rPr lang="en-US" sz="1800" dirty="0">
                <a:solidFill>
                  <a:schemeClr val="bg1"/>
                </a:solidFill>
                <a:ea typeface="ＭＳ Ｐゴシック" charset="0"/>
                <a:cs typeface="ＭＳ Ｐゴシック" charset="0"/>
              </a:rPr>
              <a:t>ctive major clinical status</a:t>
            </a:r>
          </a:p>
          <a:p>
            <a:pPr marL="798513" indent="-230188" eaLnBrk="1" hangingPunct="1">
              <a:lnSpc>
                <a:spcPct val="80000"/>
              </a:lnSpc>
              <a:buFont typeface="+mj-lt"/>
              <a:buAutoNum type="alphaLcParenR"/>
            </a:pPr>
            <a:r>
              <a:rPr lang="en-US" sz="1800" b="1" dirty="0">
                <a:solidFill>
                  <a:schemeClr val="bg1"/>
                </a:solidFill>
                <a:ea typeface="ＭＳ Ｐゴシック" charset="0"/>
                <a:cs typeface="ＭＳ Ｐゴシック" charset="0"/>
              </a:rPr>
              <a:t>M</a:t>
            </a:r>
            <a:r>
              <a:rPr lang="en-US" sz="1800" dirty="0">
                <a:solidFill>
                  <a:schemeClr val="bg1"/>
                </a:solidFill>
                <a:ea typeface="ＭＳ Ｐゴシック" charset="0"/>
                <a:cs typeface="ＭＳ Ｐゴシック" charset="0"/>
              </a:rPr>
              <a:t>anagement and planned next steps related to each major clinical issue</a:t>
            </a:r>
          </a:p>
          <a:p>
            <a:pPr eaLnBrk="1" hangingPunct="1">
              <a:lnSpc>
                <a:spcPct val="80000"/>
              </a:lnSpc>
              <a:buFont typeface="Arial" pitchFamily="34" charset="0"/>
              <a:buChar char="•"/>
            </a:pPr>
            <a:r>
              <a:rPr lang="en-US" sz="1800" dirty="0">
                <a:solidFill>
                  <a:schemeClr val="bg1"/>
                </a:solidFill>
                <a:ea typeface="ＭＳ Ｐゴシック" charset="0"/>
                <a:cs typeface="ＭＳ Ｐゴシック" charset="0"/>
              </a:rPr>
              <a:t>It is important for the clinician on the receiving the information to be able to ask questions</a:t>
            </a:r>
          </a:p>
          <a:p>
            <a:pPr eaLnBrk="1" hangingPunct="1">
              <a:lnSpc>
                <a:spcPct val="80000"/>
              </a:lnSpc>
              <a:buFont typeface="Arial" pitchFamily="34" charset="0"/>
              <a:buChar char="•"/>
            </a:pPr>
            <a:r>
              <a:rPr lang="en-US" sz="1800" dirty="0">
                <a:solidFill>
                  <a:schemeClr val="bg1"/>
                </a:solidFill>
                <a:ea typeface="ＭＳ Ｐゴシック" charset="0"/>
                <a:cs typeface="ＭＳ Ｐゴシック" charset="0"/>
              </a:rPr>
              <a:t>Call early, and Call often.  Do not be afraid to Call your Chief or Attending for information and advice.   Especially over the weekend the attending maybe the person whom has the most continuity of care</a:t>
            </a:r>
          </a:p>
          <a:p>
            <a:pPr eaLnBrk="1" hangingPunct="1">
              <a:lnSpc>
                <a:spcPct val="80000"/>
              </a:lnSpc>
              <a:buFont typeface="Arial" pitchFamily="34" charset="0"/>
              <a:buChar char="•"/>
            </a:pPr>
            <a:r>
              <a:rPr lang="en-US" sz="1800" dirty="0">
                <a:solidFill>
                  <a:schemeClr val="bg1"/>
                </a:solidFill>
                <a:ea typeface="ＭＳ Ｐゴシック" charset="0"/>
                <a:cs typeface="ＭＳ Ｐゴシック" charset="0"/>
              </a:rPr>
              <a:t>The Nurses spend 8-12 hour shifts at the patients bedside.  They make serial observations.  When they call with a concern, go see the patient</a:t>
            </a:r>
          </a:p>
          <a:p>
            <a:pPr eaLnBrk="1" hangingPunct="1">
              <a:lnSpc>
                <a:spcPct val="80000"/>
              </a:lnSpc>
              <a:buFontTx/>
              <a:buNone/>
            </a:pPr>
            <a:endParaRPr lang="en-US" sz="1600" dirty="0">
              <a:latin typeface="Calibri" charset="0"/>
              <a:ea typeface="ＭＳ Ｐゴシック" charset="0"/>
              <a:cs typeface="ＭＳ Ｐゴシック" charset="0"/>
            </a:endParaRPr>
          </a:p>
          <a:p>
            <a:pPr eaLnBrk="1" hangingPunct="1">
              <a:lnSpc>
                <a:spcPct val="80000"/>
              </a:lnSpc>
              <a:buFontTx/>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82"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76483" name="Rectangle 2"/>
          <p:cNvSpPr>
            <a:spLocks noGrp="1" noChangeArrowheads="1"/>
          </p:cNvSpPr>
          <p:nvPr>
            <p:ph type="title"/>
          </p:nvPr>
        </p:nvSpPr>
        <p:spPr>
          <a:xfrm>
            <a:off x="381000" y="304800"/>
            <a:ext cx="8229600" cy="1143000"/>
          </a:xfrm>
        </p:spPr>
        <p:txBody>
          <a:bodyPr/>
          <a:lstStyle/>
          <a:p>
            <a:pPr eaLnBrk="1" hangingPunct="1"/>
            <a:r>
              <a:rPr lang="en-US" dirty="0">
                <a:solidFill>
                  <a:schemeClr val="bg1"/>
                </a:solidFill>
                <a:latin typeface="Calibri" charset="0"/>
                <a:ea typeface="ＭＳ Ｐゴシック" charset="0"/>
                <a:cs typeface="ＭＳ Ｐゴシック" charset="0"/>
              </a:rPr>
              <a:t>Billing and Coding</a:t>
            </a:r>
          </a:p>
        </p:txBody>
      </p:sp>
      <p:sp>
        <p:nvSpPr>
          <p:cNvPr id="276484" name="Rectangle 3"/>
          <p:cNvSpPr>
            <a:spLocks noGrp="1" noChangeArrowheads="1"/>
          </p:cNvSpPr>
          <p:nvPr>
            <p:ph idx="1"/>
          </p:nvPr>
        </p:nvSpPr>
        <p:spPr/>
        <p:txBody>
          <a:bodyPr/>
          <a:lstStyle/>
          <a:p>
            <a:pPr eaLnBrk="1" hangingPunct="1">
              <a:lnSpc>
                <a:spcPct val="80000"/>
              </a:lnSpc>
            </a:pPr>
            <a:r>
              <a:rPr lang="en-US" sz="2800" dirty="0">
                <a:solidFill>
                  <a:schemeClr val="bg1"/>
                </a:solidFill>
                <a:latin typeface="Calibri" charset="0"/>
                <a:ea typeface="ＭＳ Ｐゴシック" charset="0"/>
                <a:cs typeface="ＭＳ Ｐゴシック" charset="0"/>
              </a:rPr>
              <a:t>Might not seem important right now but will be vital in your future</a:t>
            </a:r>
          </a:p>
          <a:p>
            <a:pPr eaLnBrk="1" hangingPunct="1">
              <a:lnSpc>
                <a:spcPct val="80000"/>
              </a:lnSpc>
            </a:pPr>
            <a:r>
              <a:rPr lang="en-US" sz="2800" dirty="0">
                <a:solidFill>
                  <a:schemeClr val="bg1"/>
                </a:solidFill>
                <a:latin typeface="Calibri" charset="0"/>
                <a:ea typeface="ＭＳ Ｐゴシック" charset="0"/>
                <a:cs typeface="ＭＳ Ｐゴシック" charset="0"/>
              </a:rPr>
              <a:t>Generated off of your documentation</a:t>
            </a:r>
          </a:p>
          <a:p>
            <a:pPr eaLnBrk="1" hangingPunct="1">
              <a:lnSpc>
                <a:spcPct val="80000"/>
              </a:lnSpc>
            </a:pPr>
            <a:r>
              <a:rPr lang="en-US" sz="2800" dirty="0">
                <a:solidFill>
                  <a:schemeClr val="bg1"/>
                </a:solidFill>
                <a:latin typeface="Calibri" charset="0"/>
                <a:ea typeface="ＭＳ Ｐゴシック" charset="0"/>
                <a:cs typeface="ＭＳ Ｐゴシック" charset="0"/>
              </a:rPr>
              <a:t>Has medical and legal consequences</a:t>
            </a:r>
          </a:p>
          <a:p>
            <a:pPr eaLnBrk="1" hangingPunct="1">
              <a:lnSpc>
                <a:spcPct val="80000"/>
              </a:lnSpc>
            </a:pPr>
            <a:r>
              <a:rPr lang="en-US" sz="2800" dirty="0">
                <a:solidFill>
                  <a:schemeClr val="bg1"/>
                </a:solidFill>
                <a:latin typeface="Calibri" charset="0"/>
                <a:ea typeface="ＭＳ Ｐゴシック" charset="0"/>
                <a:cs typeface="ＭＳ Ｐゴシック" charset="0"/>
              </a:rPr>
              <a:t>Codes: CPT, ICD-9, inpatient, out-patient, procedural, modifies, new vs. established</a:t>
            </a:r>
          </a:p>
          <a:p>
            <a:pPr eaLnBrk="1" hangingPunct="1">
              <a:lnSpc>
                <a:spcPct val="80000"/>
              </a:lnSpc>
            </a:pPr>
            <a:r>
              <a:rPr lang="en-US" sz="2800" dirty="0">
                <a:solidFill>
                  <a:schemeClr val="bg1"/>
                </a:solidFill>
                <a:latin typeface="Calibri" charset="0"/>
                <a:ea typeface="ＭＳ Ｐゴシック" charset="0"/>
                <a:cs typeface="ＭＳ Ｐゴシック" charset="0"/>
              </a:rPr>
              <a:t>Components: History, Examination, Medical decision making</a:t>
            </a:r>
          </a:p>
          <a:p>
            <a:pPr eaLnBrk="1" hangingPunct="1">
              <a:lnSpc>
                <a:spcPct val="80000"/>
              </a:lnSpc>
            </a:pPr>
            <a:r>
              <a:rPr lang="en-US" sz="2800" dirty="0">
                <a:solidFill>
                  <a:schemeClr val="bg1"/>
                </a:solidFill>
                <a:latin typeface="Calibri" charset="0"/>
                <a:ea typeface="ＭＳ Ｐゴシック" charset="0"/>
                <a:cs typeface="ＭＳ Ｐゴシック" charset="0"/>
              </a:rPr>
              <a:t>Contributing Components: Extent of counseling coordination of care with others, nature of the presenting problem(s), complexity and time.</a:t>
            </a:r>
          </a:p>
          <a:p>
            <a:pPr eaLnBrk="1" hangingPunct="1">
              <a:lnSpc>
                <a:spcPct val="80000"/>
              </a:lnSpc>
              <a:buFontTx/>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62"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96963" name="Rectangle 2"/>
          <p:cNvSpPr>
            <a:spLocks noGrp="1" noChangeArrowheads="1"/>
          </p:cNvSpPr>
          <p:nvPr>
            <p:ph type="title"/>
          </p:nvPr>
        </p:nvSpPr>
        <p:spPr/>
        <p:txBody>
          <a:bodyPr/>
          <a:lstStyle/>
          <a:p>
            <a:pPr eaLnBrk="1" hangingPunct="1"/>
            <a:r>
              <a:rPr lang="en-US" sz="4000" dirty="0">
                <a:solidFill>
                  <a:schemeClr val="bg1"/>
                </a:solidFill>
                <a:latin typeface="Calibri" charset="0"/>
                <a:ea typeface="ＭＳ Ｐゴシック" charset="0"/>
                <a:cs typeface="ＭＳ Ｐゴシック" charset="0"/>
              </a:rPr>
              <a:t>Conflict: the lack of communication</a:t>
            </a:r>
          </a:p>
        </p:txBody>
      </p:sp>
      <p:sp>
        <p:nvSpPr>
          <p:cNvPr id="296964" name="Rectangle 3"/>
          <p:cNvSpPr>
            <a:spLocks noGrp="1" noChangeArrowheads="1"/>
          </p:cNvSpPr>
          <p:nvPr>
            <p:ph idx="1"/>
          </p:nvPr>
        </p:nvSpPr>
        <p:spPr/>
        <p:txBody>
          <a:bodyPr/>
          <a:lstStyle/>
          <a:p>
            <a:pPr eaLnBrk="1" hangingPunct="1">
              <a:lnSpc>
                <a:spcPct val="80000"/>
              </a:lnSpc>
            </a:pPr>
            <a:r>
              <a:rPr lang="en-US" sz="2400" dirty="0">
                <a:solidFill>
                  <a:schemeClr val="bg1"/>
                </a:solidFill>
                <a:latin typeface="Calibri" charset="0"/>
                <a:ea typeface="ＭＳ Ｐゴシック" charset="0"/>
                <a:cs typeface="ＭＳ Ｐゴシック" charset="0"/>
              </a:rPr>
              <a:t>Conflicts are inevitable, expect them.</a:t>
            </a:r>
          </a:p>
          <a:p>
            <a:pPr eaLnBrk="1" hangingPunct="1">
              <a:lnSpc>
                <a:spcPct val="80000"/>
              </a:lnSpc>
            </a:pPr>
            <a:r>
              <a:rPr lang="en-US" sz="2400" dirty="0">
                <a:solidFill>
                  <a:schemeClr val="bg1"/>
                </a:solidFill>
                <a:latin typeface="Calibri" charset="0"/>
                <a:ea typeface="ＭＳ Ｐゴシック" charset="0"/>
                <a:cs typeface="ＭＳ Ｐゴシック" charset="0"/>
              </a:rPr>
              <a:t>In Conflict you have a choice.</a:t>
            </a:r>
          </a:p>
          <a:p>
            <a:pPr eaLnBrk="1" hangingPunct="1">
              <a:lnSpc>
                <a:spcPct val="80000"/>
              </a:lnSpc>
            </a:pPr>
            <a:r>
              <a:rPr lang="en-US" sz="2400" dirty="0">
                <a:solidFill>
                  <a:schemeClr val="bg1"/>
                </a:solidFill>
                <a:latin typeface="Calibri" charset="0"/>
                <a:ea typeface="ＭＳ Ｐゴシック" charset="0"/>
                <a:cs typeface="ＭＳ Ｐゴシック" charset="0"/>
              </a:rPr>
              <a:t>Patient safety is our primary goal.</a:t>
            </a:r>
          </a:p>
          <a:p>
            <a:pPr eaLnBrk="1" hangingPunct="1">
              <a:lnSpc>
                <a:spcPct val="80000"/>
              </a:lnSpc>
            </a:pPr>
            <a:r>
              <a:rPr lang="en-US" sz="2400" dirty="0">
                <a:solidFill>
                  <a:schemeClr val="bg1"/>
                </a:solidFill>
                <a:latin typeface="Calibri" charset="0"/>
                <a:ea typeface="ＭＳ Ｐゴシック" charset="0"/>
                <a:cs typeface="ＭＳ Ｐゴシック" charset="0"/>
              </a:rPr>
              <a:t>Try to see what is the benefit to the other person.</a:t>
            </a:r>
          </a:p>
          <a:p>
            <a:pPr eaLnBrk="1" hangingPunct="1">
              <a:lnSpc>
                <a:spcPct val="80000"/>
              </a:lnSpc>
            </a:pPr>
            <a:r>
              <a:rPr lang="en-US" sz="2400" dirty="0">
                <a:solidFill>
                  <a:schemeClr val="bg1"/>
                </a:solidFill>
                <a:latin typeface="Calibri" charset="0"/>
                <a:ea typeface="ＭＳ Ｐゴシック" charset="0"/>
                <a:cs typeface="ＭＳ Ｐゴシック" charset="0"/>
              </a:rPr>
              <a:t>Are you going to work  with this person again?</a:t>
            </a:r>
          </a:p>
          <a:p>
            <a:pPr eaLnBrk="1" hangingPunct="1">
              <a:lnSpc>
                <a:spcPct val="80000"/>
              </a:lnSpc>
            </a:pPr>
            <a:r>
              <a:rPr lang="en-US" sz="2400" dirty="0">
                <a:solidFill>
                  <a:schemeClr val="bg1"/>
                </a:solidFill>
                <a:latin typeface="Calibri" charset="0"/>
                <a:ea typeface="ＭＳ Ｐゴシック" charset="0"/>
                <a:cs typeface="ＭＳ Ｐゴシック" charset="0"/>
              </a:rPr>
              <a:t>Does your boss really want to hear what you said?</a:t>
            </a:r>
          </a:p>
          <a:p>
            <a:pPr eaLnBrk="1" hangingPunct="1">
              <a:lnSpc>
                <a:spcPct val="80000"/>
              </a:lnSpc>
            </a:pPr>
            <a:r>
              <a:rPr lang="en-US" sz="2400" dirty="0">
                <a:solidFill>
                  <a:schemeClr val="bg1"/>
                </a:solidFill>
                <a:latin typeface="Calibri" charset="0"/>
                <a:ea typeface="ＭＳ Ｐゴシック" charset="0"/>
                <a:cs typeface="ＭＳ Ｐゴシック" charset="0"/>
              </a:rPr>
              <a:t>Keep the patient not your ego at the center of the discussion.</a:t>
            </a:r>
          </a:p>
          <a:p>
            <a:pPr eaLnBrk="1" hangingPunct="1">
              <a:lnSpc>
                <a:spcPct val="80000"/>
              </a:lnSpc>
            </a:pPr>
            <a:r>
              <a:rPr lang="en-US" sz="2400" dirty="0">
                <a:solidFill>
                  <a:schemeClr val="bg1"/>
                </a:solidFill>
                <a:latin typeface="Calibri" charset="0"/>
                <a:ea typeface="ＭＳ Ｐゴシック" charset="0"/>
                <a:cs typeface="ＭＳ Ｐゴシック" charset="0"/>
              </a:rPr>
              <a:t>Some conflict is good and necessary for the long term benefit of the patient.</a:t>
            </a:r>
          </a:p>
          <a:p>
            <a:pPr eaLnBrk="1" hangingPunct="1">
              <a:lnSpc>
                <a:spcPct val="80000"/>
              </a:lnSpc>
            </a:pPr>
            <a:r>
              <a:rPr lang="en-US" sz="2400" dirty="0">
                <a:solidFill>
                  <a:schemeClr val="bg1"/>
                </a:solidFill>
                <a:latin typeface="Calibri" charset="0"/>
                <a:ea typeface="ＭＳ Ｐゴシック" charset="0"/>
                <a:cs typeface="ＭＳ Ｐゴシック" charset="0"/>
              </a:rPr>
              <a:t>Conflict can hinder communication.  The lack of communication can be a patient safety issue.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02"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203" name="Rectangle 2"/>
          <p:cNvSpPr>
            <a:spLocks noGrp="1" noChangeArrowheads="1"/>
          </p:cNvSpPr>
          <p:nvPr>
            <p:ph type="title"/>
          </p:nvPr>
        </p:nvSpPr>
        <p:spPr/>
        <p:txBody>
          <a:bodyPr/>
          <a:lstStyle/>
          <a:p>
            <a:pPr eaLnBrk="1" hangingPunct="1"/>
            <a:r>
              <a:rPr lang="en-US" dirty="0">
                <a:solidFill>
                  <a:schemeClr val="bg1"/>
                </a:solidFill>
                <a:latin typeface="Calibri" charset="0"/>
                <a:ea typeface="ＭＳ Ｐゴシック" charset="0"/>
                <a:cs typeface="ＭＳ Ｐゴシック" charset="0"/>
              </a:rPr>
              <a:t>Summary</a:t>
            </a:r>
          </a:p>
        </p:txBody>
      </p:sp>
      <p:sp>
        <p:nvSpPr>
          <p:cNvPr id="307204" name="Rectangle 3"/>
          <p:cNvSpPr>
            <a:spLocks noGrp="1" noChangeArrowheads="1"/>
          </p:cNvSpPr>
          <p:nvPr>
            <p:ph idx="1"/>
          </p:nvPr>
        </p:nvSpPr>
        <p:spPr>
          <a:xfrm>
            <a:off x="457200" y="1447800"/>
            <a:ext cx="8229600" cy="4525963"/>
          </a:xfrm>
        </p:spPr>
        <p:txBody>
          <a:bodyPr/>
          <a:lstStyle/>
          <a:p>
            <a:pPr eaLnBrk="1" hangingPunct="1">
              <a:lnSpc>
                <a:spcPct val="90000"/>
              </a:lnSpc>
            </a:pPr>
            <a:r>
              <a:rPr lang="en-US" sz="2400" dirty="0">
                <a:solidFill>
                  <a:schemeClr val="bg1"/>
                </a:solidFill>
                <a:latin typeface="Calibri" charset="0"/>
                <a:ea typeface="ＭＳ Ｐゴシック" charset="0"/>
                <a:cs typeface="ＭＳ Ｐゴシック" charset="0"/>
              </a:rPr>
              <a:t>Communication and Documentation are part of your professional responsibility</a:t>
            </a:r>
          </a:p>
          <a:p>
            <a:pPr marL="0" indent="0" eaLnBrk="1" hangingPunct="1">
              <a:lnSpc>
                <a:spcPct val="90000"/>
              </a:lnSpc>
              <a:buNone/>
            </a:pPr>
            <a:endParaRPr lang="en-US" sz="2400" dirty="0">
              <a:solidFill>
                <a:schemeClr val="bg1"/>
              </a:solidFill>
              <a:latin typeface="Calibri" charset="0"/>
              <a:ea typeface="ＭＳ Ｐゴシック" charset="0"/>
              <a:cs typeface="ＭＳ Ｐゴシック" charset="0"/>
            </a:endParaRPr>
          </a:p>
          <a:p>
            <a:pPr eaLnBrk="1" hangingPunct="1">
              <a:lnSpc>
                <a:spcPct val="90000"/>
              </a:lnSpc>
            </a:pPr>
            <a:r>
              <a:rPr lang="en-US" sz="2400" dirty="0">
                <a:solidFill>
                  <a:schemeClr val="bg1"/>
                </a:solidFill>
                <a:latin typeface="Calibri" charset="0"/>
                <a:ea typeface="ＭＳ Ｐゴシック" charset="0"/>
                <a:cs typeface="ＭＳ Ｐゴシック" charset="0"/>
              </a:rPr>
              <a:t>Accurate, timely, and pertinent documentation is crucial for good patient care and a potent force against malpractice</a:t>
            </a:r>
          </a:p>
          <a:p>
            <a:pPr marL="0" indent="0" eaLnBrk="1" hangingPunct="1">
              <a:lnSpc>
                <a:spcPct val="90000"/>
              </a:lnSpc>
              <a:buNone/>
            </a:pPr>
            <a:endParaRPr lang="en-US" sz="2400" dirty="0">
              <a:solidFill>
                <a:schemeClr val="bg1"/>
              </a:solidFill>
              <a:latin typeface="Calibri" charset="0"/>
              <a:ea typeface="ＭＳ Ｐゴシック" charset="0"/>
              <a:cs typeface="ＭＳ Ｐゴシック" charset="0"/>
            </a:endParaRPr>
          </a:p>
          <a:p>
            <a:pPr eaLnBrk="1" hangingPunct="1">
              <a:lnSpc>
                <a:spcPct val="90000"/>
              </a:lnSpc>
            </a:pPr>
            <a:r>
              <a:rPr lang="en-US" sz="2400" dirty="0">
                <a:solidFill>
                  <a:schemeClr val="bg1"/>
                </a:solidFill>
                <a:latin typeface="Calibri" charset="0"/>
                <a:ea typeface="ＭＳ Ｐゴシック" charset="0"/>
                <a:cs typeface="ＭＳ Ｐゴシック" charset="0"/>
              </a:rPr>
              <a:t>Communication and Documentation play a critical role in durable Hand-offs which are crucial to good patient care and a potent force against malpractice</a:t>
            </a:r>
          </a:p>
          <a:p>
            <a:pPr marL="0" indent="0" eaLnBrk="1" hangingPunct="1">
              <a:lnSpc>
                <a:spcPct val="90000"/>
              </a:lnSpc>
              <a:buNone/>
            </a:pPr>
            <a:endParaRPr lang="en-US" sz="2400" dirty="0">
              <a:solidFill>
                <a:schemeClr val="bg1"/>
              </a:solidFill>
              <a:latin typeface="Calibri" charset="0"/>
              <a:ea typeface="ＭＳ Ｐゴシック" charset="0"/>
              <a:cs typeface="ＭＳ Ｐゴシック" charset="0"/>
            </a:endParaRPr>
          </a:p>
          <a:p>
            <a:pPr eaLnBrk="1" hangingPunct="1">
              <a:lnSpc>
                <a:spcPct val="90000"/>
              </a:lnSpc>
            </a:pPr>
            <a:r>
              <a:rPr lang="en-US" sz="2400" dirty="0">
                <a:solidFill>
                  <a:schemeClr val="bg1"/>
                </a:solidFill>
                <a:latin typeface="Calibri" charset="0"/>
                <a:ea typeface="ＭＳ Ｐゴシック" charset="0"/>
                <a:cs typeface="ＭＳ Ｐゴシック" charset="0"/>
              </a:rPr>
              <a:t>Communication and Documentation is part of the ongoing process of patient care and education between the physician, patient, family and health care partners</a:t>
            </a:r>
          </a:p>
          <a:p>
            <a:pPr eaLnBrk="1" hangingPunct="1">
              <a:lnSpc>
                <a:spcPct val="90000"/>
              </a:lnSpc>
              <a:buFontTx/>
              <a:buNone/>
            </a:pPr>
            <a:endParaRPr lang="en-US" sz="2400" dirty="0">
              <a:latin typeface="Calibri" charset="0"/>
              <a:ea typeface="ＭＳ Ｐゴシック" charset="0"/>
              <a:cs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5"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314" name="Rectangle 2"/>
          <p:cNvSpPr>
            <a:spLocks noGrp="1" noChangeArrowheads="1"/>
          </p:cNvSpPr>
          <p:nvPr>
            <p:ph type="title"/>
          </p:nvPr>
        </p:nvSpPr>
        <p:spPr/>
        <p:txBody>
          <a:bodyPr/>
          <a:lstStyle/>
          <a:p>
            <a:pPr eaLnBrk="1" hangingPunct="1">
              <a:defRPr/>
            </a:pPr>
            <a:r>
              <a:rPr lang="en-US" dirty="0">
                <a:solidFill>
                  <a:schemeClr val="bg1">
                    <a:lumMod val="95000"/>
                  </a:schemeClr>
                </a:solidFill>
              </a:rPr>
              <a:t>Neurological Surgery Residents</a:t>
            </a:r>
          </a:p>
        </p:txBody>
      </p:sp>
      <p:sp>
        <p:nvSpPr>
          <p:cNvPr id="13315" name="Rectangle 3"/>
          <p:cNvSpPr>
            <a:spLocks noGrp="1" noChangeArrowheads="1"/>
          </p:cNvSpPr>
          <p:nvPr>
            <p:ph idx="1"/>
          </p:nvPr>
        </p:nvSpPr>
        <p:spPr/>
        <p:txBody>
          <a:bodyPr/>
          <a:lstStyle/>
          <a:p>
            <a:pPr eaLnBrk="1" hangingPunct="1">
              <a:defRPr/>
            </a:pPr>
            <a:r>
              <a:rPr lang="en-US" dirty="0">
                <a:solidFill>
                  <a:schemeClr val="bg1">
                    <a:lumMod val="95000"/>
                  </a:schemeClr>
                </a:solidFill>
              </a:rPr>
              <a:t>Represent your Service and Attendings</a:t>
            </a:r>
          </a:p>
          <a:p>
            <a:pPr eaLnBrk="1" hangingPunct="1">
              <a:defRPr/>
            </a:pPr>
            <a:r>
              <a:rPr lang="en-US" dirty="0">
                <a:solidFill>
                  <a:schemeClr val="bg1">
                    <a:lumMod val="95000"/>
                  </a:schemeClr>
                </a:solidFill>
              </a:rPr>
              <a:t>Are elite and held at the highest standards</a:t>
            </a:r>
          </a:p>
          <a:p>
            <a:pPr eaLnBrk="1" hangingPunct="1">
              <a:defRPr/>
            </a:pPr>
            <a:r>
              <a:rPr lang="en-US" dirty="0">
                <a:solidFill>
                  <a:schemeClr val="bg1">
                    <a:lumMod val="95000"/>
                  </a:schemeClr>
                </a:solidFill>
              </a:rPr>
              <a:t>Are called on to manage anxiety</a:t>
            </a:r>
          </a:p>
          <a:p>
            <a:pPr eaLnBrk="1" hangingPunct="1">
              <a:defRPr/>
            </a:pPr>
            <a:r>
              <a:rPr lang="en-US" dirty="0">
                <a:solidFill>
                  <a:schemeClr val="bg1">
                    <a:lumMod val="95000"/>
                  </a:schemeClr>
                </a:solidFill>
              </a:rPr>
              <a:t>Must remember the burden faced by their patients and families</a:t>
            </a:r>
          </a:p>
          <a:p>
            <a:pPr eaLnBrk="1" hangingPunct="1">
              <a:defRPr/>
            </a:pPr>
            <a:r>
              <a:rPr lang="en-US" dirty="0">
                <a:solidFill>
                  <a:schemeClr val="bg1">
                    <a:lumMod val="95000"/>
                  </a:schemeClr>
                </a:solidFill>
              </a:rPr>
              <a:t>Must carry themselves with the utmost respect for patient, family, co-workers and staff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5"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22" name="Rectangle 2"/>
          <p:cNvSpPr>
            <a:spLocks noGrp="1" noChangeArrowheads="1"/>
          </p:cNvSpPr>
          <p:nvPr>
            <p:ph type="title"/>
          </p:nvPr>
        </p:nvSpPr>
        <p:spPr/>
        <p:txBody>
          <a:bodyPr/>
          <a:lstStyle/>
          <a:p>
            <a:pPr eaLnBrk="1" hangingPunct="1">
              <a:defRPr/>
            </a:pPr>
            <a:r>
              <a:rPr lang="en-US" dirty="0">
                <a:solidFill>
                  <a:schemeClr val="bg1">
                    <a:lumMod val="95000"/>
                  </a:schemeClr>
                </a:solidFill>
              </a:rPr>
              <a:t>Purpose and Importance</a:t>
            </a:r>
          </a:p>
        </p:txBody>
      </p:sp>
      <p:sp>
        <p:nvSpPr>
          <p:cNvPr id="43012" name="Rectangle 3"/>
          <p:cNvSpPr>
            <a:spLocks noGrp="1" noChangeArrowheads="1"/>
          </p:cNvSpPr>
          <p:nvPr>
            <p:ph idx="1"/>
          </p:nvPr>
        </p:nvSpPr>
        <p:spPr/>
        <p:txBody>
          <a:bodyPr/>
          <a:lstStyle/>
          <a:p>
            <a:pPr eaLnBrk="1" hangingPunct="1">
              <a:lnSpc>
                <a:spcPct val="90000"/>
              </a:lnSpc>
            </a:pPr>
            <a:r>
              <a:rPr lang="en-US" sz="2400" dirty="0">
                <a:solidFill>
                  <a:srgbClr val="F2F2F2"/>
                </a:solidFill>
                <a:latin typeface="Calibri" charset="0"/>
                <a:ea typeface="ＭＳ Ｐゴシック" charset="0"/>
                <a:cs typeface="ＭＳ Ｐゴシック" charset="0"/>
              </a:rPr>
              <a:t>Share information with other healthcare providers: provide continuity</a:t>
            </a:r>
          </a:p>
          <a:p>
            <a:pPr eaLnBrk="1" hangingPunct="1">
              <a:lnSpc>
                <a:spcPct val="90000"/>
              </a:lnSpc>
            </a:pPr>
            <a:r>
              <a:rPr lang="en-US" sz="2400" dirty="0">
                <a:solidFill>
                  <a:srgbClr val="F2F2F2"/>
                </a:solidFill>
                <a:latin typeface="Calibri" charset="0"/>
                <a:ea typeface="ＭＳ Ｐゴシック" charset="0"/>
                <a:cs typeface="ＭＳ Ｐゴシック" charset="0"/>
              </a:rPr>
              <a:t>Living history of patient’s illness</a:t>
            </a:r>
          </a:p>
          <a:p>
            <a:pPr eaLnBrk="1" hangingPunct="1">
              <a:lnSpc>
                <a:spcPct val="90000"/>
              </a:lnSpc>
            </a:pPr>
            <a:r>
              <a:rPr lang="en-US" sz="2400" dirty="0">
                <a:solidFill>
                  <a:srgbClr val="F2F2F2"/>
                </a:solidFill>
                <a:latin typeface="Calibri" charset="0"/>
                <a:ea typeface="ＭＳ Ｐゴシック" charset="0"/>
                <a:cs typeface="ＭＳ Ｐゴシック" charset="0"/>
              </a:rPr>
              <a:t>Medical legal document: any thing you write can and will be used in a court of law and public opinion</a:t>
            </a:r>
          </a:p>
          <a:p>
            <a:pPr eaLnBrk="1" hangingPunct="1">
              <a:lnSpc>
                <a:spcPct val="90000"/>
              </a:lnSpc>
            </a:pPr>
            <a:r>
              <a:rPr lang="en-US" sz="2400" dirty="0">
                <a:solidFill>
                  <a:srgbClr val="F2F2F2"/>
                </a:solidFill>
                <a:latin typeface="Calibri" charset="0"/>
                <a:ea typeface="ＭＳ Ｐゴシック" charset="0"/>
                <a:cs typeface="ＭＳ Ｐゴシック" charset="0"/>
              </a:rPr>
              <a:t>Billing and coding</a:t>
            </a:r>
          </a:p>
          <a:p>
            <a:pPr eaLnBrk="1" hangingPunct="1">
              <a:lnSpc>
                <a:spcPct val="90000"/>
              </a:lnSpc>
            </a:pPr>
            <a:r>
              <a:rPr lang="en-US" sz="2400" dirty="0">
                <a:solidFill>
                  <a:srgbClr val="F2F2F2"/>
                </a:solidFill>
                <a:latin typeface="Calibri" charset="0"/>
                <a:ea typeface="ＭＳ Ｐゴシック" charset="0"/>
                <a:cs typeface="ＭＳ Ｐゴシック" charset="0"/>
              </a:rPr>
              <a:t>Part of teamwork</a:t>
            </a:r>
          </a:p>
          <a:p>
            <a:pPr eaLnBrk="1" hangingPunct="1">
              <a:lnSpc>
                <a:spcPct val="90000"/>
              </a:lnSpc>
            </a:pPr>
            <a:r>
              <a:rPr lang="en-US" sz="2400" dirty="0">
                <a:solidFill>
                  <a:srgbClr val="F2F2F2"/>
                </a:solidFill>
                <a:latin typeface="Calibri" charset="0"/>
                <a:ea typeface="ＭＳ Ｐゴシック" charset="0"/>
                <a:cs typeface="ＭＳ Ｐゴシック" charset="0"/>
              </a:rPr>
              <a:t>Primary patient safety issue</a:t>
            </a:r>
          </a:p>
          <a:p>
            <a:pPr eaLnBrk="1" hangingPunct="1">
              <a:lnSpc>
                <a:spcPct val="90000"/>
              </a:lnSpc>
            </a:pPr>
            <a:r>
              <a:rPr lang="en-US" sz="2400" dirty="0">
                <a:solidFill>
                  <a:srgbClr val="F2F2F2"/>
                </a:solidFill>
                <a:latin typeface="Calibri" charset="0"/>
                <a:ea typeface="ＭＳ Ｐゴシック" charset="0"/>
                <a:cs typeface="ＭＳ Ｐゴシック" charset="0"/>
              </a:rPr>
              <a:t>Single most important aspect of communication is to stop, focus, and listen.  There is no multitasking in communication</a:t>
            </a:r>
            <a:r>
              <a:rPr lang="en-US" sz="2400" dirty="0">
                <a:latin typeface="Calibri" charset="0"/>
                <a:ea typeface="ＭＳ Ｐゴシック" charset="0"/>
                <a:cs typeface="ＭＳ Ｐゴシック"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3491" name="Rectangle 2"/>
          <p:cNvSpPr>
            <a:spLocks noGrp="1" noChangeArrowheads="1"/>
          </p:cNvSpPr>
          <p:nvPr>
            <p:ph type="title"/>
          </p:nvPr>
        </p:nvSpPr>
        <p:spPr/>
        <p:txBody>
          <a:bodyPr/>
          <a:lstStyle/>
          <a:p>
            <a:pPr eaLnBrk="1" hangingPunct="1"/>
            <a:r>
              <a:rPr lang="en-US" sz="4000" dirty="0">
                <a:solidFill>
                  <a:schemeClr val="bg1"/>
                </a:solidFill>
                <a:latin typeface="Calibri" charset="0"/>
                <a:ea typeface="ＭＳ Ｐゴシック" charset="0"/>
                <a:cs typeface="ＭＳ Ｐゴシック" charset="0"/>
              </a:rPr>
              <a:t>Communication and Documentation Considerations</a:t>
            </a:r>
          </a:p>
        </p:txBody>
      </p:sp>
      <p:sp>
        <p:nvSpPr>
          <p:cNvPr id="63492" name="Rectangle 3"/>
          <p:cNvSpPr>
            <a:spLocks noGrp="1" noChangeArrowheads="1"/>
          </p:cNvSpPr>
          <p:nvPr>
            <p:ph idx="1"/>
          </p:nvPr>
        </p:nvSpPr>
        <p:spPr/>
        <p:txBody>
          <a:bodyPr/>
          <a:lstStyle/>
          <a:p>
            <a:pPr eaLnBrk="1" hangingPunct="1">
              <a:lnSpc>
                <a:spcPct val="80000"/>
              </a:lnSpc>
            </a:pPr>
            <a:r>
              <a:rPr lang="en-US" sz="2400" dirty="0">
                <a:solidFill>
                  <a:schemeClr val="bg1"/>
                </a:solidFill>
                <a:latin typeface="Calibri" charset="0"/>
                <a:ea typeface="ＭＳ Ｐゴシック" charset="0"/>
                <a:cs typeface="ＭＳ Ｐゴシック" charset="0"/>
              </a:rPr>
              <a:t>In Neurological Surgery we may sometimes not have the opportunity to talk with our patient</a:t>
            </a:r>
          </a:p>
          <a:p>
            <a:pPr eaLnBrk="1" hangingPunct="1">
              <a:lnSpc>
                <a:spcPct val="80000"/>
              </a:lnSpc>
            </a:pPr>
            <a:r>
              <a:rPr lang="en-US" sz="2400" dirty="0">
                <a:solidFill>
                  <a:schemeClr val="bg1"/>
                </a:solidFill>
                <a:latin typeface="Calibri" charset="0"/>
                <a:ea typeface="ＭＳ Ｐゴシック" charset="0"/>
                <a:cs typeface="ＭＳ Ｐゴシック" charset="0"/>
              </a:rPr>
              <a:t>Communication with the family is also our responsibility</a:t>
            </a:r>
          </a:p>
          <a:p>
            <a:pPr eaLnBrk="1" hangingPunct="1">
              <a:lnSpc>
                <a:spcPct val="80000"/>
              </a:lnSpc>
            </a:pPr>
            <a:r>
              <a:rPr lang="en-US" sz="2400" dirty="0">
                <a:solidFill>
                  <a:schemeClr val="bg1"/>
                </a:solidFill>
                <a:latin typeface="Calibri" charset="0"/>
                <a:ea typeface="ＭＳ Ｐゴシック" charset="0"/>
                <a:cs typeface="ＭＳ Ｐゴシック" charset="0"/>
              </a:rPr>
              <a:t>Understand whom is the legal voice of the family</a:t>
            </a:r>
          </a:p>
          <a:p>
            <a:pPr eaLnBrk="1" hangingPunct="1">
              <a:lnSpc>
                <a:spcPct val="80000"/>
              </a:lnSpc>
            </a:pPr>
            <a:r>
              <a:rPr lang="en-US" sz="2400" dirty="0">
                <a:solidFill>
                  <a:schemeClr val="bg1"/>
                </a:solidFill>
                <a:latin typeface="Calibri" charset="0"/>
                <a:ea typeface="ＭＳ Ｐゴシック" charset="0"/>
                <a:cs typeface="ＭＳ Ｐゴシック" charset="0"/>
              </a:rPr>
              <a:t>Elicit the level of the patient or families understanding of the situation</a:t>
            </a:r>
          </a:p>
          <a:p>
            <a:pPr eaLnBrk="1" hangingPunct="1">
              <a:lnSpc>
                <a:spcPct val="80000"/>
              </a:lnSpc>
            </a:pPr>
            <a:r>
              <a:rPr lang="en-US" sz="2400" dirty="0">
                <a:solidFill>
                  <a:schemeClr val="bg1"/>
                </a:solidFill>
                <a:latin typeface="Calibri" charset="0"/>
                <a:ea typeface="ＭＳ Ｐゴシック" charset="0"/>
                <a:cs typeface="ＭＳ Ｐゴシック" charset="0"/>
              </a:rPr>
              <a:t>Ask if you are understood and if there are any questions</a:t>
            </a:r>
          </a:p>
          <a:p>
            <a:pPr eaLnBrk="1" hangingPunct="1">
              <a:lnSpc>
                <a:spcPct val="80000"/>
              </a:lnSpc>
            </a:pPr>
            <a:r>
              <a:rPr lang="en-US" sz="2400" dirty="0">
                <a:solidFill>
                  <a:schemeClr val="bg1"/>
                </a:solidFill>
                <a:latin typeface="Calibri" charset="0"/>
                <a:ea typeface="ＭＳ Ｐゴシック" charset="0"/>
                <a:cs typeface="ＭＳ Ｐゴシック" charset="0"/>
              </a:rPr>
              <a:t>Be patient </a:t>
            </a:r>
          </a:p>
          <a:p>
            <a:pPr eaLnBrk="1" hangingPunct="1">
              <a:lnSpc>
                <a:spcPct val="80000"/>
              </a:lnSpc>
            </a:pPr>
            <a:r>
              <a:rPr lang="en-US" sz="2400" dirty="0">
                <a:solidFill>
                  <a:schemeClr val="bg1"/>
                </a:solidFill>
                <a:latin typeface="Calibri" charset="0"/>
                <a:ea typeface="ＭＳ Ｐゴシック" charset="0"/>
                <a:cs typeface="ＭＳ Ｐゴシック" charset="0"/>
              </a:rPr>
              <a:t>Do not be afraid to say, </a:t>
            </a:r>
            <a:r>
              <a:rPr lang="ja-JP" altLang="en-US" sz="2400" dirty="0">
                <a:solidFill>
                  <a:schemeClr val="bg1"/>
                </a:solidFill>
                <a:latin typeface="Calibri" charset="0"/>
                <a:ea typeface="ＭＳ Ｐゴシック" charset="0"/>
                <a:cs typeface="ＭＳ Ｐゴシック" charset="0"/>
              </a:rPr>
              <a:t>“</a:t>
            </a:r>
            <a:r>
              <a:rPr lang="en-US" sz="2400" dirty="0">
                <a:solidFill>
                  <a:schemeClr val="bg1"/>
                </a:solidFill>
                <a:latin typeface="Calibri" charset="0"/>
                <a:ea typeface="ＭＳ Ｐゴシック" charset="0"/>
                <a:cs typeface="ＭＳ Ｐゴシック" charset="0"/>
              </a:rPr>
              <a:t>I do not know</a:t>
            </a:r>
            <a:r>
              <a:rPr lang="ja-JP" altLang="en-US" sz="2400" dirty="0">
                <a:solidFill>
                  <a:schemeClr val="bg1"/>
                </a:solidFill>
                <a:latin typeface="Calibri" charset="0"/>
                <a:ea typeface="ＭＳ Ｐゴシック" charset="0"/>
                <a:cs typeface="ＭＳ Ｐゴシック" charset="0"/>
              </a:rPr>
              <a:t>”</a:t>
            </a:r>
            <a:endParaRPr lang="en-US" sz="2400" dirty="0">
              <a:solidFill>
                <a:schemeClr val="bg1"/>
              </a:solidFill>
              <a:latin typeface="Calibri" charset="0"/>
              <a:ea typeface="ＭＳ Ｐゴシック" charset="0"/>
              <a:cs typeface="ＭＳ Ｐゴシック" charset="0"/>
            </a:endParaRPr>
          </a:p>
          <a:p>
            <a:pPr eaLnBrk="1" hangingPunct="1">
              <a:lnSpc>
                <a:spcPct val="80000"/>
              </a:lnSpc>
            </a:pPr>
            <a:r>
              <a:rPr lang="en-US" sz="2400" dirty="0">
                <a:solidFill>
                  <a:schemeClr val="bg1"/>
                </a:solidFill>
                <a:latin typeface="Calibri" charset="0"/>
                <a:ea typeface="ＭＳ Ｐゴシック" charset="0"/>
                <a:cs typeface="ＭＳ Ｐゴシック" charset="0"/>
              </a:rPr>
              <a:t>Remember to summarize and reinforce your discussion: families and patients under stress may be distracted</a:t>
            </a:r>
          </a:p>
          <a:p>
            <a:pPr eaLnBrk="1" hangingPunct="1">
              <a:lnSpc>
                <a:spcPct val="80000"/>
              </a:lnSpc>
            </a:pPr>
            <a:r>
              <a:rPr lang="en-US" sz="2400" dirty="0">
                <a:solidFill>
                  <a:schemeClr val="bg1"/>
                </a:solidFill>
                <a:latin typeface="Calibri" charset="0"/>
                <a:ea typeface="ＭＳ Ｐゴシック" charset="0"/>
                <a:cs typeface="ＭＳ Ｐゴシック" charset="0"/>
              </a:rPr>
              <a:t>Patients whom are having difficulties need more communication not less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018"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6019" name="Rectangle 2"/>
          <p:cNvSpPr>
            <a:spLocks noGrp="1" noChangeArrowheads="1"/>
          </p:cNvSpPr>
          <p:nvPr>
            <p:ph type="title"/>
          </p:nvPr>
        </p:nvSpPr>
        <p:spPr/>
        <p:txBody>
          <a:bodyPr/>
          <a:lstStyle/>
          <a:p>
            <a:pPr eaLnBrk="1" hangingPunct="1"/>
            <a:r>
              <a:rPr lang="en-US" sz="4000" dirty="0">
                <a:solidFill>
                  <a:schemeClr val="bg1"/>
                </a:solidFill>
                <a:latin typeface="Calibri" charset="0"/>
                <a:ea typeface="ＭＳ Ｐゴシック" charset="0"/>
                <a:cs typeface="ＭＳ Ｐゴシック" charset="0"/>
              </a:rPr>
              <a:t>Key Elements of Documentation and Communication</a:t>
            </a:r>
          </a:p>
        </p:txBody>
      </p:sp>
      <p:sp>
        <p:nvSpPr>
          <p:cNvPr id="86020" name="Rectangle 3"/>
          <p:cNvSpPr>
            <a:spLocks noGrp="1" noChangeArrowheads="1"/>
          </p:cNvSpPr>
          <p:nvPr>
            <p:ph idx="1"/>
          </p:nvPr>
        </p:nvSpPr>
        <p:spPr/>
        <p:txBody>
          <a:bodyPr/>
          <a:lstStyle/>
          <a:p>
            <a:pPr eaLnBrk="1" hangingPunct="1">
              <a:lnSpc>
                <a:spcPct val="90000"/>
              </a:lnSpc>
            </a:pPr>
            <a:r>
              <a:rPr lang="en-US" sz="2400" dirty="0">
                <a:solidFill>
                  <a:schemeClr val="bg1"/>
                </a:solidFill>
                <a:latin typeface="Calibri" charset="0"/>
                <a:ea typeface="ＭＳ Ｐゴシック" charset="0"/>
                <a:cs typeface="ＭＳ Ｐゴシック" charset="0"/>
              </a:rPr>
              <a:t>Timing and Timeliness</a:t>
            </a:r>
          </a:p>
          <a:p>
            <a:pPr eaLnBrk="1" hangingPunct="1">
              <a:lnSpc>
                <a:spcPct val="90000"/>
              </a:lnSpc>
            </a:pPr>
            <a:r>
              <a:rPr lang="en-US" sz="2400" dirty="0">
                <a:solidFill>
                  <a:schemeClr val="bg1"/>
                </a:solidFill>
                <a:latin typeface="Calibri" charset="0"/>
                <a:ea typeface="ＭＳ Ｐゴシック" charset="0"/>
                <a:cs typeface="ＭＳ Ｐゴシック" charset="0"/>
              </a:rPr>
              <a:t>Critical events and values</a:t>
            </a:r>
          </a:p>
          <a:p>
            <a:pPr eaLnBrk="1" hangingPunct="1">
              <a:lnSpc>
                <a:spcPct val="90000"/>
              </a:lnSpc>
            </a:pPr>
            <a:r>
              <a:rPr lang="en-US" sz="2400" dirty="0">
                <a:solidFill>
                  <a:schemeClr val="bg1"/>
                </a:solidFill>
                <a:latin typeface="Calibri" charset="0"/>
                <a:ea typeface="ＭＳ Ｐゴシック" charset="0"/>
                <a:cs typeface="ＭＳ Ｐゴシック" charset="0"/>
              </a:rPr>
              <a:t>Accurate, detailed, and concise.</a:t>
            </a:r>
          </a:p>
          <a:p>
            <a:pPr eaLnBrk="1" hangingPunct="1">
              <a:lnSpc>
                <a:spcPct val="90000"/>
              </a:lnSpc>
            </a:pPr>
            <a:r>
              <a:rPr lang="en-US" sz="2400" dirty="0">
                <a:solidFill>
                  <a:schemeClr val="bg1"/>
                </a:solidFill>
                <a:latin typeface="Calibri" charset="0"/>
                <a:ea typeface="ＭＳ Ｐゴシック" charset="0"/>
                <a:cs typeface="ＭＳ Ｐゴシック" charset="0"/>
              </a:rPr>
              <a:t>Do not use abbreviations: i.e. PERRLA</a:t>
            </a:r>
          </a:p>
          <a:p>
            <a:pPr eaLnBrk="1" hangingPunct="1">
              <a:lnSpc>
                <a:spcPct val="90000"/>
              </a:lnSpc>
            </a:pPr>
            <a:r>
              <a:rPr lang="en-US" sz="2400" dirty="0">
                <a:solidFill>
                  <a:schemeClr val="bg1"/>
                </a:solidFill>
                <a:latin typeface="Calibri" charset="0"/>
                <a:ea typeface="ＭＳ Ｐゴシック" charset="0"/>
                <a:cs typeface="ＭＳ Ｐゴシック" charset="0"/>
              </a:rPr>
              <a:t>Never alter a medical record unless stating in the record that you are correcting an error</a:t>
            </a:r>
          </a:p>
          <a:p>
            <a:pPr eaLnBrk="1" hangingPunct="1">
              <a:lnSpc>
                <a:spcPct val="90000"/>
              </a:lnSpc>
            </a:pPr>
            <a:r>
              <a:rPr lang="en-US" sz="2400" dirty="0">
                <a:solidFill>
                  <a:schemeClr val="bg1"/>
                </a:solidFill>
                <a:latin typeface="Calibri" charset="0"/>
                <a:ea typeface="ＭＳ Ｐゴシック" charset="0"/>
                <a:cs typeface="ＭＳ Ｐゴシック" charset="0"/>
              </a:rPr>
              <a:t>Read before you countersign</a:t>
            </a:r>
          </a:p>
          <a:p>
            <a:pPr eaLnBrk="1" hangingPunct="1">
              <a:lnSpc>
                <a:spcPct val="90000"/>
              </a:lnSpc>
            </a:pPr>
            <a:r>
              <a:rPr lang="en-US" sz="2400" dirty="0">
                <a:solidFill>
                  <a:schemeClr val="bg1"/>
                </a:solidFill>
                <a:latin typeface="Calibri" charset="0"/>
                <a:ea typeface="ＭＳ Ｐゴシック" charset="0"/>
                <a:cs typeface="ＭＳ Ｐゴシック" charset="0"/>
              </a:rPr>
              <a:t>Minimize copy and paste</a:t>
            </a:r>
          </a:p>
          <a:p>
            <a:pPr eaLnBrk="1" hangingPunct="1">
              <a:lnSpc>
                <a:spcPct val="90000"/>
              </a:lnSpc>
            </a:pPr>
            <a:r>
              <a:rPr lang="en-US" sz="2400" dirty="0">
                <a:solidFill>
                  <a:schemeClr val="bg1"/>
                </a:solidFill>
                <a:latin typeface="Calibri" charset="0"/>
                <a:ea typeface="ＭＳ Ｐゴシック" charset="0"/>
                <a:cs typeface="ＭＳ Ｐゴシック" charset="0"/>
              </a:rPr>
              <a:t>No derogatory statements, chart wars, subjective remarks, or non-patient care information</a:t>
            </a:r>
          </a:p>
          <a:p>
            <a:pPr eaLnBrk="1" hangingPunct="1">
              <a:lnSpc>
                <a:spcPct val="90000"/>
              </a:lnSpc>
            </a:pPr>
            <a:r>
              <a:rPr lang="en-US" sz="2400" dirty="0">
                <a:solidFill>
                  <a:schemeClr val="bg1"/>
                </a:solidFill>
                <a:latin typeface="Calibri" charset="0"/>
                <a:ea typeface="ＭＳ Ｐゴシック" charset="0"/>
                <a:cs typeface="ＭＳ Ｐゴシック" charset="0"/>
              </a:rPr>
              <a:t>If it is not written, you did not do it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6499" name="Rectangle 2"/>
          <p:cNvSpPr>
            <a:spLocks noGrp="1" noChangeArrowheads="1"/>
          </p:cNvSpPr>
          <p:nvPr>
            <p:ph type="title"/>
          </p:nvPr>
        </p:nvSpPr>
        <p:spPr>
          <a:xfrm>
            <a:off x="457200" y="274638"/>
            <a:ext cx="8686800" cy="1858962"/>
          </a:xfrm>
        </p:spPr>
        <p:txBody>
          <a:bodyPr/>
          <a:lstStyle/>
          <a:p>
            <a:pPr eaLnBrk="1" hangingPunct="1"/>
            <a:r>
              <a:rPr lang="en-US" sz="4000" dirty="0">
                <a:solidFill>
                  <a:schemeClr val="bg1"/>
                </a:solidFill>
                <a:latin typeface="Calibri" charset="0"/>
                <a:ea typeface="ＭＳ Ｐゴシック" charset="0"/>
                <a:cs typeface="ＭＳ Ｐゴシック" charset="0"/>
              </a:rPr>
              <a:t>Types of and people with whom we communicate: How we do it determines our success</a:t>
            </a:r>
          </a:p>
        </p:txBody>
      </p:sp>
      <p:sp>
        <p:nvSpPr>
          <p:cNvPr id="106500" name="Rectangle 3"/>
          <p:cNvSpPr>
            <a:spLocks noGrp="1" noChangeArrowheads="1"/>
          </p:cNvSpPr>
          <p:nvPr>
            <p:ph idx="1"/>
          </p:nvPr>
        </p:nvSpPr>
        <p:spPr>
          <a:xfrm>
            <a:off x="457200" y="2209800"/>
            <a:ext cx="8229600" cy="4525962"/>
          </a:xfrm>
        </p:spPr>
        <p:txBody>
          <a:bodyPr/>
          <a:lstStyle/>
          <a:p>
            <a:pPr eaLnBrk="1" hangingPunct="1">
              <a:lnSpc>
                <a:spcPct val="90000"/>
              </a:lnSpc>
            </a:pPr>
            <a:r>
              <a:rPr lang="en-US" sz="2800" dirty="0">
                <a:solidFill>
                  <a:schemeClr val="bg1"/>
                </a:solidFill>
                <a:latin typeface="Calibri" charset="0"/>
                <a:ea typeface="ＭＳ Ｐゴシック" charset="0"/>
                <a:cs typeface="ＭＳ Ｐゴシック" charset="0"/>
              </a:rPr>
              <a:t>Verbal</a:t>
            </a:r>
          </a:p>
          <a:p>
            <a:pPr eaLnBrk="1" hangingPunct="1">
              <a:lnSpc>
                <a:spcPct val="90000"/>
              </a:lnSpc>
            </a:pPr>
            <a:r>
              <a:rPr lang="en-US" sz="2800" dirty="0">
                <a:solidFill>
                  <a:schemeClr val="bg1"/>
                </a:solidFill>
                <a:latin typeface="Calibri" charset="0"/>
                <a:ea typeface="ＭＳ Ｐゴシック" charset="0"/>
                <a:cs typeface="ＭＳ Ｐゴシック" charset="0"/>
              </a:rPr>
              <a:t>Non-verbal</a:t>
            </a:r>
          </a:p>
          <a:p>
            <a:pPr eaLnBrk="1" hangingPunct="1">
              <a:lnSpc>
                <a:spcPct val="90000"/>
              </a:lnSpc>
            </a:pPr>
            <a:r>
              <a:rPr lang="en-US" sz="2800" dirty="0">
                <a:solidFill>
                  <a:schemeClr val="bg1"/>
                </a:solidFill>
                <a:latin typeface="Calibri" charset="0"/>
                <a:ea typeface="ＭＳ Ｐゴシック" charset="0"/>
                <a:cs typeface="ＭＳ Ｐゴシック" charset="0"/>
              </a:rPr>
              <a:t>Written</a:t>
            </a:r>
          </a:p>
          <a:p>
            <a:pPr eaLnBrk="1" hangingPunct="1">
              <a:lnSpc>
                <a:spcPct val="90000"/>
              </a:lnSpc>
            </a:pPr>
            <a:r>
              <a:rPr lang="en-US" sz="2800" dirty="0">
                <a:solidFill>
                  <a:schemeClr val="bg1"/>
                </a:solidFill>
                <a:latin typeface="Calibri" charset="0"/>
                <a:ea typeface="ＭＳ Ｐゴシック" charset="0"/>
                <a:cs typeface="ＭＳ Ｐゴシック" charset="0"/>
              </a:rPr>
              <a:t>Nurses/Allied Health providers</a:t>
            </a:r>
          </a:p>
          <a:p>
            <a:pPr eaLnBrk="1" hangingPunct="1">
              <a:lnSpc>
                <a:spcPct val="90000"/>
              </a:lnSpc>
            </a:pPr>
            <a:r>
              <a:rPr lang="en-US" sz="2800" dirty="0">
                <a:solidFill>
                  <a:schemeClr val="bg1"/>
                </a:solidFill>
                <a:latin typeface="Calibri" charset="0"/>
                <a:ea typeface="ＭＳ Ｐゴシック" charset="0"/>
                <a:cs typeface="ＭＳ Ｐゴシック" charset="0"/>
              </a:rPr>
              <a:t>Patient: expectations</a:t>
            </a:r>
          </a:p>
          <a:p>
            <a:pPr eaLnBrk="1" hangingPunct="1">
              <a:lnSpc>
                <a:spcPct val="90000"/>
              </a:lnSpc>
            </a:pPr>
            <a:r>
              <a:rPr lang="en-US" sz="2800" dirty="0">
                <a:solidFill>
                  <a:schemeClr val="bg1"/>
                </a:solidFill>
                <a:latin typeface="Calibri" charset="0"/>
                <a:ea typeface="ＭＳ Ｐゴシック" charset="0"/>
                <a:cs typeface="ＭＳ Ｐゴシック" charset="0"/>
              </a:rPr>
              <a:t>Family: expectations</a:t>
            </a:r>
          </a:p>
          <a:p>
            <a:pPr eaLnBrk="1" hangingPunct="1">
              <a:lnSpc>
                <a:spcPct val="90000"/>
              </a:lnSpc>
            </a:pPr>
            <a:r>
              <a:rPr lang="en-US" sz="2800" dirty="0">
                <a:solidFill>
                  <a:schemeClr val="bg1"/>
                </a:solidFill>
                <a:latin typeface="Calibri" charset="0"/>
                <a:ea typeface="ＭＳ Ｐゴシック" charset="0"/>
                <a:cs typeface="ＭＳ Ｐゴシック" charset="0"/>
              </a:rPr>
              <a:t>Colleagues</a:t>
            </a:r>
          </a:p>
          <a:p>
            <a:pPr eaLnBrk="1" hangingPunct="1">
              <a:lnSpc>
                <a:spcPct val="90000"/>
              </a:lnSpc>
            </a:pPr>
            <a:r>
              <a:rPr lang="en-US" sz="2800" dirty="0">
                <a:solidFill>
                  <a:schemeClr val="bg1"/>
                </a:solidFill>
                <a:latin typeface="Calibri" charset="0"/>
                <a:ea typeface="ＭＳ Ｐゴシック" charset="0"/>
                <a:cs typeface="ＭＳ Ｐゴシック" charset="0"/>
              </a:rPr>
              <a:t>Billing and Coding Personnel</a:t>
            </a:r>
          </a:p>
          <a:p>
            <a:pPr>
              <a:lnSpc>
                <a:spcPct val="90000"/>
              </a:lnSpc>
            </a:pPr>
            <a:r>
              <a:rPr lang="en-US" sz="2800" dirty="0">
                <a:solidFill>
                  <a:schemeClr val="bg1"/>
                </a:solidFill>
                <a:latin typeface="Calibri" charset="0"/>
                <a:ea typeface="ＭＳ Ｐゴシック" charset="0"/>
                <a:cs typeface="ＭＳ Ｐゴシック" charset="0"/>
              </a:rPr>
              <a:t>For all: Respect, Respect, Respect, and Respect</a:t>
            </a:r>
          </a:p>
          <a:p>
            <a:pPr eaLnBrk="1" hangingPunct="1">
              <a:lnSpc>
                <a:spcPct val="90000"/>
              </a:lnSpc>
            </a:pPr>
            <a:endParaRPr lang="en-US" sz="2800" dirty="0">
              <a:solidFill>
                <a:schemeClr val="bg1"/>
              </a:solidFill>
              <a:latin typeface="Calibri" charset="0"/>
              <a:ea typeface="ＭＳ Ｐゴシック" charset="0"/>
              <a:cs typeface="ＭＳ Ｐゴシック"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78"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6979" name="Rectangle 2"/>
          <p:cNvSpPr>
            <a:spLocks noGrp="1" noChangeArrowheads="1"/>
          </p:cNvSpPr>
          <p:nvPr>
            <p:ph type="title"/>
          </p:nvPr>
        </p:nvSpPr>
        <p:spPr/>
        <p:txBody>
          <a:bodyPr/>
          <a:lstStyle/>
          <a:p>
            <a:pPr eaLnBrk="1" hangingPunct="1"/>
            <a:r>
              <a:rPr lang="en-US" dirty="0">
                <a:solidFill>
                  <a:schemeClr val="bg1"/>
                </a:solidFill>
                <a:latin typeface="Calibri" charset="0"/>
                <a:ea typeface="ＭＳ Ｐゴシック" charset="0"/>
                <a:cs typeface="ＭＳ Ｐゴシック" charset="0"/>
              </a:rPr>
              <a:t>Types of Documents</a:t>
            </a:r>
          </a:p>
        </p:txBody>
      </p:sp>
      <p:sp>
        <p:nvSpPr>
          <p:cNvPr id="126980" name="Rectangle 3"/>
          <p:cNvSpPr>
            <a:spLocks noGrp="1" noChangeArrowheads="1"/>
          </p:cNvSpPr>
          <p:nvPr>
            <p:ph idx="1"/>
          </p:nvPr>
        </p:nvSpPr>
        <p:spPr/>
        <p:txBody>
          <a:bodyPr/>
          <a:lstStyle/>
          <a:p>
            <a:pPr eaLnBrk="1" hangingPunct="1">
              <a:lnSpc>
                <a:spcPct val="90000"/>
              </a:lnSpc>
            </a:pPr>
            <a:r>
              <a:rPr lang="en-US" sz="2800" dirty="0">
                <a:solidFill>
                  <a:schemeClr val="bg1"/>
                </a:solidFill>
                <a:latin typeface="Calibri" charset="0"/>
                <a:ea typeface="ＭＳ Ｐゴシック" charset="0"/>
                <a:cs typeface="ＭＳ Ｐゴシック" charset="0"/>
              </a:rPr>
              <a:t>History and physical exam/Admit notes</a:t>
            </a:r>
          </a:p>
          <a:p>
            <a:pPr eaLnBrk="1" hangingPunct="1">
              <a:lnSpc>
                <a:spcPct val="90000"/>
              </a:lnSpc>
            </a:pPr>
            <a:r>
              <a:rPr lang="en-US" sz="2800" dirty="0">
                <a:solidFill>
                  <a:schemeClr val="bg1"/>
                </a:solidFill>
                <a:latin typeface="Calibri" charset="0"/>
                <a:ea typeface="ＭＳ Ｐゴシック" charset="0"/>
                <a:cs typeface="ＭＳ Ｐゴシック" charset="0"/>
              </a:rPr>
              <a:t>Consultations</a:t>
            </a:r>
          </a:p>
          <a:p>
            <a:pPr eaLnBrk="1" hangingPunct="1">
              <a:lnSpc>
                <a:spcPct val="90000"/>
              </a:lnSpc>
            </a:pPr>
            <a:r>
              <a:rPr lang="en-US" sz="2800" dirty="0">
                <a:solidFill>
                  <a:schemeClr val="bg1"/>
                </a:solidFill>
                <a:latin typeface="Calibri" charset="0"/>
                <a:ea typeface="ＭＳ Ｐゴシック" charset="0"/>
                <a:cs typeface="ＭＳ Ｐゴシック" charset="0"/>
              </a:rPr>
              <a:t>Consents</a:t>
            </a:r>
          </a:p>
          <a:p>
            <a:pPr eaLnBrk="1" hangingPunct="1">
              <a:lnSpc>
                <a:spcPct val="90000"/>
              </a:lnSpc>
            </a:pPr>
            <a:r>
              <a:rPr lang="en-US" sz="2800" dirty="0">
                <a:solidFill>
                  <a:schemeClr val="bg1"/>
                </a:solidFill>
                <a:latin typeface="Calibri" charset="0"/>
                <a:ea typeface="ＭＳ Ｐゴシック" charset="0"/>
                <a:cs typeface="ＭＳ Ｐゴシック" charset="0"/>
              </a:rPr>
              <a:t>Operative/Procedural Reports: include time out and sidedness</a:t>
            </a:r>
          </a:p>
          <a:p>
            <a:pPr eaLnBrk="1" hangingPunct="1">
              <a:lnSpc>
                <a:spcPct val="90000"/>
              </a:lnSpc>
            </a:pPr>
            <a:r>
              <a:rPr lang="en-US" sz="2800" dirty="0">
                <a:solidFill>
                  <a:schemeClr val="bg1"/>
                </a:solidFill>
                <a:latin typeface="Calibri" charset="0"/>
                <a:ea typeface="ＭＳ Ｐゴシック" charset="0"/>
                <a:cs typeface="ＭＳ Ｐゴシック" charset="0"/>
              </a:rPr>
              <a:t>Phone Interactions</a:t>
            </a:r>
          </a:p>
          <a:p>
            <a:pPr eaLnBrk="1" hangingPunct="1">
              <a:lnSpc>
                <a:spcPct val="90000"/>
              </a:lnSpc>
            </a:pPr>
            <a:r>
              <a:rPr lang="en-US" sz="2800" dirty="0">
                <a:solidFill>
                  <a:schemeClr val="bg1"/>
                </a:solidFill>
                <a:latin typeface="Calibri" charset="0"/>
                <a:ea typeface="ＭＳ Ｐゴシック" charset="0"/>
                <a:cs typeface="ＭＳ Ｐゴシック" charset="0"/>
              </a:rPr>
              <a:t>Progress Notes</a:t>
            </a:r>
          </a:p>
          <a:p>
            <a:pPr eaLnBrk="1" hangingPunct="1">
              <a:lnSpc>
                <a:spcPct val="90000"/>
              </a:lnSpc>
            </a:pPr>
            <a:r>
              <a:rPr lang="en-US" sz="2800" dirty="0">
                <a:solidFill>
                  <a:schemeClr val="bg1"/>
                </a:solidFill>
                <a:latin typeface="Calibri" charset="0"/>
                <a:ea typeface="ＭＳ Ｐゴシック" charset="0"/>
                <a:cs typeface="ＭＳ Ｐゴシック" charset="0"/>
              </a:rPr>
              <a:t>Discharge Summaries</a:t>
            </a:r>
          </a:p>
          <a:p>
            <a:pPr eaLnBrk="1" hangingPunct="1">
              <a:lnSpc>
                <a:spcPct val="90000"/>
              </a:lnSpc>
            </a:pPr>
            <a:r>
              <a:rPr lang="en-US" sz="2800" dirty="0">
                <a:solidFill>
                  <a:schemeClr val="bg1"/>
                </a:solidFill>
                <a:latin typeface="Calibri" charset="0"/>
                <a:ea typeface="ＭＳ Ｐゴシック" charset="0"/>
                <a:cs typeface="ＭＳ Ｐゴシック" charset="0"/>
              </a:rPr>
              <a:t>Hand-off Documents and Communication</a:t>
            </a:r>
          </a:p>
          <a:p>
            <a:pPr eaLnBrk="1" hangingPunct="1">
              <a:lnSpc>
                <a:spcPct val="90000"/>
              </a:lnSpc>
            </a:pPr>
            <a:r>
              <a:rPr lang="en-US" sz="2800" dirty="0">
                <a:solidFill>
                  <a:schemeClr val="bg1"/>
                </a:solidFill>
                <a:latin typeface="Calibri" charset="0"/>
                <a:ea typeface="ＭＳ Ｐゴシック" charset="0"/>
                <a:cs typeface="ＭＳ Ｐゴシック" charset="0"/>
              </a:rPr>
              <a:t>Hospital and Physician Billing Documents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9506"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9507" name="Rectangle 2"/>
          <p:cNvSpPr>
            <a:spLocks noGrp="1" noChangeArrowheads="1"/>
          </p:cNvSpPr>
          <p:nvPr>
            <p:ph type="title"/>
          </p:nvPr>
        </p:nvSpPr>
        <p:spPr/>
        <p:txBody>
          <a:bodyPr/>
          <a:lstStyle/>
          <a:p>
            <a:pPr eaLnBrk="1" hangingPunct="1"/>
            <a:r>
              <a:rPr lang="en-US" dirty="0">
                <a:solidFill>
                  <a:schemeClr val="bg1"/>
                </a:solidFill>
                <a:latin typeface="Calibri" charset="0"/>
                <a:ea typeface="ＭＳ Ｐゴシック" charset="0"/>
                <a:cs typeface="ＭＳ Ｐゴシック" charset="0"/>
              </a:rPr>
              <a:t>Admission/H&amp;P</a:t>
            </a:r>
          </a:p>
        </p:txBody>
      </p:sp>
      <p:sp>
        <p:nvSpPr>
          <p:cNvPr id="149508" name="Rectangle 3"/>
          <p:cNvSpPr>
            <a:spLocks noGrp="1" noChangeArrowheads="1"/>
          </p:cNvSpPr>
          <p:nvPr>
            <p:ph idx="1"/>
          </p:nvPr>
        </p:nvSpPr>
        <p:spPr/>
        <p:txBody>
          <a:bodyPr/>
          <a:lstStyle/>
          <a:p>
            <a:pPr eaLnBrk="1" hangingPunct="1">
              <a:lnSpc>
                <a:spcPct val="80000"/>
              </a:lnSpc>
            </a:pPr>
            <a:r>
              <a:rPr lang="en-US" sz="2400" dirty="0">
                <a:solidFill>
                  <a:schemeClr val="bg1"/>
                </a:solidFill>
                <a:latin typeface="Calibri" charset="0"/>
                <a:ea typeface="ＭＳ Ｐゴシック" charset="0"/>
                <a:cs typeface="ＭＳ Ｐゴシック" charset="0"/>
              </a:rPr>
              <a:t>History of present illness: Include chief complaint and history of present illness.</a:t>
            </a:r>
          </a:p>
          <a:p>
            <a:pPr eaLnBrk="1" hangingPunct="1">
              <a:lnSpc>
                <a:spcPct val="80000"/>
              </a:lnSpc>
            </a:pPr>
            <a:r>
              <a:rPr lang="en-US" sz="2400" dirty="0">
                <a:solidFill>
                  <a:schemeClr val="bg1"/>
                </a:solidFill>
                <a:latin typeface="Calibri" charset="0"/>
                <a:ea typeface="ＭＳ Ｐゴシック" charset="0"/>
                <a:cs typeface="ＭＳ Ｐゴシック" charset="0"/>
              </a:rPr>
              <a:t>Review of Systems:  2-9 components</a:t>
            </a:r>
          </a:p>
          <a:p>
            <a:pPr eaLnBrk="1" hangingPunct="1">
              <a:lnSpc>
                <a:spcPct val="80000"/>
              </a:lnSpc>
            </a:pPr>
            <a:r>
              <a:rPr lang="en-US" sz="2400" dirty="0">
                <a:solidFill>
                  <a:schemeClr val="bg1"/>
                </a:solidFill>
                <a:latin typeface="Calibri" charset="0"/>
                <a:ea typeface="ＭＳ Ｐゴシック" charset="0"/>
                <a:cs typeface="ＭＳ Ｐゴシック" charset="0"/>
              </a:rPr>
              <a:t>Medications: include non prescribed medications, supplements and holistic treatments</a:t>
            </a:r>
          </a:p>
          <a:p>
            <a:pPr eaLnBrk="1" hangingPunct="1">
              <a:lnSpc>
                <a:spcPct val="80000"/>
              </a:lnSpc>
            </a:pPr>
            <a:r>
              <a:rPr lang="en-US" sz="2400" dirty="0">
                <a:solidFill>
                  <a:schemeClr val="bg1"/>
                </a:solidFill>
                <a:latin typeface="Calibri" charset="0"/>
                <a:ea typeface="ＭＳ Ｐゴシック" charset="0"/>
                <a:cs typeface="ＭＳ Ｐゴシック" charset="0"/>
              </a:rPr>
              <a:t>Allergies:  include food allergies</a:t>
            </a:r>
          </a:p>
          <a:p>
            <a:pPr eaLnBrk="1" hangingPunct="1">
              <a:lnSpc>
                <a:spcPct val="80000"/>
              </a:lnSpc>
            </a:pPr>
            <a:r>
              <a:rPr lang="en-US" sz="2400" dirty="0">
                <a:solidFill>
                  <a:schemeClr val="bg1"/>
                </a:solidFill>
                <a:latin typeface="Calibri" charset="0"/>
                <a:ea typeface="ＭＳ Ｐゴシック" charset="0"/>
                <a:cs typeface="ＭＳ Ｐゴシック" charset="0"/>
              </a:rPr>
              <a:t>Family History</a:t>
            </a:r>
          </a:p>
          <a:p>
            <a:pPr eaLnBrk="1" hangingPunct="1">
              <a:lnSpc>
                <a:spcPct val="80000"/>
              </a:lnSpc>
            </a:pPr>
            <a:r>
              <a:rPr lang="en-US" sz="2400" dirty="0">
                <a:solidFill>
                  <a:schemeClr val="bg1"/>
                </a:solidFill>
                <a:latin typeface="Calibri" charset="0"/>
                <a:ea typeface="ＭＳ Ｐゴシック" charset="0"/>
                <a:cs typeface="ＭＳ Ｐゴシック" charset="0"/>
              </a:rPr>
              <a:t>Social History: How does illness effect ability to work?</a:t>
            </a:r>
          </a:p>
          <a:p>
            <a:pPr eaLnBrk="1" hangingPunct="1">
              <a:lnSpc>
                <a:spcPct val="80000"/>
              </a:lnSpc>
            </a:pPr>
            <a:r>
              <a:rPr lang="en-US" sz="2400" dirty="0">
                <a:solidFill>
                  <a:schemeClr val="bg1"/>
                </a:solidFill>
                <a:latin typeface="Calibri" charset="0"/>
                <a:ea typeface="ＭＳ Ｐゴシック" charset="0"/>
                <a:cs typeface="ＭＳ Ｐゴシック" charset="0"/>
              </a:rPr>
              <a:t>Detailed Examination: 5-7 systems or 12 points on one</a:t>
            </a:r>
          </a:p>
          <a:p>
            <a:pPr eaLnBrk="1" hangingPunct="1">
              <a:lnSpc>
                <a:spcPct val="80000"/>
              </a:lnSpc>
            </a:pPr>
            <a:r>
              <a:rPr lang="en-US" sz="2400" dirty="0">
                <a:solidFill>
                  <a:schemeClr val="bg1"/>
                </a:solidFill>
                <a:latin typeface="Calibri" charset="0"/>
                <a:ea typeface="ＭＳ Ｐゴシック" charset="0"/>
                <a:cs typeface="ＭＳ Ｐゴシック" charset="0"/>
              </a:rPr>
              <a:t>Review of Studies</a:t>
            </a:r>
          </a:p>
          <a:p>
            <a:pPr eaLnBrk="1" hangingPunct="1">
              <a:lnSpc>
                <a:spcPct val="80000"/>
              </a:lnSpc>
            </a:pPr>
            <a:r>
              <a:rPr lang="en-US" sz="2400" dirty="0">
                <a:solidFill>
                  <a:schemeClr val="bg1"/>
                </a:solidFill>
                <a:latin typeface="Calibri" charset="0"/>
                <a:ea typeface="ＭＳ Ｐゴシック" charset="0"/>
                <a:cs typeface="ＭＳ Ｐゴシック" charset="0"/>
              </a:rPr>
              <a:t>Assessment</a:t>
            </a:r>
          </a:p>
          <a:p>
            <a:pPr eaLnBrk="1" hangingPunct="1">
              <a:lnSpc>
                <a:spcPct val="80000"/>
              </a:lnSpc>
            </a:pPr>
            <a:r>
              <a:rPr lang="en-US" sz="2400" dirty="0">
                <a:solidFill>
                  <a:schemeClr val="bg1"/>
                </a:solidFill>
                <a:latin typeface="Calibri" charset="0"/>
                <a:ea typeface="ＭＳ Ｐゴシック" charset="0"/>
                <a:cs typeface="ＭＳ Ｐゴシック" charset="0"/>
              </a:rPr>
              <a:t>Plan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938" name="Picture 3" descr="second page.jpg"/>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7939" name="Rectangle 2"/>
          <p:cNvSpPr>
            <a:spLocks noGrp="1" noChangeArrowheads="1"/>
          </p:cNvSpPr>
          <p:nvPr>
            <p:ph type="title"/>
          </p:nvPr>
        </p:nvSpPr>
        <p:spPr/>
        <p:txBody>
          <a:bodyPr/>
          <a:lstStyle/>
          <a:p>
            <a:pPr eaLnBrk="1" hangingPunct="1"/>
            <a:r>
              <a:rPr lang="en-US" dirty="0">
                <a:solidFill>
                  <a:schemeClr val="bg1"/>
                </a:solidFill>
                <a:latin typeface="Calibri" charset="0"/>
                <a:ea typeface="ＭＳ Ｐゴシック" charset="0"/>
                <a:cs typeface="ＭＳ Ｐゴシック" charset="0"/>
              </a:rPr>
              <a:t>Consults</a:t>
            </a:r>
          </a:p>
        </p:txBody>
      </p:sp>
      <p:sp>
        <p:nvSpPr>
          <p:cNvPr id="167940" name="Rectangle 3"/>
          <p:cNvSpPr>
            <a:spLocks noGrp="1" noChangeArrowheads="1"/>
          </p:cNvSpPr>
          <p:nvPr>
            <p:ph idx="1"/>
          </p:nvPr>
        </p:nvSpPr>
        <p:spPr/>
        <p:txBody>
          <a:bodyPr/>
          <a:lstStyle/>
          <a:p>
            <a:pPr eaLnBrk="1" hangingPunct="1">
              <a:lnSpc>
                <a:spcPct val="90000"/>
              </a:lnSpc>
            </a:pPr>
            <a:r>
              <a:rPr lang="en-US" sz="2400" dirty="0">
                <a:solidFill>
                  <a:schemeClr val="bg1"/>
                </a:solidFill>
                <a:latin typeface="Calibri" charset="0"/>
                <a:ea typeface="ＭＳ Ｐゴシック" charset="0"/>
                <a:cs typeface="ＭＳ Ｐゴシック" charset="0"/>
              </a:rPr>
              <a:t>Restate the patients clinical condition</a:t>
            </a:r>
          </a:p>
          <a:p>
            <a:pPr eaLnBrk="1" hangingPunct="1">
              <a:lnSpc>
                <a:spcPct val="90000"/>
              </a:lnSpc>
            </a:pPr>
            <a:r>
              <a:rPr lang="en-US" sz="2400" dirty="0">
                <a:solidFill>
                  <a:schemeClr val="bg1"/>
                </a:solidFill>
                <a:latin typeface="Calibri" charset="0"/>
                <a:ea typeface="ＭＳ Ｐゴシック" charset="0"/>
                <a:cs typeface="ＭＳ Ｐゴシック" charset="0"/>
              </a:rPr>
              <a:t>Summarize in detail the neurological examination</a:t>
            </a:r>
          </a:p>
          <a:p>
            <a:pPr eaLnBrk="1" hangingPunct="1">
              <a:lnSpc>
                <a:spcPct val="90000"/>
              </a:lnSpc>
            </a:pPr>
            <a:r>
              <a:rPr lang="en-US" sz="2400" dirty="0">
                <a:solidFill>
                  <a:schemeClr val="bg1"/>
                </a:solidFill>
                <a:latin typeface="Calibri" charset="0"/>
                <a:ea typeface="ＭＳ Ｐゴシック" charset="0"/>
                <a:cs typeface="ＭＳ Ｐゴシック" charset="0"/>
              </a:rPr>
              <a:t>Summarize in detail the radiological studies</a:t>
            </a:r>
          </a:p>
          <a:p>
            <a:pPr eaLnBrk="1" hangingPunct="1">
              <a:lnSpc>
                <a:spcPct val="90000"/>
              </a:lnSpc>
            </a:pPr>
            <a:r>
              <a:rPr lang="en-US" sz="2400" dirty="0">
                <a:solidFill>
                  <a:schemeClr val="bg1"/>
                </a:solidFill>
                <a:latin typeface="Calibri" charset="0"/>
                <a:ea typeface="ＭＳ Ｐゴシック" charset="0"/>
                <a:cs typeface="ＭＳ Ｐゴシック" charset="0"/>
              </a:rPr>
              <a:t>Clearly state the Assessment and Treatment Plan</a:t>
            </a:r>
          </a:p>
          <a:p>
            <a:pPr eaLnBrk="1" hangingPunct="1">
              <a:lnSpc>
                <a:spcPct val="90000"/>
              </a:lnSpc>
            </a:pPr>
            <a:r>
              <a:rPr lang="en-US" sz="2400" dirty="0">
                <a:solidFill>
                  <a:schemeClr val="bg1"/>
                </a:solidFill>
                <a:latin typeface="Calibri" charset="0"/>
                <a:ea typeface="ＭＳ Ｐゴシック" charset="0"/>
                <a:cs typeface="ＭＳ Ｐゴシック" charset="0"/>
              </a:rPr>
              <a:t>Leave a pager number for additional questions</a:t>
            </a:r>
          </a:p>
          <a:p>
            <a:pPr eaLnBrk="1" hangingPunct="1">
              <a:lnSpc>
                <a:spcPct val="90000"/>
              </a:lnSpc>
            </a:pPr>
            <a:r>
              <a:rPr lang="en-US" sz="2400" dirty="0">
                <a:solidFill>
                  <a:schemeClr val="bg1"/>
                </a:solidFill>
                <a:latin typeface="Calibri" charset="0"/>
                <a:ea typeface="ＭＳ Ｐゴシック" charset="0"/>
                <a:cs typeface="ＭＳ Ｐゴシック" charset="0"/>
              </a:rPr>
              <a:t>Answer the Question</a:t>
            </a:r>
          </a:p>
          <a:p>
            <a:pPr eaLnBrk="1" hangingPunct="1">
              <a:lnSpc>
                <a:spcPct val="90000"/>
              </a:lnSpc>
            </a:pPr>
            <a:r>
              <a:rPr lang="en-US" sz="2400" dirty="0">
                <a:solidFill>
                  <a:schemeClr val="bg1"/>
                </a:solidFill>
                <a:latin typeface="Calibri" charset="0"/>
                <a:ea typeface="ＭＳ Ｐゴシック" charset="0"/>
                <a:cs typeface="ＭＳ Ｐゴシック" charset="0"/>
              </a:rPr>
              <a:t>Contact the service asking for the consult and talk with them specifically making sure you have answered the question.</a:t>
            </a:r>
          </a:p>
          <a:p>
            <a:pPr eaLnBrk="1" hangingPunct="1">
              <a:lnSpc>
                <a:spcPct val="90000"/>
              </a:lnSpc>
            </a:pPr>
            <a:r>
              <a:rPr lang="en-US" sz="2400" dirty="0">
                <a:solidFill>
                  <a:schemeClr val="bg1"/>
                </a:solidFill>
                <a:latin typeface="Calibri" charset="0"/>
                <a:ea typeface="ＭＳ Ｐゴシック" charset="0"/>
                <a:cs typeface="ＭＳ Ｐゴシック" charset="0"/>
              </a:rPr>
              <a:t>Be timely, prompt and courteous.  If people ask you to see a patient it is because they are asking for your help</a:t>
            </a:r>
          </a:p>
          <a:p>
            <a:pPr eaLnBrk="1" hangingPunct="1">
              <a:lnSpc>
                <a:spcPct val="90000"/>
              </a:lnSpc>
              <a:buFontTx/>
              <a:buNone/>
            </a:pPr>
            <a:endParaRPr lang="en-US" sz="2400" dirty="0">
              <a:latin typeface="Calibri" charset="0"/>
              <a:ea typeface="ＭＳ Ｐゴシック" charset="0"/>
              <a:cs typeface="ＭＳ Ｐゴシック" charset="0"/>
            </a:endParaRPr>
          </a:p>
        </p:txBody>
      </p:sp>
    </p:spTree>
  </p:cSld>
  <p:clrMapOvr>
    <a:masterClrMapping/>
  </p:clrMapOvr>
</p:sld>
</file>

<file path=ppt/theme/theme1.xml><?xml version="1.0" encoding="utf-8"?>
<a:theme xmlns:a="http://schemas.openxmlformats.org/drawingml/2006/main" name="Theme1">
  <a:themeElements>
    <a:clrScheme name="Office Theme 2">
      <a:dk1>
        <a:srgbClr val="FFFFFF"/>
      </a:dk1>
      <a:lt1>
        <a:srgbClr val="FFFFFF"/>
      </a:lt1>
      <a:dk2>
        <a:srgbClr val="1F497D"/>
      </a:dk2>
      <a:lt2>
        <a:srgbClr val="EEECE1"/>
      </a:lt2>
      <a:accent1>
        <a:srgbClr val="4F81BD"/>
      </a:accent1>
      <a:accent2>
        <a:srgbClr val="C0504D"/>
      </a:accent2>
      <a:accent3>
        <a:srgbClr val="FFFFFF"/>
      </a:accent3>
      <a:accent4>
        <a:srgbClr val="DADADA"/>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FFFFFF"/>
        </a:dk1>
        <a:lt1>
          <a:srgbClr val="FFFFFF"/>
        </a:lt1>
        <a:dk2>
          <a:srgbClr val="1F497D"/>
        </a:dk2>
        <a:lt2>
          <a:srgbClr val="EEECE1"/>
        </a:lt2>
        <a:accent1>
          <a:srgbClr val="4F81BD"/>
        </a:accent1>
        <a:accent2>
          <a:srgbClr val="C0504D"/>
        </a:accent2>
        <a:accent3>
          <a:srgbClr val="FFFFFF"/>
        </a:accent3>
        <a:accent4>
          <a:srgbClr val="DADADA"/>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1174</TotalTime>
  <Words>1199</Words>
  <Application>Microsoft Office PowerPoint</Application>
  <PresentationFormat>On-screen Show (4:3)</PresentationFormat>
  <Paragraphs>166</Paragraphs>
  <Slides>17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Theme1</vt:lpstr>
      <vt:lpstr>Patient Safety and Clinical Communications</vt:lpstr>
      <vt:lpstr>Neurological Surgery Residents</vt:lpstr>
      <vt:lpstr>Purpose and Importance</vt:lpstr>
      <vt:lpstr>Communication and Documentation Considerations</vt:lpstr>
      <vt:lpstr>Key Elements of Documentation and Communication</vt:lpstr>
      <vt:lpstr>Types of and people with whom we communicate: How we do it determines our success</vt:lpstr>
      <vt:lpstr>Types of Documents</vt:lpstr>
      <vt:lpstr>Admission/H&amp;P</vt:lpstr>
      <vt:lpstr>Consults</vt:lpstr>
      <vt:lpstr>Operative/Procedural Notes</vt:lpstr>
      <vt:lpstr>Consent:  It is a Process</vt:lpstr>
      <vt:lpstr>Consent Consideration</vt:lpstr>
      <vt:lpstr>Discharge Summary</vt:lpstr>
      <vt:lpstr>Hand-offs</vt:lpstr>
      <vt:lpstr>Billing and Coding</vt:lpstr>
      <vt:lpstr>Conflict: the lack of communication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ix.	Patient Safety and/is Clinical Communications</dc:title>
  <dc:creator>SNS</dc:creator>
  <cp:lastModifiedBy>Joni Shulman</cp:lastModifiedBy>
  <cp:revision>23</cp:revision>
  <cp:lastPrinted>2011-05-31T17:39:04Z</cp:lastPrinted>
  <dcterms:created xsi:type="dcterms:W3CDTF">2011-11-06T01:00:51Z</dcterms:created>
  <dcterms:modified xsi:type="dcterms:W3CDTF">2020-03-02T22:56:42Z</dcterms:modified>
</cp:coreProperties>
</file>