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59" r:id="rId6"/>
    <p:sldId id="273" r:id="rId7"/>
    <p:sldId id="289" r:id="rId8"/>
    <p:sldId id="274" r:id="rId9"/>
    <p:sldId id="261" r:id="rId10"/>
    <p:sldId id="264" r:id="rId11"/>
    <p:sldId id="268" r:id="rId12"/>
    <p:sldId id="266" r:id="rId13"/>
    <p:sldId id="288" r:id="rId14"/>
    <p:sldId id="275" r:id="rId15"/>
    <p:sldId id="280" r:id="rId16"/>
    <p:sldId id="282" r:id="rId17"/>
    <p:sldId id="283" r:id="rId18"/>
    <p:sldId id="279" r:id="rId19"/>
    <p:sldId id="281" r:id="rId20"/>
    <p:sldId id="271" r:id="rId21"/>
    <p:sldId id="290" r:id="rId22"/>
    <p:sldId id="286" r:id="rId23"/>
    <p:sldId id="284" r:id="rId24"/>
    <p:sldId id="269" r:id="rId25"/>
    <p:sldId id="270" r:id="rId26"/>
    <p:sldId id="27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ACC35E-09BF-40E3-9290-D0C80C50A2D8}" type="datetimeFigureOut">
              <a:rPr lang="en-US" smtClean="0"/>
              <a:pPr/>
              <a:t>6/5/2013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7259EAE-2CF4-406E-9D26-871B0D175A9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C35E-09BF-40E3-9290-D0C80C50A2D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C35E-09BF-40E3-9290-D0C80C50A2D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C35E-09BF-40E3-9290-D0C80C50A2D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ACC35E-09BF-40E3-9290-D0C80C50A2D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7259EAE-2CF4-406E-9D26-871B0D175A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CC35E-09BF-40E3-9290-D0C80C50A2D8}"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ACC35E-09BF-40E3-9290-D0C80C50A2D8}" type="datetimeFigureOut">
              <a:rPr lang="en-US" smtClean="0"/>
              <a:pPr/>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ACC35E-09BF-40E3-9290-D0C80C50A2D8}" type="datetimeFigureOut">
              <a:rPr lang="en-US" smtClean="0"/>
              <a:pPr/>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CC35E-09BF-40E3-9290-D0C80C50A2D8}" type="datetimeFigureOut">
              <a:rPr lang="en-US" smtClean="0"/>
              <a:pPr/>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CC35E-09BF-40E3-9290-D0C80C50A2D8}"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ACC35E-09BF-40E3-9290-D0C80C50A2D8}"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9EAE-2CF4-406E-9D26-871B0D175A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ACC35E-09BF-40E3-9290-D0C80C50A2D8}" type="datetimeFigureOut">
              <a:rPr lang="en-US" smtClean="0"/>
              <a:pPr/>
              <a:t>6/5/2013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7259EAE-2CF4-406E-9D26-871B0D175A9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8800"/>
          </a:xfrm>
        </p:spPr>
        <p:txBody>
          <a:bodyPr/>
          <a:lstStyle/>
          <a:p>
            <a:r>
              <a:rPr lang="en-US" dirty="0" smtClean="0"/>
              <a:t>ENFOLDED FELLOWSHIPS:</a:t>
            </a:r>
            <a:br>
              <a:rPr lang="en-US" dirty="0" smtClean="0"/>
            </a:br>
            <a:r>
              <a:rPr lang="en-US" dirty="0" smtClean="0"/>
              <a:t>N-CAST APPROACH</a:t>
            </a:r>
            <a:endParaRPr lang="en-US" dirty="0"/>
          </a:p>
        </p:txBody>
      </p:sp>
      <p:sp>
        <p:nvSpPr>
          <p:cNvPr id="3" name="Subtitle 2"/>
          <p:cNvSpPr>
            <a:spLocks noGrp="1"/>
          </p:cNvSpPr>
          <p:nvPr>
            <p:ph type="subTitle" idx="1"/>
          </p:nvPr>
        </p:nvSpPr>
        <p:spPr>
          <a:xfrm>
            <a:off x="1371600" y="3733800"/>
            <a:ext cx="6400800" cy="1752600"/>
          </a:xfrm>
        </p:spPr>
        <p:txBody>
          <a:bodyPr/>
          <a:lstStyle/>
          <a:p>
            <a:r>
              <a:rPr lang="en-US" dirty="0" smtClean="0">
                <a:latin typeface="Arial" pitchFamily="34" charset="0"/>
                <a:cs typeface="Arial" pitchFamily="34" charset="0"/>
              </a:rPr>
              <a:t>STEVEN GIANNOTTA MD</a:t>
            </a:r>
          </a:p>
          <a:p>
            <a:r>
              <a:rPr lang="en-US" dirty="0" err="1" smtClean="0">
                <a:latin typeface="Arial" pitchFamily="34" charset="0"/>
                <a:cs typeface="Arial" pitchFamily="34" charset="0"/>
              </a:rPr>
              <a:t>Sec’y</a:t>
            </a:r>
            <a:r>
              <a:rPr lang="en-US" dirty="0" smtClean="0">
                <a:latin typeface="Arial" pitchFamily="34" charset="0"/>
                <a:cs typeface="Arial" pitchFamily="34" charset="0"/>
              </a:rPr>
              <a:t> CAST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CAST RESPONSIBILITIES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latin typeface="Arial" pitchFamily="34" charset="0"/>
                <a:cs typeface="Arial" pitchFamily="34" charset="0"/>
              </a:rPr>
              <a:t>Accreditation of subspecialty fellowships in neurosurgery</a:t>
            </a:r>
          </a:p>
          <a:p>
            <a:pPr marL="514350" indent="-514350">
              <a:buFont typeface="+mj-lt"/>
              <a:buAutoNum type="arabicPeriod"/>
            </a:pPr>
            <a:r>
              <a:rPr lang="en-US" b="1" dirty="0" smtClean="0">
                <a:latin typeface="Arial" pitchFamily="34" charset="0"/>
                <a:cs typeface="Arial" pitchFamily="34" charset="0"/>
              </a:rPr>
              <a:t>Development and updating of subspecialty training requirements</a:t>
            </a:r>
          </a:p>
          <a:p>
            <a:pPr marL="514350" indent="-514350">
              <a:buFont typeface="+mj-lt"/>
              <a:buAutoNum type="arabicPeriod"/>
            </a:pPr>
            <a:r>
              <a:rPr lang="en-US" b="1" dirty="0" smtClean="0">
                <a:latin typeface="Arial" pitchFamily="34" charset="0"/>
                <a:cs typeface="Arial" pitchFamily="34" charset="0"/>
              </a:rPr>
              <a:t>Promulgating study and analysis of outcomes relative to neurosurgical subspecialty training</a:t>
            </a:r>
          </a:p>
          <a:p>
            <a:pPr marL="514350" indent="-514350">
              <a:buFont typeface="+mj-lt"/>
              <a:buAutoNum type="arabicPeriod"/>
            </a:pPr>
            <a:r>
              <a:rPr lang="en-US" b="1" dirty="0" smtClean="0">
                <a:latin typeface="Arial" pitchFamily="34" charset="0"/>
                <a:cs typeface="Arial" pitchFamily="34" charset="0"/>
              </a:rPr>
              <a:t>When necessary, developing and monitoring programs for a neurosurgical match</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67709"/>
          </a:xfrm>
        </p:spPr>
        <p:txBody>
          <a:bodyPr>
            <a:normAutofit/>
          </a:bodyPr>
          <a:lstStyle/>
          <a:p>
            <a:r>
              <a:rPr lang="en-US" dirty="0" smtClean="0"/>
              <a:t>CURRENTLY</a:t>
            </a:r>
            <a:endParaRPr lang="en-US" dirty="0"/>
          </a:p>
        </p:txBody>
      </p:sp>
      <p:sp>
        <p:nvSpPr>
          <p:cNvPr id="3" name="Content Placeholder 2"/>
          <p:cNvSpPr>
            <a:spLocks noGrp="1"/>
          </p:cNvSpPr>
          <p:nvPr>
            <p:ph idx="1"/>
          </p:nvPr>
        </p:nvSpPr>
        <p:spPr/>
        <p:txBody>
          <a:bodyPr/>
          <a:lstStyle/>
          <a:p>
            <a:r>
              <a:rPr lang="en-US" b="1" dirty="0" smtClean="0">
                <a:latin typeface="Arial" pitchFamily="34" charset="0"/>
                <a:cs typeface="Arial" pitchFamily="34" charset="0"/>
              </a:rPr>
              <a:t>Accredits post graduate fellowships in 9 subspecialties</a:t>
            </a:r>
          </a:p>
          <a:p>
            <a:r>
              <a:rPr lang="en-US" b="1" dirty="0" smtClean="0">
                <a:latin typeface="Arial" pitchFamily="34" charset="0"/>
                <a:cs typeface="Arial" pitchFamily="34" charset="0"/>
              </a:rPr>
              <a:t>Recognizes “enfolding subspecialty training” in some subspecialties</a:t>
            </a:r>
          </a:p>
          <a:p>
            <a:r>
              <a:rPr lang="en-US" b="1" dirty="0" smtClean="0">
                <a:latin typeface="Arial" pitchFamily="34" charset="0"/>
                <a:cs typeface="Arial" pitchFamily="34" charset="0"/>
              </a:rPr>
              <a:t>Developing structure to oversee endovascular </a:t>
            </a:r>
            <a:r>
              <a:rPr lang="en-US" b="1" dirty="0" smtClean="0">
                <a:latin typeface="Arial" pitchFamily="34" charset="0"/>
                <a:cs typeface="Arial" pitchFamily="34" charset="0"/>
              </a:rPr>
              <a:t>and critical care training in residency as per the Matrix requirements and guidelines (requires some restructuring of the residency)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CONTINUED GROWTH</a:t>
            </a:r>
            <a:endParaRPr lang="en-US" dirty="0"/>
          </a:p>
        </p:txBody>
      </p:sp>
      <p:sp>
        <p:nvSpPr>
          <p:cNvPr id="3" name="Content Placeholder 2"/>
          <p:cNvSpPr>
            <a:spLocks noGrp="1"/>
          </p:cNvSpPr>
          <p:nvPr>
            <p:ph idx="1"/>
          </p:nvPr>
        </p:nvSpPr>
        <p:spPr>
          <a:xfrm>
            <a:off x="457200" y="1828800"/>
            <a:ext cx="8229600" cy="4709160"/>
          </a:xfrm>
        </p:spPr>
        <p:txBody>
          <a:bodyPr/>
          <a:lstStyle/>
          <a:p>
            <a:r>
              <a:rPr lang="en-US" b="1" dirty="0" smtClean="0">
                <a:latin typeface="Arial" pitchFamily="34" charset="0"/>
                <a:cs typeface="Arial" pitchFamily="34" charset="0"/>
              </a:rPr>
              <a:t>Added two new members in 2011</a:t>
            </a:r>
          </a:p>
          <a:p>
            <a:r>
              <a:rPr lang="en-US" b="1" dirty="0" smtClean="0">
                <a:latin typeface="Arial" pitchFamily="34" charset="0"/>
                <a:cs typeface="Arial" pitchFamily="34" charset="0"/>
              </a:rPr>
              <a:t>Reviewed 14 programs in 2011 out of a total of 70 since 2002</a:t>
            </a:r>
          </a:p>
          <a:p>
            <a:r>
              <a:rPr lang="en-US" b="1" dirty="0" smtClean="0">
                <a:latin typeface="Arial" pitchFamily="34" charset="0"/>
                <a:cs typeface="Arial" pitchFamily="34" charset="0"/>
              </a:rPr>
              <a:t>Eventually NREF will only fund CAST approved programs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latin typeface="Arial" pitchFamily="34" charset="0"/>
                <a:cs typeface="Arial" pitchFamily="34" charset="0"/>
              </a:rPr>
              <a:t>TO DATE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62500" lnSpcReduction="20000"/>
          </a:bodyPr>
          <a:lstStyle/>
          <a:p>
            <a:pPr>
              <a:buFontTx/>
              <a:buNone/>
            </a:pPr>
            <a:r>
              <a:rPr lang="en-US" sz="3400" dirty="0" smtClean="0">
                <a:latin typeface="Arial" charset="0"/>
                <a:cs typeface="Arial" charset="0"/>
              </a:rPr>
              <a:t># TOTAL fellowships/programs currently approved		</a:t>
            </a:r>
            <a:r>
              <a:rPr lang="en-US" sz="3400" b="1" dirty="0" smtClean="0">
                <a:solidFill>
                  <a:schemeClr val="tx2"/>
                </a:solidFill>
                <a:latin typeface="Arial" charset="0"/>
                <a:cs typeface="Arial" charset="0"/>
              </a:rPr>
              <a:t>71</a:t>
            </a:r>
          </a:p>
          <a:p>
            <a:pPr>
              <a:buFontTx/>
              <a:buNone/>
            </a:pPr>
            <a:r>
              <a:rPr lang="en-US" sz="3400" dirty="0" smtClean="0">
                <a:latin typeface="Arial" charset="0"/>
                <a:cs typeface="Arial" charset="0"/>
              </a:rPr>
              <a:t> </a:t>
            </a:r>
          </a:p>
          <a:p>
            <a:pPr>
              <a:buFontTx/>
              <a:buNone/>
            </a:pPr>
            <a:r>
              <a:rPr lang="en-US" sz="3400" dirty="0" smtClean="0">
                <a:latin typeface="Arial" charset="0"/>
                <a:cs typeface="Arial" charset="0"/>
              </a:rPr>
              <a:t> 	Types 		</a:t>
            </a:r>
            <a:r>
              <a:rPr lang="en-US" sz="3400" dirty="0" err="1" smtClean="0">
                <a:latin typeface="Arial" charset="0"/>
                <a:cs typeface="Arial" charset="0"/>
              </a:rPr>
              <a:t>Cerebrovascular</a:t>
            </a:r>
            <a:r>
              <a:rPr lang="en-US" sz="3400" dirty="0" smtClean="0">
                <a:latin typeface="Arial" charset="0"/>
                <a:cs typeface="Arial" charset="0"/>
              </a:rPr>
              <a:t> 			  4</a:t>
            </a:r>
          </a:p>
          <a:p>
            <a:pPr>
              <a:buFontTx/>
              <a:buNone/>
            </a:pPr>
            <a:r>
              <a:rPr lang="en-US" sz="3400" dirty="0" smtClean="0">
                <a:latin typeface="Arial" charset="0"/>
                <a:cs typeface="Arial" charset="0"/>
              </a:rPr>
              <a:t>				Critical Care				  3</a:t>
            </a:r>
          </a:p>
          <a:p>
            <a:pPr>
              <a:buFontTx/>
              <a:buNone/>
            </a:pPr>
            <a:r>
              <a:rPr lang="en-US" sz="3400" dirty="0" smtClean="0">
                <a:latin typeface="Arial" charset="0"/>
                <a:cs typeface="Arial" charset="0"/>
              </a:rPr>
              <a:t>				Endovascular				  9</a:t>
            </a:r>
          </a:p>
          <a:p>
            <a:pPr>
              <a:buFontTx/>
              <a:buNone/>
            </a:pPr>
            <a:r>
              <a:rPr lang="en-US" sz="3400" dirty="0" smtClean="0">
                <a:latin typeface="Arial" charset="0"/>
                <a:cs typeface="Arial" charset="0"/>
              </a:rPr>
              <a:t>				Neurosurgical Oncology		  5</a:t>
            </a:r>
          </a:p>
          <a:p>
            <a:pPr>
              <a:buFontTx/>
              <a:buNone/>
            </a:pPr>
            <a:r>
              <a:rPr lang="en-US" sz="3400" dirty="0" smtClean="0">
                <a:latin typeface="Arial" charset="0"/>
                <a:cs typeface="Arial" charset="0"/>
              </a:rPr>
              <a:t>				Trauma				 	  1</a:t>
            </a:r>
          </a:p>
          <a:p>
            <a:pPr>
              <a:buFontTx/>
              <a:buNone/>
            </a:pPr>
            <a:r>
              <a:rPr lang="en-US" sz="3400" dirty="0" smtClean="0">
                <a:latin typeface="Arial" charset="0"/>
                <a:cs typeface="Arial" charset="0"/>
              </a:rPr>
              <a:t>				Pediatric				14</a:t>
            </a:r>
          </a:p>
          <a:p>
            <a:pPr>
              <a:buFontTx/>
              <a:buNone/>
            </a:pPr>
            <a:r>
              <a:rPr lang="en-US" sz="3400" dirty="0" smtClean="0">
                <a:latin typeface="Arial" charset="0"/>
                <a:cs typeface="Arial" charset="0"/>
              </a:rPr>
              <a:t>				Peripheral Nerve			  1</a:t>
            </a:r>
          </a:p>
          <a:p>
            <a:pPr>
              <a:buFontTx/>
              <a:buNone/>
            </a:pPr>
            <a:r>
              <a:rPr lang="en-US" sz="3400" dirty="0" smtClean="0">
                <a:latin typeface="Arial" charset="0"/>
                <a:cs typeface="Arial" charset="0"/>
              </a:rPr>
              <a:t>				Spine					27</a:t>
            </a:r>
          </a:p>
          <a:p>
            <a:pPr>
              <a:buFontTx/>
              <a:buNone/>
            </a:pPr>
            <a:r>
              <a:rPr lang="en-US" sz="3400" dirty="0" smtClean="0">
                <a:latin typeface="Arial" charset="0"/>
                <a:cs typeface="Arial" charset="0"/>
              </a:rPr>
              <a:t>				Stereotactic and Functional		  7</a:t>
            </a:r>
          </a:p>
          <a:p>
            <a:endParaRPr lang="en-US" sz="31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latin typeface="Arial" pitchFamily="34" charset="0"/>
                <a:cs typeface="Arial" pitchFamily="34" charset="0"/>
              </a:rPr>
              <a:t>ENFOLDING</a:t>
            </a:r>
            <a:endParaRPr lang="en-US" dirty="0">
              <a:latin typeface="Arial" pitchFamily="34" charset="0"/>
              <a:cs typeface="Arial" pitchFamily="34" charset="0"/>
            </a:endParaRPr>
          </a:p>
        </p:txBody>
      </p:sp>
      <p:sp>
        <p:nvSpPr>
          <p:cNvPr id="3" name="Content Placeholder 2"/>
          <p:cNvSpPr>
            <a:spLocks noGrp="1"/>
          </p:cNvSpPr>
          <p:nvPr>
            <p:ph idx="1"/>
          </p:nvPr>
        </p:nvSpPr>
        <p:spPr>
          <a:xfrm>
            <a:off x="1752600" y="2362200"/>
            <a:ext cx="6934200" cy="3947160"/>
          </a:xfrm>
        </p:spPr>
        <p:txBody>
          <a:bodyPr/>
          <a:lstStyle/>
          <a:p>
            <a:r>
              <a:rPr lang="en-US" dirty="0" smtClean="0">
                <a:latin typeface="Arial" pitchFamily="34" charset="0"/>
                <a:cs typeface="Arial" pitchFamily="34" charset="0"/>
              </a:rPr>
              <a:t>RESIDENCY 7 YEARS</a:t>
            </a:r>
          </a:p>
          <a:p>
            <a:pPr lvl="1"/>
            <a:r>
              <a:rPr lang="en-US" dirty="0" smtClean="0">
                <a:latin typeface="Arial" pitchFamily="34" charset="0"/>
                <a:cs typeface="Arial" pitchFamily="34" charset="0"/>
              </a:rPr>
              <a:t>84 months minimum</a:t>
            </a:r>
          </a:p>
          <a:p>
            <a:pPr lvl="1"/>
            <a:r>
              <a:rPr lang="en-US" dirty="0" smtClean="0">
                <a:latin typeface="Arial" pitchFamily="34" charset="0"/>
                <a:cs typeface="Arial" pitchFamily="34" charset="0"/>
              </a:rPr>
              <a:t>54 months clinical neurosurgery</a:t>
            </a:r>
          </a:p>
          <a:p>
            <a:pPr lvl="1"/>
            <a:r>
              <a:rPr lang="en-US" dirty="0" smtClean="0">
                <a:latin typeface="Arial" pitchFamily="34" charset="0"/>
                <a:cs typeface="Arial" pitchFamily="34" charset="0"/>
              </a:rPr>
              <a:t>3 months basic clinical neurosciences</a:t>
            </a:r>
          </a:p>
          <a:p>
            <a:r>
              <a:rPr lang="en-US" dirty="0" smtClean="0">
                <a:latin typeface="Arial" pitchFamily="34" charset="0"/>
                <a:cs typeface="Arial" pitchFamily="34" charset="0"/>
              </a:rPr>
              <a:t>LONGEST</a:t>
            </a:r>
          </a:p>
          <a:p>
            <a:r>
              <a:rPr lang="en-US" dirty="0" smtClean="0">
                <a:latin typeface="Arial" pitchFamily="34" charset="0"/>
                <a:cs typeface="Arial" pitchFamily="34" charset="0"/>
              </a:rPr>
              <a:t>TOO LONG?</a:t>
            </a:r>
          </a:p>
          <a:p>
            <a:r>
              <a:rPr lang="en-US" dirty="0" smtClean="0">
                <a:latin typeface="Arial" pitchFamily="34" charset="0"/>
                <a:cs typeface="Arial" pitchFamily="34" charset="0"/>
              </a:rPr>
              <a:t>&gt;50% TAKE FELLOWSHIPS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534" y="381000"/>
            <a:ext cx="8466666" cy="6477000"/>
          </a:xfrm>
        </p:spPr>
        <p:txBody>
          <a:bodyPr>
            <a:normAutofit fontScale="92500"/>
          </a:bodyPr>
          <a:lstStyle/>
          <a:p>
            <a:pPr>
              <a:buNone/>
            </a:pPr>
            <a:r>
              <a:rPr lang="en-US" sz="1600" dirty="0" smtClean="0">
                <a:latin typeface="Arial" pitchFamily="34" charset="0"/>
                <a:cs typeface="Arial" pitchFamily="34" charset="0"/>
              </a:rPr>
              <a:t>THE NEW CAST </a:t>
            </a:r>
            <a:r>
              <a:rPr lang="en-US" sz="1600" b="1" dirty="0" smtClean="0">
                <a:latin typeface="Arial" pitchFamily="34" charset="0"/>
                <a:cs typeface="Arial" pitchFamily="34" charset="0"/>
              </a:rPr>
              <a:t>(NCAST - </a:t>
            </a:r>
            <a:r>
              <a:rPr lang="en-US" sz="1600" dirty="0" smtClean="0">
                <a:latin typeface="Arial" pitchFamily="34" charset="0"/>
                <a:cs typeface="Arial" pitchFamily="34" charset="0"/>
              </a:rPr>
              <a:t>Neurosurgery Committee on Advanced Subspecialty Training)</a:t>
            </a:r>
          </a:p>
          <a:p>
            <a:endParaRPr lang="en-US" sz="1600" dirty="0" smtClean="0">
              <a:latin typeface="Arial" pitchFamily="34" charset="0"/>
              <a:cs typeface="Arial" pitchFamily="34" charset="0"/>
            </a:endParaRPr>
          </a:p>
          <a:p>
            <a:pPr>
              <a:buNone/>
            </a:pPr>
            <a:r>
              <a:rPr lang="en-US" sz="1600" dirty="0" smtClean="0">
                <a:latin typeface="Arial" pitchFamily="34" charset="0"/>
                <a:cs typeface="Arial" pitchFamily="34" charset="0"/>
              </a:rPr>
              <a:t>The SNS now proposes to broaden the scope and mission of CAST to recognize advanced </a:t>
            </a:r>
            <a:r>
              <a:rPr lang="en-US" sz="1600" b="1" dirty="0" smtClean="0">
                <a:solidFill>
                  <a:schemeClr val="accent1"/>
                </a:solidFill>
                <a:latin typeface="Arial" pitchFamily="34" charset="0"/>
                <a:cs typeface="Arial" pitchFamily="34" charset="0"/>
              </a:rPr>
              <a:t>subspecialty training within residency training </a:t>
            </a:r>
            <a:r>
              <a:rPr lang="en-US" sz="1600" b="1" u="sng" dirty="0" smtClean="0">
                <a:solidFill>
                  <a:schemeClr val="accent1"/>
                </a:solidFill>
                <a:latin typeface="Arial" pitchFamily="34" charset="0"/>
                <a:cs typeface="Arial" pitchFamily="34" charset="0"/>
              </a:rPr>
              <a:t>as a fellowship</a:t>
            </a:r>
            <a:r>
              <a:rPr lang="en-US" sz="1600" dirty="0" smtClean="0">
                <a:latin typeface="Arial" pitchFamily="34" charset="0"/>
                <a:cs typeface="Arial" pitchFamily="34" charset="0"/>
              </a:rPr>
              <a:t>, by accreditation of these programs and issuance of a certificate of completion to the trainee.  This recognition would conform to current training standards and RRC-driven directives and requirements.  In acknowledgement of this new mission, CAST would be renamed the Neurosurgery Committee for Advanced Subspecialty Training (NCAST). </a:t>
            </a:r>
          </a:p>
          <a:p>
            <a:endParaRPr lang="en-US" sz="1600" dirty="0" smtClean="0">
              <a:latin typeface="Arial" pitchFamily="34" charset="0"/>
              <a:cs typeface="Arial" pitchFamily="34" charset="0"/>
            </a:endParaRPr>
          </a:p>
          <a:p>
            <a:pPr>
              <a:buNone/>
            </a:pPr>
            <a:r>
              <a:rPr lang="en-US" sz="1600" dirty="0" smtClean="0">
                <a:latin typeface="Arial" pitchFamily="34" charset="0"/>
                <a:cs typeface="Arial" pitchFamily="34" charset="0"/>
              </a:rPr>
              <a:t>This accreditation and certification process will apply to advanced subspecialty training during a dedicated and </a:t>
            </a:r>
            <a:r>
              <a:rPr lang="en-US" sz="1600" b="1" dirty="0" smtClean="0">
                <a:solidFill>
                  <a:schemeClr val="accent1"/>
                </a:solidFill>
                <a:latin typeface="Arial" pitchFamily="34" charset="0"/>
                <a:cs typeface="Arial" pitchFamily="34" charset="0"/>
              </a:rPr>
              <a:t>discrete time period during the later phases of residency (e.g., </a:t>
            </a:r>
            <a:r>
              <a:rPr lang="en-US" sz="1600" b="1" u="sng" dirty="0" smtClean="0">
                <a:solidFill>
                  <a:schemeClr val="accent1"/>
                </a:solidFill>
                <a:latin typeface="Arial" pitchFamily="34" charset="0"/>
                <a:cs typeface="Arial" pitchFamily="34" charset="0"/>
              </a:rPr>
              <a:t>most often during</a:t>
            </a:r>
            <a:r>
              <a:rPr lang="en-US" sz="1600" b="1" dirty="0" smtClean="0">
                <a:solidFill>
                  <a:schemeClr val="accent1"/>
                </a:solidFill>
                <a:latin typeface="Arial" pitchFamily="34" charset="0"/>
                <a:cs typeface="Arial" pitchFamily="34" charset="0"/>
              </a:rPr>
              <a:t> PGY 5-7 years).  </a:t>
            </a:r>
            <a:r>
              <a:rPr lang="en-US" sz="1600" dirty="0" smtClean="0">
                <a:latin typeface="Arial" pitchFamily="34" charset="0"/>
                <a:cs typeface="Arial" pitchFamily="34" charset="0"/>
              </a:rPr>
              <a:t>The training and assessment requirements for this advanced subspecialty training within residency would conform to the criteria set forth in the SNS Matrix Curriculum, and </a:t>
            </a:r>
            <a:r>
              <a:rPr lang="en-US" sz="1600" b="1" dirty="0" smtClean="0">
                <a:solidFill>
                  <a:schemeClr val="accent1"/>
                </a:solidFill>
                <a:latin typeface="Arial" pitchFamily="34" charset="0"/>
                <a:cs typeface="Arial" pitchFamily="34" charset="0"/>
              </a:rPr>
              <a:t>ACGME Milestone requirements for Level </a:t>
            </a:r>
            <a:r>
              <a:rPr lang="en-US" sz="1600" b="1" u="sng" dirty="0" smtClean="0">
                <a:solidFill>
                  <a:schemeClr val="accent1"/>
                </a:solidFill>
                <a:latin typeface="Arial" pitchFamily="34" charset="0"/>
                <a:cs typeface="Arial" pitchFamily="34" charset="0"/>
              </a:rPr>
              <a:t>4 and</a:t>
            </a:r>
            <a:r>
              <a:rPr lang="en-US" sz="1600" b="1" dirty="0" smtClean="0">
                <a:solidFill>
                  <a:schemeClr val="accent1"/>
                </a:solidFill>
                <a:latin typeface="Arial" pitchFamily="34" charset="0"/>
                <a:cs typeface="Arial" pitchFamily="34" charset="0"/>
              </a:rPr>
              <a:t> 5 training.</a:t>
            </a:r>
          </a:p>
          <a:p>
            <a:pPr>
              <a:buNone/>
            </a:pPr>
            <a:endParaRPr lang="en-US" sz="1600" dirty="0" smtClean="0">
              <a:latin typeface="Arial" pitchFamily="34" charset="0"/>
              <a:cs typeface="Arial" pitchFamily="34" charset="0"/>
            </a:endParaRPr>
          </a:p>
          <a:p>
            <a:pPr>
              <a:buNone/>
            </a:pPr>
            <a:r>
              <a:rPr lang="en-US" sz="1600" dirty="0" smtClean="0">
                <a:latin typeface="Arial" pitchFamily="34" charset="0"/>
                <a:cs typeface="Arial" pitchFamily="34" charset="0"/>
              </a:rPr>
              <a:t>The goal of advanced subspecialty training within the residency program should not dilute the resident’s research experience, nor should it in any way infringe upon the neurosurgical RRC requirements for resident training or their progress and requirements toward ABNS certification.</a:t>
            </a:r>
          </a:p>
          <a:p>
            <a:pPr>
              <a:buNone/>
            </a:pPr>
            <a:r>
              <a:rPr lang="en-US" sz="1600" b="1" dirty="0" smtClean="0">
                <a:latin typeface="Arial" pitchFamily="34" charset="0"/>
                <a:cs typeface="Arial" pitchFamily="34" charset="0"/>
              </a:rPr>
              <a:t> </a:t>
            </a:r>
            <a:endParaRPr lang="en-US" sz="1600" dirty="0" smtClean="0">
              <a:latin typeface="Arial" pitchFamily="34" charset="0"/>
              <a:cs typeface="Arial" pitchFamily="34" charset="0"/>
            </a:endParaRPr>
          </a:p>
          <a:p>
            <a:pPr>
              <a:buNone/>
            </a:pPr>
            <a:r>
              <a:rPr lang="en-US" sz="1600" b="1" dirty="0" smtClean="0">
                <a:latin typeface="Arial" pitchFamily="34" charset="0"/>
                <a:cs typeface="Arial" pitchFamily="34" charset="0"/>
              </a:rPr>
              <a:t>		____________________		________________________</a:t>
            </a:r>
            <a:endParaRPr lang="en-US" sz="1600" dirty="0" smtClean="0">
              <a:latin typeface="Arial" pitchFamily="34" charset="0"/>
              <a:cs typeface="Arial" pitchFamily="34" charset="0"/>
            </a:endParaRPr>
          </a:p>
          <a:p>
            <a:pPr>
              <a:buNone/>
            </a:pPr>
            <a:r>
              <a:rPr lang="en-US" sz="1600" b="1" dirty="0" smtClean="0">
                <a:latin typeface="Arial" pitchFamily="34" charset="0"/>
                <a:cs typeface="Arial" pitchFamily="34" charset="0"/>
              </a:rPr>
              <a:t>		Volker Sonntag MD		Arthur L Day MD</a:t>
            </a:r>
            <a:endParaRPr lang="en-US" sz="1600" dirty="0" smtClean="0">
              <a:latin typeface="Arial" pitchFamily="34" charset="0"/>
              <a:cs typeface="Arial" pitchFamily="34" charset="0"/>
            </a:endParaRPr>
          </a:p>
          <a:p>
            <a:pPr>
              <a:buNone/>
            </a:pPr>
            <a:r>
              <a:rPr lang="en-US" sz="1600" b="1" dirty="0" smtClean="0">
                <a:latin typeface="Arial" pitchFamily="34" charset="0"/>
                <a:cs typeface="Arial" pitchFamily="34" charset="0"/>
              </a:rPr>
              <a:t>		Chairman CAST			President SNS</a:t>
            </a:r>
            <a:endParaRPr lang="en-US" sz="1600" dirty="0" smtClean="0">
              <a:latin typeface="Arial" pitchFamily="34" charset="0"/>
              <a:cs typeface="Arial" pitchFamily="34" charset="0"/>
            </a:endParaRPr>
          </a:p>
          <a:p>
            <a:pPr>
              <a:buNone/>
            </a:pPr>
            <a:r>
              <a:rPr lang="en-US" sz="1600" b="1" dirty="0" smtClean="0">
                <a:latin typeface="Arial" pitchFamily="34" charset="0"/>
                <a:cs typeface="Arial" pitchFamily="34" charset="0"/>
              </a:rPr>
              <a:t> </a:t>
            </a:r>
            <a:endParaRPr lang="en-US" sz="1600" dirty="0" smtClean="0">
              <a:latin typeface="Arial" pitchFamily="34" charset="0"/>
              <a:cs typeface="Arial" pitchFamily="34" charset="0"/>
            </a:endParaRPr>
          </a:p>
          <a:p>
            <a:pPr>
              <a:buNone/>
            </a:pPr>
            <a:r>
              <a:rPr lang="en-US" sz="1000" b="1" dirty="0" smtClean="0">
                <a:latin typeface="Arial" pitchFamily="34" charset="0"/>
                <a:cs typeface="Arial" pitchFamily="34" charset="0"/>
              </a:rPr>
              <a:t> </a:t>
            </a:r>
            <a:endParaRPr lang="en-US" sz="1000" dirty="0" smtClean="0">
              <a:latin typeface="Arial" pitchFamily="34" charset="0"/>
              <a:cs typeface="Arial" pitchFamily="34" charset="0"/>
            </a:endParaRPr>
          </a:p>
          <a:p>
            <a:pPr>
              <a:buNone/>
            </a:pPr>
            <a:r>
              <a:rPr lang="en-US" sz="1000" dirty="0" smtClean="0">
                <a:latin typeface="Arial" pitchFamily="34" charset="0"/>
                <a:cs typeface="Arial" pitchFamily="34" charset="0"/>
              </a:rPr>
              <a:t> </a:t>
            </a:r>
          </a:p>
          <a:p>
            <a:endParaRPr lang="en-US" sz="10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452033" y="2286000"/>
            <a:ext cx="6239933" cy="4114800"/>
          </a:xfrm>
        </p:spPr>
        <p:txBody>
          <a:bodyPr/>
          <a:lstStyle/>
          <a:p>
            <a:pPr>
              <a:buFontTx/>
              <a:buNone/>
            </a:pPr>
            <a:r>
              <a:rPr lang="en-US" sz="2800" dirty="0" smtClean="0">
                <a:latin typeface="Arial" charset="0"/>
                <a:cs typeface="Arial" charset="0"/>
              </a:rPr>
              <a:t>Volker Sonntag 			co-Chair</a:t>
            </a:r>
          </a:p>
          <a:p>
            <a:pPr>
              <a:buFontTx/>
              <a:buNone/>
            </a:pPr>
            <a:r>
              <a:rPr lang="en-US" sz="2800" dirty="0" smtClean="0">
                <a:latin typeface="Arial" charset="0"/>
                <a:cs typeface="Arial" charset="0"/>
              </a:rPr>
              <a:t>Arthur Day 			co-Chair</a:t>
            </a:r>
          </a:p>
          <a:p>
            <a:pPr>
              <a:buFontTx/>
              <a:buNone/>
            </a:pPr>
            <a:endParaRPr lang="en-US" sz="2800" dirty="0" smtClean="0">
              <a:latin typeface="Arial" charset="0"/>
              <a:cs typeface="Arial" charset="0"/>
            </a:endParaRPr>
          </a:p>
          <a:p>
            <a:pPr>
              <a:buFontTx/>
              <a:buNone/>
            </a:pPr>
            <a:r>
              <a:rPr lang="en-US" sz="2800" dirty="0" smtClean="0">
                <a:latin typeface="Arial" charset="0"/>
                <a:cs typeface="Arial" charset="0"/>
              </a:rPr>
              <a:t>Steve </a:t>
            </a:r>
            <a:r>
              <a:rPr lang="en-US" sz="2800" dirty="0" err="1" smtClean="0">
                <a:latin typeface="Arial" charset="0"/>
                <a:cs typeface="Arial" charset="0"/>
              </a:rPr>
              <a:t>Giannotta</a:t>
            </a:r>
            <a:r>
              <a:rPr lang="en-US" sz="2800" dirty="0" smtClean="0">
                <a:latin typeface="Arial" charset="0"/>
                <a:cs typeface="Arial" charset="0"/>
              </a:rPr>
              <a:t>			</a:t>
            </a:r>
          </a:p>
          <a:p>
            <a:pPr>
              <a:buFontTx/>
              <a:buNone/>
            </a:pPr>
            <a:r>
              <a:rPr lang="en-US" sz="2800" dirty="0" smtClean="0">
                <a:latin typeface="Arial" charset="0"/>
                <a:cs typeface="Arial" charset="0"/>
              </a:rPr>
              <a:t>Robert </a:t>
            </a:r>
            <a:r>
              <a:rPr lang="en-US" sz="2800" dirty="0" err="1" smtClean="0">
                <a:latin typeface="Arial" charset="0"/>
                <a:cs typeface="Arial" charset="0"/>
              </a:rPr>
              <a:t>Harbaugh</a:t>
            </a:r>
            <a:endParaRPr lang="en-US" sz="2800" dirty="0" smtClean="0">
              <a:latin typeface="Arial" charset="0"/>
              <a:cs typeface="Arial" charset="0"/>
            </a:endParaRPr>
          </a:p>
          <a:p>
            <a:pPr>
              <a:buFontTx/>
              <a:buNone/>
            </a:pPr>
            <a:endParaRPr lang="en-US" dirty="0" smtClean="0"/>
          </a:p>
        </p:txBody>
      </p:sp>
      <p:sp>
        <p:nvSpPr>
          <p:cNvPr id="4" name="Title 1"/>
          <p:cNvSpPr txBox="1">
            <a:spLocks/>
          </p:cNvSpPr>
          <p:nvPr/>
        </p:nvSpPr>
        <p:spPr bwMode="auto">
          <a:xfrm>
            <a:off x="685799" y="381000"/>
            <a:ext cx="7772400" cy="1143000"/>
          </a:xfrm>
          <a:prstGeom prst="rect">
            <a:avLst/>
          </a:prstGeom>
          <a:noFill/>
          <a:ln w="9525">
            <a:noFill/>
            <a:miter lim="800000"/>
            <a:headEnd/>
            <a:tailEnd/>
          </a:ln>
        </p:spPr>
        <p:txBody>
          <a:bodyPr anchor="ctr"/>
          <a:lstStyle/>
          <a:p>
            <a:pPr algn="ctr">
              <a:defRPr/>
            </a:pPr>
            <a:r>
              <a:rPr lang="en-US" sz="4400" b="1" u="none" kern="0" dirty="0" smtClean="0">
                <a:solidFill>
                  <a:schemeClr val="accent1"/>
                </a:solidFill>
                <a:effectLst>
                  <a:outerShdw blurRad="38100" dist="38100" dir="2700000" algn="tl">
                    <a:srgbClr val="000000">
                      <a:alpha val="43137"/>
                    </a:srgbClr>
                  </a:outerShdw>
                </a:effectLst>
                <a:latin typeface="Arial" pitchFamily="34" charset="0"/>
                <a:ea typeface="+mj-ea"/>
                <a:cs typeface="Arial" pitchFamily="34" charset="0"/>
              </a:rPr>
              <a:t>CAST “Task </a:t>
            </a:r>
            <a:r>
              <a:rPr lang="en-US" sz="4400" b="1" kern="0" dirty="0">
                <a:solidFill>
                  <a:schemeClr val="accent1"/>
                </a:solidFill>
                <a:effectLst>
                  <a:outerShdw blurRad="38100" dist="38100" dir="2700000" algn="tl">
                    <a:srgbClr val="000000">
                      <a:alpha val="43137"/>
                    </a:srgbClr>
                  </a:outerShdw>
                </a:effectLst>
                <a:latin typeface="Arial" pitchFamily="34" charset="0"/>
                <a:ea typeface="+mj-ea"/>
                <a:cs typeface="Arial" pitchFamily="34" charset="0"/>
              </a:rPr>
              <a:t>F</a:t>
            </a:r>
            <a:r>
              <a:rPr lang="en-US" sz="4400" b="1" u="none" kern="0" dirty="0" smtClean="0">
                <a:solidFill>
                  <a:schemeClr val="accent1"/>
                </a:solidFill>
                <a:effectLst>
                  <a:outerShdw blurRad="38100" dist="38100" dir="2700000" algn="tl">
                    <a:srgbClr val="000000">
                      <a:alpha val="43137"/>
                    </a:srgbClr>
                  </a:outerShdw>
                </a:effectLst>
                <a:latin typeface="Arial" pitchFamily="34" charset="0"/>
                <a:ea typeface="+mj-ea"/>
                <a:cs typeface="Arial" pitchFamily="34" charset="0"/>
              </a:rPr>
              <a:t>orce”:</a:t>
            </a:r>
            <a:endParaRPr lang="en-US" sz="4400" b="1" u="none" kern="0" dirty="0">
              <a:latin typeface="Arial" pitchFamily="34"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685800" y="1524000"/>
            <a:ext cx="8221132" cy="5029200"/>
          </a:xfrm>
        </p:spPr>
        <p:txBody>
          <a:bodyPr>
            <a:normAutofit fontScale="85000" lnSpcReduction="20000"/>
          </a:bodyPr>
          <a:lstStyle/>
          <a:p>
            <a:pPr marL="514350" indent="-514350">
              <a:lnSpc>
                <a:spcPct val="150000"/>
              </a:lnSpc>
              <a:buFont typeface="Wingdings" pitchFamily="2" charset="2"/>
              <a:buChar char="§"/>
            </a:pPr>
            <a:r>
              <a:rPr lang="en-US" dirty="0" smtClean="0">
                <a:latin typeface="Arial" pitchFamily="34" charset="0"/>
                <a:cs typeface="Arial" pitchFamily="34" charset="0"/>
              </a:rPr>
              <a:t>Define specifics of </a:t>
            </a:r>
            <a:r>
              <a:rPr lang="en-US" dirty="0" smtClean="0">
                <a:solidFill>
                  <a:srgbClr val="C00000"/>
                </a:solidFill>
                <a:latin typeface="Arial" pitchFamily="34" charset="0"/>
                <a:cs typeface="Arial" pitchFamily="34" charset="0"/>
              </a:rPr>
              <a:t>“in-residency” fellowship </a:t>
            </a:r>
            <a:r>
              <a:rPr lang="en-US" dirty="0" smtClean="0">
                <a:latin typeface="Arial" pitchFamily="34" charset="0"/>
                <a:cs typeface="Arial" pitchFamily="34" charset="0"/>
              </a:rPr>
              <a:t>training relative to “core” residency as defined by RRC, ABNS, SNS </a:t>
            </a:r>
          </a:p>
          <a:p>
            <a:pPr marL="514350" indent="-514350">
              <a:lnSpc>
                <a:spcPct val="150000"/>
              </a:lnSpc>
              <a:buFont typeface="Wingdings" pitchFamily="2" charset="2"/>
              <a:buChar char="§"/>
            </a:pPr>
            <a:r>
              <a:rPr lang="en-US" dirty="0" smtClean="0">
                <a:latin typeface="Arial" pitchFamily="34" charset="0"/>
                <a:cs typeface="Arial" pitchFamily="34" charset="0"/>
              </a:rPr>
              <a:t>Develop mechanism by which </a:t>
            </a:r>
            <a:r>
              <a:rPr lang="en-US" dirty="0" smtClean="0">
                <a:solidFill>
                  <a:srgbClr val="C00000"/>
                </a:solidFill>
                <a:latin typeface="Arial" pitchFamily="34" charset="0"/>
                <a:cs typeface="Arial" pitchFamily="34" charset="0"/>
              </a:rPr>
              <a:t>certification</a:t>
            </a:r>
            <a:r>
              <a:rPr lang="en-US" dirty="0" smtClean="0">
                <a:latin typeface="Arial" pitchFamily="34" charset="0"/>
                <a:cs typeface="Arial" pitchFamily="34" charset="0"/>
              </a:rPr>
              <a:t> awarded (programs and individuals)</a:t>
            </a:r>
          </a:p>
          <a:p>
            <a:pPr marL="514350" indent="-514350">
              <a:lnSpc>
                <a:spcPct val="150000"/>
              </a:lnSpc>
              <a:buFont typeface="Wingdings" pitchFamily="2" charset="2"/>
              <a:buChar char="§"/>
            </a:pPr>
            <a:r>
              <a:rPr lang="en-US" dirty="0" smtClean="0">
                <a:latin typeface="Arial" pitchFamily="34" charset="0"/>
                <a:cs typeface="Arial" pitchFamily="34" charset="0"/>
              </a:rPr>
              <a:t>Committee structure/FTE support</a:t>
            </a:r>
          </a:p>
          <a:p>
            <a:pPr marL="514350" indent="-514350">
              <a:lnSpc>
                <a:spcPct val="150000"/>
              </a:lnSpc>
              <a:buFont typeface="Wingdings" pitchFamily="2" charset="2"/>
              <a:buChar char="§"/>
            </a:pPr>
            <a:r>
              <a:rPr lang="en-US" dirty="0" smtClean="0">
                <a:latin typeface="Arial" pitchFamily="34" charset="0"/>
                <a:cs typeface="Arial" pitchFamily="34" charset="0"/>
              </a:rPr>
              <a:t>Accreditation and re-accreditation cycle(s)/fees</a:t>
            </a:r>
          </a:p>
          <a:p>
            <a:pPr marL="514350" indent="-514350">
              <a:lnSpc>
                <a:spcPct val="150000"/>
              </a:lnSpc>
              <a:buFont typeface="Wingdings" pitchFamily="2" charset="2"/>
              <a:buChar char="§"/>
            </a:pPr>
            <a:r>
              <a:rPr lang="en-US" dirty="0" smtClean="0">
                <a:latin typeface="Arial" pitchFamily="34" charset="0"/>
                <a:cs typeface="Arial" pitchFamily="34" charset="0"/>
              </a:rPr>
              <a:t>Linkages to ABNS, RRC, NREF, Sections</a:t>
            </a:r>
          </a:p>
          <a:p>
            <a:pPr marL="514350" indent="-514350">
              <a:lnSpc>
                <a:spcPct val="150000"/>
              </a:lnSpc>
              <a:buFont typeface="Wingdings" pitchFamily="2" charset="2"/>
              <a:buChar char="§"/>
            </a:pPr>
            <a:r>
              <a:rPr lang="en-US" dirty="0" smtClean="0">
                <a:latin typeface="Arial" pitchFamily="34" charset="0"/>
                <a:cs typeface="Arial" pitchFamily="34" charset="0"/>
              </a:rPr>
              <a:t>Standards relative to other specialties/organizations</a:t>
            </a:r>
          </a:p>
          <a:p>
            <a:pPr>
              <a:buFontTx/>
              <a:buNone/>
            </a:pPr>
            <a:endParaRPr lang="en-US" dirty="0" smtClean="0"/>
          </a:p>
        </p:txBody>
      </p:sp>
      <p:sp>
        <p:nvSpPr>
          <p:cNvPr id="4" name="Title 1"/>
          <p:cNvSpPr txBox="1">
            <a:spLocks/>
          </p:cNvSpPr>
          <p:nvPr/>
        </p:nvSpPr>
        <p:spPr bwMode="auto">
          <a:xfrm>
            <a:off x="685800" y="76200"/>
            <a:ext cx="7772400" cy="1143000"/>
          </a:xfrm>
          <a:prstGeom prst="rect">
            <a:avLst/>
          </a:prstGeom>
          <a:noFill/>
          <a:ln w="9525">
            <a:noFill/>
            <a:miter lim="800000"/>
            <a:headEnd/>
            <a:tailEnd/>
          </a:ln>
        </p:spPr>
        <p:txBody>
          <a:bodyPr anchor="ctr"/>
          <a:lstStyle/>
          <a:p>
            <a:pPr algn="ctr">
              <a:defRPr/>
            </a:pPr>
            <a:r>
              <a:rPr lang="en-US" sz="4400" b="1" u="none" kern="0" dirty="0" smtClean="0">
                <a:solidFill>
                  <a:schemeClr val="accent1"/>
                </a:solidFill>
                <a:effectLst>
                  <a:outerShdw blurRad="38100" dist="38100" dir="2700000" algn="tl">
                    <a:srgbClr val="000000">
                      <a:alpha val="43137"/>
                    </a:srgbClr>
                  </a:outerShdw>
                </a:effectLst>
                <a:latin typeface="Arial" pitchFamily="34" charset="0"/>
                <a:ea typeface="+mj-ea"/>
                <a:cs typeface="Arial" pitchFamily="34" charset="0"/>
              </a:rPr>
              <a:t>CAST “task force”: </a:t>
            </a:r>
            <a:r>
              <a:rPr lang="en-US" sz="4400" b="1" u="none" kern="0" dirty="0" smtClean="0">
                <a:latin typeface="Arial" pitchFamily="34" charset="0"/>
                <a:ea typeface="+mj-ea"/>
                <a:cs typeface="Arial" pitchFamily="34" charset="0"/>
              </a:rPr>
              <a:t>agenda items</a:t>
            </a:r>
            <a:endParaRPr lang="en-US" sz="4400" b="1" u="none" kern="0" dirty="0">
              <a:latin typeface="Arial" pitchFamily="34"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bwMode="auto">
          <a:xfrm>
            <a:off x="0" y="2362200"/>
            <a:ext cx="5410200" cy="1676400"/>
          </a:xfrm>
          <a:prstGeom prst="triangle">
            <a:avLst>
              <a:gd name="adj" fmla="val 100000"/>
            </a:avLst>
          </a:prstGeom>
          <a:ln w="38100">
            <a:solidFill>
              <a:srgbClr val="00FF99"/>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u="none" baseline="0" dirty="0" smtClean="0">
                <a:latin typeface="Arial" pitchFamily="34" charset="0"/>
                <a:cs typeface="Arial" pitchFamily="34" charset="0"/>
              </a:rPr>
              <a:t>	</a:t>
            </a:r>
          </a:p>
          <a:p>
            <a:pPr marL="0" marR="0" indent="0" algn="l" defTabSz="914400" rtl="0" eaLnBrk="0" fontAlgn="base" latinLnBrk="0" hangingPunct="0">
              <a:lnSpc>
                <a:spcPct val="100000"/>
              </a:lnSpc>
              <a:spcBef>
                <a:spcPct val="0"/>
              </a:spcBef>
              <a:spcAft>
                <a:spcPct val="0"/>
              </a:spcAft>
              <a:buClrTx/>
              <a:buSzTx/>
              <a:buFontTx/>
              <a:buNone/>
              <a:tabLst/>
            </a:pPr>
            <a:r>
              <a:rPr lang="en-US" sz="1800" u="none" baseline="0" dirty="0" smtClean="0">
                <a:latin typeface="Arial" pitchFamily="34" charset="0"/>
                <a:cs typeface="Arial" pitchFamily="34" charset="0"/>
              </a:rPr>
              <a:t>  </a:t>
            </a:r>
            <a:r>
              <a:rPr lang="en-US" sz="1800" u="none" baseline="0" dirty="0" smtClean="0">
                <a:latin typeface="Arial" pitchFamily="34" charset="0"/>
                <a:cs typeface="Arial" pitchFamily="34" charset="0"/>
              </a:rPr>
              <a:t>  </a:t>
            </a:r>
            <a:r>
              <a:rPr lang="en-US" sz="1800" b="1" u="none" baseline="0" dirty="0" smtClean="0">
                <a:latin typeface="Arial" pitchFamily="34" charset="0"/>
                <a:cs typeface="Arial" pitchFamily="34" charset="0"/>
              </a:rPr>
              <a:t>4 year gradient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Arial" pitchFamily="34" charset="0"/>
                <a:cs typeface="Arial" pitchFamily="34" charset="0"/>
              </a:rPr>
              <a:t>    </a:t>
            </a:r>
            <a:r>
              <a:rPr kumimoji="0" lang="en-US" sz="1800" b="1" i="0" u="none" strike="noStrike" cap="none" normalizeH="0" baseline="0" dirty="0" smtClean="0">
                <a:ln>
                  <a:noFill/>
                </a:ln>
                <a:solidFill>
                  <a:schemeClr val="bg2"/>
                </a:solidFill>
                <a:effectLst/>
                <a:latin typeface="Arial" pitchFamily="34" charset="0"/>
                <a:cs typeface="Arial" pitchFamily="34" charset="0"/>
              </a:rPr>
              <a:t>core </a:t>
            </a:r>
            <a:r>
              <a:rPr kumimoji="0" lang="en-US" sz="1800" b="1" i="0" u="none" strike="noStrike" cap="none" normalizeH="0" baseline="0" dirty="0" smtClean="0">
                <a:ln>
                  <a:noFill/>
                </a:ln>
                <a:solidFill>
                  <a:schemeClr val="bg2"/>
                </a:solidFill>
                <a:effectLst/>
                <a:latin typeface="Arial" pitchFamily="34" charset="0"/>
                <a:cs typeface="Arial" pitchFamily="34" charset="0"/>
              </a:rPr>
              <a:t>requirements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pitchFamily="34" charset="0"/>
                <a:cs typeface="Arial" pitchFamily="34" charset="0"/>
              </a:rPr>
              <a:t>   </a:t>
            </a:r>
            <a:r>
              <a:rPr kumimoji="0" lang="en-US" sz="1800" b="0" i="0" u="none" strike="noStrike" cap="none" normalizeH="0" baseline="0" dirty="0" smtClean="0">
                <a:ln>
                  <a:noFill/>
                </a:ln>
                <a:solidFill>
                  <a:schemeClr val="bg2"/>
                </a:solidFill>
                <a:effectLst/>
                <a:latin typeface="Arial" pitchFamily="34" charset="0"/>
                <a:cs typeface="Arial" pitchFamily="34" charset="0"/>
              </a:rPr>
              <a:t>(</a:t>
            </a:r>
            <a:r>
              <a:rPr kumimoji="0" lang="en-US" sz="1800" b="0" i="0" u="none" strike="noStrike" cap="none" normalizeH="0" baseline="0" dirty="0" smtClean="0">
                <a:ln>
                  <a:noFill/>
                </a:ln>
                <a:solidFill>
                  <a:schemeClr val="bg2"/>
                </a:solidFill>
                <a:effectLst/>
                <a:latin typeface="Arial" pitchFamily="34" charset="0"/>
                <a:cs typeface="Arial" pitchFamily="34" charset="0"/>
              </a:rPr>
              <a:t>training and experience)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pitchFamily="34" charset="0"/>
                <a:cs typeface="Arial" pitchFamily="34" charset="0"/>
              </a:rPr>
              <a:t>    </a:t>
            </a:r>
            <a:r>
              <a:rPr kumimoji="0" lang="en-US" sz="1800" b="0" i="0" u="none" strike="noStrike" cap="none" normalizeH="0" baseline="0" dirty="0" smtClean="0">
                <a:ln>
                  <a:noFill/>
                </a:ln>
                <a:solidFill>
                  <a:schemeClr val="bg2"/>
                </a:solidFill>
                <a:effectLst/>
                <a:latin typeface="Arial" pitchFamily="34" charset="0"/>
                <a:cs typeface="Arial" pitchFamily="34" charset="0"/>
              </a:rPr>
              <a:t>for </a:t>
            </a:r>
            <a:r>
              <a:rPr kumimoji="0" lang="en-US" sz="1800" b="0" i="0" u="none" strike="noStrike" cap="none" normalizeH="0" baseline="0" dirty="0" smtClean="0">
                <a:ln>
                  <a:noFill/>
                </a:ln>
                <a:solidFill>
                  <a:schemeClr val="bg2"/>
                </a:solidFill>
                <a:effectLst/>
                <a:latin typeface="Arial" pitchFamily="34" charset="0"/>
                <a:cs typeface="Arial" pitchFamily="34" charset="0"/>
              </a:rPr>
              <a:t>basic </a:t>
            </a:r>
            <a:r>
              <a:rPr kumimoji="0" lang="en-US" sz="1800" b="0" i="0" u="none" strike="noStrike" cap="none" normalizeH="0" baseline="0" dirty="0" smtClean="0">
                <a:ln>
                  <a:noFill/>
                </a:ln>
                <a:solidFill>
                  <a:schemeClr val="bg2"/>
                </a:solidFill>
                <a:effectLst/>
                <a:latin typeface="Arial" pitchFamily="34" charset="0"/>
                <a:cs typeface="Arial" pitchFamily="34" charset="0"/>
              </a:rPr>
              <a:t>competency)</a:t>
            </a:r>
            <a:endParaRPr kumimoji="0" lang="en-US" sz="1800" b="0" i="0" u="none" strike="noStrike" cap="none" normalizeH="0" baseline="0" dirty="0" smtClean="0">
              <a:ln>
                <a:noFill/>
              </a:ln>
              <a:solidFill>
                <a:schemeClr val="bg2"/>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800" u="none" baseline="0" dirty="0" smtClean="0">
              <a:solidFill>
                <a:schemeClr val="bg2"/>
              </a:solidFill>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dirty="0" smtClean="0">
              <a:ln>
                <a:noFill/>
              </a:ln>
              <a:solidFill>
                <a:schemeClr val="bg2"/>
              </a:solidFill>
              <a:effectLst/>
              <a:latin typeface="Arial" pitchFamily="34" charset="0"/>
              <a:cs typeface="Arial" pitchFamily="34" charset="0"/>
            </a:endParaRPr>
          </a:p>
        </p:txBody>
      </p:sp>
      <p:sp>
        <p:nvSpPr>
          <p:cNvPr id="3" name="Rectangle 2"/>
          <p:cNvSpPr/>
          <p:nvPr/>
        </p:nvSpPr>
        <p:spPr bwMode="auto">
          <a:xfrm>
            <a:off x="5410200" y="1905000"/>
            <a:ext cx="3733800" cy="2286000"/>
          </a:xfrm>
          <a:prstGeom prst="rect">
            <a:avLst/>
          </a:prstGeom>
          <a:solidFill>
            <a:srgbClr val="FFFF00"/>
          </a:solidFill>
          <a:ln w="9525" cap="flat" cmpd="sng" algn="ctr">
            <a:solidFill>
              <a:srgbClr val="3333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b="1" u="none" dirty="0" smtClean="0">
                <a:solidFill>
                  <a:schemeClr val="bg2"/>
                </a:solidFill>
                <a:latin typeface="Arial" pitchFamily="34" charset="0"/>
                <a:cs typeface="Arial" pitchFamily="34" charset="0"/>
              </a:rPr>
              <a:t>3 years – individual directed</a:t>
            </a:r>
          </a:p>
          <a:p>
            <a:endParaRPr lang="en-US" u="none" dirty="0" smtClean="0">
              <a:solidFill>
                <a:schemeClr val="bg2"/>
              </a:solidFill>
              <a:latin typeface="Arial" pitchFamily="34" charset="0"/>
              <a:cs typeface="Arial" pitchFamily="34" charset="0"/>
            </a:endParaRPr>
          </a:p>
          <a:p>
            <a:r>
              <a:rPr lang="en-US" u="none" dirty="0" smtClean="0">
                <a:solidFill>
                  <a:schemeClr val="bg2"/>
                </a:solidFill>
                <a:latin typeface="Arial" pitchFamily="34" charset="0"/>
                <a:cs typeface="Arial" pitchFamily="34" charset="0"/>
              </a:rPr>
              <a:t>subspecialty training</a:t>
            </a:r>
          </a:p>
          <a:p>
            <a:endParaRPr lang="en-US" u="none" dirty="0" smtClean="0">
              <a:solidFill>
                <a:schemeClr val="bg2"/>
              </a:solidFill>
              <a:latin typeface="Arial" pitchFamily="34" charset="0"/>
              <a:cs typeface="Arial" pitchFamily="34" charset="0"/>
            </a:endParaRPr>
          </a:p>
          <a:p>
            <a:r>
              <a:rPr lang="en-US" u="none" dirty="0" smtClean="0">
                <a:solidFill>
                  <a:schemeClr val="bg2"/>
                </a:solidFill>
                <a:latin typeface="Arial" pitchFamily="34" charset="0"/>
                <a:cs typeface="Arial" pitchFamily="34" charset="0"/>
              </a:rPr>
              <a:t>subspecialty-related research</a:t>
            </a:r>
          </a:p>
          <a:p>
            <a:endParaRPr lang="en-US" u="none" dirty="0" smtClean="0">
              <a:solidFill>
                <a:schemeClr val="bg2"/>
              </a:solidFill>
              <a:latin typeface="Arial" pitchFamily="34" charset="0"/>
              <a:cs typeface="Arial" pitchFamily="34" charset="0"/>
            </a:endParaRPr>
          </a:p>
          <a:p>
            <a:r>
              <a:rPr lang="en-US" u="none" dirty="0" smtClean="0">
                <a:solidFill>
                  <a:schemeClr val="bg2"/>
                </a:solidFill>
                <a:latin typeface="Arial" pitchFamily="34" charset="0"/>
                <a:cs typeface="Arial" pitchFamily="34" charset="0"/>
              </a:rPr>
              <a:t>administrative skills</a:t>
            </a:r>
          </a:p>
        </p:txBody>
      </p:sp>
      <p:sp>
        <p:nvSpPr>
          <p:cNvPr id="6" name="Title 1"/>
          <p:cNvSpPr txBox="1">
            <a:spLocks/>
          </p:cNvSpPr>
          <p:nvPr/>
        </p:nvSpPr>
        <p:spPr>
          <a:xfrm>
            <a:off x="685800" y="304800"/>
            <a:ext cx="7772400" cy="152400"/>
          </a:xfrm>
          <a:prstGeom prst="rect">
            <a:avLst/>
          </a:prstGeom>
          <a:effectLst/>
          <a:scene3d>
            <a:camera prst="perspectiveFront"/>
            <a:lightRig rig="threePt" dir="t"/>
          </a:scene3d>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4000" b="1" i="0" u="none" strike="noStrike" kern="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7" name="Rounded Rectangle 6"/>
          <p:cNvSpPr>
            <a:spLocks noChangeArrowheads="1"/>
          </p:cNvSpPr>
          <p:nvPr/>
        </p:nvSpPr>
        <p:spPr bwMode="auto">
          <a:xfrm>
            <a:off x="1862667" y="1485900"/>
            <a:ext cx="1693333" cy="952500"/>
          </a:xfrm>
          <a:prstGeom prst="roundRect">
            <a:avLst>
              <a:gd name="adj" fmla="val 16667"/>
            </a:avLst>
          </a:prstGeom>
          <a:solidFill>
            <a:srgbClr val="00FF99"/>
          </a:solidFill>
          <a:ln w="9525">
            <a:solidFill>
              <a:srgbClr val="4A7EBB"/>
            </a:solidFill>
            <a:round/>
            <a:headEnd/>
            <a:tailEnd/>
          </a:ln>
          <a:effectLst>
            <a:outerShdw dist="23000" dir="5400000" rotWithShape="0">
              <a:srgbClr val="808080">
                <a:alpha val="34999"/>
              </a:srgbClr>
            </a:outerShdw>
          </a:effectLst>
        </p:spPr>
        <p:txBody>
          <a:bodyPr anchor="ctr"/>
          <a:lstStyle/>
          <a:p>
            <a:pPr algn="l">
              <a:defRPr/>
            </a:pPr>
            <a:endParaRPr lang="en-US" sz="1600" u="none" baseline="0" dirty="0" smtClean="0">
              <a:solidFill>
                <a:schemeClr val="bg2"/>
              </a:solidFill>
              <a:effectLst>
                <a:outerShdw blurRad="38100" dist="38100" dir="2700000" algn="tl">
                  <a:srgbClr val="000000"/>
                </a:outerShdw>
              </a:effectLst>
              <a:latin typeface="Arial" pitchFamily="34" charset="0"/>
              <a:cs typeface="Arial" pitchFamily="34" charset="0"/>
            </a:endParaRPr>
          </a:p>
          <a:p>
            <a:pPr>
              <a:defRPr/>
            </a:pPr>
            <a:r>
              <a:rPr lang="en-US" sz="2000" b="1" u="none" baseline="0" dirty="0" smtClean="0">
                <a:solidFill>
                  <a:schemeClr val="bg2"/>
                </a:solidFill>
                <a:latin typeface="Arial" pitchFamily="34" charset="0"/>
                <a:cs typeface="Arial" pitchFamily="34" charset="0"/>
              </a:rPr>
              <a:t>“CORE” TRAINING</a:t>
            </a:r>
          </a:p>
          <a:p>
            <a:pPr algn="l">
              <a:defRPr/>
            </a:pPr>
            <a:endParaRPr lang="en-US" sz="2000" u="none" dirty="0">
              <a:solidFill>
                <a:srgbClr val="660066"/>
              </a:solidFill>
              <a:effectLst>
                <a:outerShdw blurRad="38100" dist="38100" dir="2700000" algn="tl">
                  <a:srgbClr val="000000"/>
                </a:outerShdw>
              </a:effectLst>
              <a:latin typeface="Arial" pitchFamily="34" charset="0"/>
              <a:cs typeface="Arial" pitchFamily="34" charset="0"/>
            </a:endParaRPr>
          </a:p>
        </p:txBody>
      </p:sp>
      <p:sp>
        <p:nvSpPr>
          <p:cNvPr id="9" name="Rounded Rectangle 8"/>
          <p:cNvSpPr>
            <a:spLocks noChangeArrowheads="1"/>
          </p:cNvSpPr>
          <p:nvPr/>
        </p:nvSpPr>
        <p:spPr bwMode="auto">
          <a:xfrm>
            <a:off x="1828800" y="4419600"/>
            <a:ext cx="6773333" cy="1752600"/>
          </a:xfrm>
          <a:prstGeom prst="roundRect">
            <a:avLst>
              <a:gd name="adj" fmla="val 16667"/>
            </a:avLst>
          </a:prstGeom>
          <a:noFill/>
          <a:ln w="9525">
            <a:noFill/>
            <a:round/>
            <a:headEnd/>
            <a:tailEnd/>
          </a:ln>
          <a:effectLst>
            <a:outerShdw dist="23000" dir="5400000" rotWithShape="0">
              <a:srgbClr val="808080">
                <a:alpha val="34999"/>
              </a:srgbClr>
            </a:outerShdw>
          </a:effectLst>
        </p:spPr>
        <p:txBody>
          <a:bodyPr anchor="ctr"/>
          <a:lstStyle/>
          <a:p>
            <a:pPr marL="342900" indent="-342900" algn="l" fontAlgn="auto">
              <a:spcBef>
                <a:spcPts val="0"/>
              </a:spcBef>
              <a:spcAft>
                <a:spcPts val="0"/>
              </a:spcAft>
              <a:defRPr/>
            </a:pPr>
            <a:r>
              <a:rPr lang="en-US" sz="2000" u="none" dirty="0" smtClean="0">
                <a:latin typeface="Arial" pitchFamily="34" charset="0"/>
                <a:cs typeface="Arial" pitchFamily="34" charset="0"/>
              </a:rPr>
              <a:t>RRC/ACGME </a:t>
            </a:r>
            <a:r>
              <a:rPr lang="en-US" sz="2000" u="none" dirty="0">
                <a:latin typeface="Arial" pitchFamily="34" charset="0"/>
                <a:cs typeface="Arial" pitchFamily="34" charset="0"/>
              </a:rPr>
              <a:t>	</a:t>
            </a:r>
            <a:r>
              <a:rPr lang="en-US" sz="2000" u="none" dirty="0" smtClean="0">
                <a:latin typeface="Arial" pitchFamily="34" charset="0"/>
                <a:cs typeface="Arial" pitchFamily="34" charset="0"/>
              </a:rPr>
              <a:t>	training </a:t>
            </a:r>
            <a:r>
              <a:rPr lang="en-US" sz="2000" u="none" dirty="0" smtClean="0">
                <a:latin typeface="Arial" pitchFamily="34" charset="0"/>
                <a:cs typeface="Arial" pitchFamily="34" charset="0"/>
              </a:rPr>
              <a:t>requirements</a:t>
            </a:r>
          </a:p>
          <a:p>
            <a:pPr marL="342900" indent="-342900" algn="l" fontAlgn="auto">
              <a:spcBef>
                <a:spcPts val="0"/>
              </a:spcBef>
              <a:spcAft>
                <a:spcPts val="0"/>
              </a:spcAft>
              <a:defRPr/>
            </a:pPr>
            <a:endParaRPr lang="en-US" sz="3200" u="none" dirty="0">
              <a:latin typeface="Arial" pitchFamily="34" charset="0"/>
              <a:cs typeface="Arial" pitchFamily="34" charset="0"/>
            </a:endParaRPr>
          </a:p>
          <a:p>
            <a:pPr marL="457200" indent="-457200" algn="l" fontAlgn="auto">
              <a:spcBef>
                <a:spcPts val="0"/>
              </a:spcBef>
              <a:spcAft>
                <a:spcPts val="0"/>
              </a:spcAft>
              <a:defRPr/>
            </a:pPr>
            <a:r>
              <a:rPr lang="en-US" u="none" dirty="0">
                <a:latin typeface="Arial" pitchFamily="34" charset="0"/>
                <a:cs typeface="Arial" pitchFamily="34" charset="0"/>
              </a:rPr>
              <a:t>ABNS			</a:t>
            </a:r>
            <a:r>
              <a:rPr lang="en-US" u="none" dirty="0" smtClean="0">
                <a:latin typeface="Arial" pitchFamily="34" charset="0"/>
                <a:cs typeface="Arial" pitchFamily="34" charset="0"/>
              </a:rPr>
              <a:t>practice/certification </a:t>
            </a:r>
            <a:r>
              <a:rPr lang="en-US" u="none" dirty="0">
                <a:latin typeface="Arial" pitchFamily="34" charset="0"/>
                <a:cs typeface="Arial" pitchFamily="34" charset="0"/>
              </a:rPr>
              <a:t>of </a:t>
            </a:r>
            <a:r>
              <a:rPr lang="en-US" u="none" dirty="0" smtClean="0">
                <a:latin typeface="Arial" pitchFamily="34" charset="0"/>
                <a:cs typeface="Arial" pitchFamily="34" charset="0"/>
              </a:rPr>
              <a:t>completion</a:t>
            </a:r>
          </a:p>
          <a:p>
            <a:pPr marL="457200" indent="-457200" algn="l" fontAlgn="auto">
              <a:spcBef>
                <a:spcPts val="0"/>
              </a:spcBef>
              <a:spcAft>
                <a:spcPts val="0"/>
              </a:spcAft>
              <a:defRPr/>
            </a:pPr>
            <a:endParaRPr lang="en-US" u="none" dirty="0">
              <a:latin typeface="Arial" pitchFamily="34" charset="0"/>
              <a:cs typeface="Arial" pitchFamily="34" charset="0"/>
            </a:endParaRPr>
          </a:p>
          <a:p>
            <a:pPr marL="457200" indent="-457200" algn="l" fontAlgn="auto">
              <a:spcBef>
                <a:spcPts val="0"/>
              </a:spcBef>
              <a:spcAft>
                <a:spcPts val="0"/>
              </a:spcAft>
              <a:defRPr/>
            </a:pPr>
            <a:r>
              <a:rPr lang="en-US" u="none" dirty="0" smtClean="0">
                <a:latin typeface="Arial" pitchFamily="34" charset="0"/>
                <a:cs typeface="Arial" pitchFamily="34" charset="0"/>
              </a:rPr>
              <a:t>SNS</a:t>
            </a:r>
            <a:r>
              <a:rPr lang="en-US" u="none" dirty="0">
                <a:latin typeface="Arial" pitchFamily="34" charset="0"/>
                <a:cs typeface="Arial" pitchFamily="34" charset="0"/>
              </a:rPr>
              <a:t>			</a:t>
            </a:r>
            <a:r>
              <a:rPr lang="en-US" u="none" dirty="0" err="1">
                <a:latin typeface="Arial" pitchFamily="34" charset="0"/>
                <a:cs typeface="Arial" pitchFamily="34" charset="0"/>
              </a:rPr>
              <a:t>CoRE</a:t>
            </a:r>
            <a:r>
              <a:rPr lang="en-US" u="none" dirty="0">
                <a:latin typeface="Arial" pitchFamily="34" charset="0"/>
                <a:cs typeface="Arial" pitchFamily="34" charset="0"/>
              </a:rPr>
              <a:t> </a:t>
            </a:r>
            <a:r>
              <a:rPr lang="en-US" u="none" dirty="0" smtClean="0">
                <a:latin typeface="Arial" pitchFamily="34" charset="0"/>
                <a:cs typeface="Arial" pitchFamily="34" charset="0"/>
              </a:rPr>
              <a:t>curriculum</a:t>
            </a:r>
            <a:endParaRPr lang="en-US" u="none" dirty="0">
              <a:latin typeface="Arial" pitchFamily="34" charset="0"/>
              <a:cs typeface="Arial" pitchFamily="34" charset="0"/>
            </a:endParaRPr>
          </a:p>
        </p:txBody>
      </p:sp>
      <p:sp>
        <p:nvSpPr>
          <p:cNvPr id="5" name="TextBox 4"/>
          <p:cNvSpPr txBox="1"/>
          <p:nvPr/>
        </p:nvSpPr>
        <p:spPr>
          <a:xfrm>
            <a:off x="2057400" y="304800"/>
            <a:ext cx="5676554" cy="707886"/>
          </a:xfrm>
          <a:prstGeom prst="rect">
            <a:avLst/>
          </a:prstGeom>
          <a:noFill/>
        </p:spPr>
        <p:txBody>
          <a:bodyPr wrap="none" rtlCol="0">
            <a:spAutoFit/>
          </a:bodyPr>
          <a:lstStyle/>
          <a:p>
            <a:r>
              <a:rPr lang="en-US" sz="40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7 YEAR CURRICULUM</a:t>
            </a:r>
            <a:endParaRPr lang="en-US" sz="4000"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08000" y="152400"/>
            <a:ext cx="8398933" cy="6370975"/>
          </a:xfrm>
          <a:prstGeom prst="rect">
            <a:avLst/>
          </a:prstGeom>
          <a:noFill/>
          <a:ln w="9525">
            <a:noFill/>
            <a:miter lim="800000"/>
            <a:headEnd/>
            <a:tailEnd/>
          </a:ln>
        </p:spPr>
        <p:txBody>
          <a:bodyPr>
            <a:spAutoFit/>
          </a:bodyPr>
          <a:lstStyle/>
          <a:p>
            <a:pPr>
              <a:defRPr/>
            </a:pPr>
            <a:endParaRPr lang="en-US" sz="2800" b="1" u="none" dirty="0">
              <a:latin typeface="Arial" pitchFamily="34" charset="0"/>
              <a:cs typeface="Arial" pitchFamily="34" charset="0"/>
            </a:endParaRPr>
          </a:p>
          <a:p>
            <a:pPr>
              <a:defRPr/>
            </a:pPr>
            <a:endParaRPr lang="en-US" sz="3600" u="none" dirty="0">
              <a:latin typeface="Arial" pitchFamily="34" charset="0"/>
              <a:cs typeface="Arial" pitchFamily="34" charset="0"/>
            </a:endParaRPr>
          </a:p>
          <a:p>
            <a:pPr algn="l">
              <a:defRPr/>
            </a:pPr>
            <a:r>
              <a:rPr lang="en-US" sz="3600" u="none" dirty="0">
                <a:latin typeface="Arial" pitchFamily="34" charset="0"/>
                <a:cs typeface="Arial" pitchFamily="34" charset="0"/>
              </a:rPr>
              <a:t> </a:t>
            </a: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algn="l">
              <a:defRPr/>
            </a:pPr>
            <a:endParaRPr lang="en-US" sz="2800" u="none" dirty="0">
              <a:latin typeface="Arial" pitchFamily="34" charset="0"/>
              <a:cs typeface="Arial" pitchFamily="34" charset="0"/>
            </a:endParaRPr>
          </a:p>
          <a:p>
            <a:pPr lvl="0" algn="l"/>
            <a:r>
              <a:rPr lang="en-US" sz="2800" u="none" dirty="0" smtClean="0">
                <a:latin typeface="Arial" pitchFamily="34" charset="0"/>
                <a:cs typeface="Arial" pitchFamily="34" charset="0"/>
              </a:rPr>
              <a:t> </a:t>
            </a:r>
            <a:endParaRPr lang="en-US" sz="2800" u="none" dirty="0">
              <a:latin typeface="Arial" pitchFamily="34" charset="0"/>
              <a:cs typeface="Arial" pitchFamily="34" charset="0"/>
            </a:endParaRPr>
          </a:p>
        </p:txBody>
      </p:sp>
      <p:sp>
        <p:nvSpPr>
          <p:cNvPr id="32" name="Rectangle 31"/>
          <p:cNvSpPr/>
          <p:nvPr/>
        </p:nvSpPr>
        <p:spPr bwMode="auto">
          <a:xfrm>
            <a:off x="3556000" y="533401"/>
            <a:ext cx="2167467" cy="1142999"/>
          </a:xfrm>
          <a:prstGeom prst="rect">
            <a:avLst/>
          </a:prstGeom>
          <a:solidFill>
            <a:schemeClr val="tx1"/>
          </a:solid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US" sz="2800" b="1" u="none" dirty="0" smtClean="0">
              <a:solidFill>
                <a:schemeClr val="bg2"/>
              </a:solidFill>
              <a:latin typeface="Arial" pitchFamily="34" charset="0"/>
              <a:cs typeface="Arial" pitchFamily="34" charset="0"/>
            </a:endParaRPr>
          </a:p>
          <a:p>
            <a:r>
              <a:rPr lang="en-US" sz="3600" b="1" u="none" dirty="0" smtClean="0">
                <a:solidFill>
                  <a:schemeClr val="bg2"/>
                </a:solidFill>
                <a:latin typeface="Arial" pitchFamily="34" charset="0"/>
                <a:cs typeface="Arial" pitchFamily="34" charset="0"/>
              </a:rPr>
              <a:t>CAST</a:t>
            </a:r>
          </a:p>
          <a:p>
            <a:endParaRPr kumimoji="0" lang="en-US" sz="2800" b="1" i="0" u="none" strike="noStrike" cap="none" normalizeH="0" baseline="-25000" dirty="0" smtClean="0">
              <a:ln>
                <a:noFill/>
              </a:ln>
              <a:solidFill>
                <a:schemeClr val="bg2"/>
              </a:solidFill>
              <a:effectLst/>
              <a:latin typeface="Arial" pitchFamily="34" charset="0"/>
              <a:cs typeface="Arial" pitchFamily="34" charset="0"/>
            </a:endParaRPr>
          </a:p>
        </p:txBody>
      </p:sp>
      <p:sp>
        <p:nvSpPr>
          <p:cNvPr id="34" name="Rectangle 33"/>
          <p:cNvSpPr/>
          <p:nvPr/>
        </p:nvSpPr>
        <p:spPr bwMode="auto">
          <a:xfrm>
            <a:off x="1117600" y="1905001"/>
            <a:ext cx="2099733" cy="700053"/>
          </a:xfrm>
          <a:prstGeom prst="rect">
            <a:avLst/>
          </a:prstGeom>
          <a:solidFill>
            <a:srgbClr val="00FF99"/>
          </a:solidFill>
          <a:ln w="571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none" dirty="0" smtClean="0">
                <a:solidFill>
                  <a:schemeClr val="bg2"/>
                </a:solidFill>
              </a:rPr>
              <a:t>“white paper”</a:t>
            </a:r>
          </a:p>
          <a:p>
            <a:pPr marL="0" marR="0" indent="0" algn="ctr" defTabSz="914400" rtl="0" eaLnBrk="0" fontAlgn="base" latinLnBrk="0" hangingPunct="0">
              <a:lnSpc>
                <a:spcPct val="100000"/>
              </a:lnSpc>
              <a:spcBef>
                <a:spcPct val="0"/>
              </a:spcBef>
              <a:spcAft>
                <a:spcPct val="0"/>
              </a:spcAft>
              <a:buClrTx/>
              <a:buSzTx/>
              <a:buFontTx/>
              <a:buNone/>
              <a:tabLst/>
            </a:pPr>
            <a:r>
              <a:rPr lang="en-US" b="1" u="none" dirty="0" smtClean="0">
                <a:solidFill>
                  <a:schemeClr val="bg2"/>
                </a:solidFill>
              </a:rPr>
              <a:t>Sonntag, Day</a:t>
            </a:r>
            <a:endParaRPr kumimoji="0" lang="en-US" sz="2400" b="1" i="0" u="none" strike="noStrike" cap="none" normalizeH="0" baseline="-25000" dirty="0" smtClean="0">
              <a:ln>
                <a:noFill/>
              </a:ln>
              <a:solidFill>
                <a:schemeClr val="bg2"/>
              </a:solidFill>
              <a:effectLst/>
              <a:latin typeface="Times New Roman" charset="0"/>
            </a:endParaRPr>
          </a:p>
        </p:txBody>
      </p:sp>
      <p:sp>
        <p:nvSpPr>
          <p:cNvPr id="38" name="Down Arrow 37"/>
          <p:cNvSpPr/>
          <p:nvPr/>
        </p:nvSpPr>
        <p:spPr bwMode="auto">
          <a:xfrm>
            <a:off x="4436534" y="4290208"/>
            <a:ext cx="401196" cy="891392"/>
          </a:xfrm>
          <a:prstGeom prst="downArrow">
            <a:avLst/>
          </a:prstGeom>
          <a:solidFill>
            <a:schemeClr val="tx2"/>
          </a:solidFill>
          <a:ln w="38100" cap="flat" cmpd="sng" algn="ctr">
            <a:solidFill>
              <a:srgbClr val="3333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25000" smtClean="0">
              <a:ln>
                <a:noFill/>
              </a:ln>
              <a:solidFill>
                <a:schemeClr val="tx1"/>
              </a:solidFill>
              <a:effectLst/>
              <a:latin typeface="Times New Roman" charset="0"/>
            </a:endParaRPr>
          </a:p>
        </p:txBody>
      </p:sp>
      <p:sp>
        <p:nvSpPr>
          <p:cNvPr id="15" name="Rectangle 14"/>
          <p:cNvSpPr/>
          <p:nvPr/>
        </p:nvSpPr>
        <p:spPr bwMode="auto">
          <a:xfrm>
            <a:off x="3556000" y="2757454"/>
            <a:ext cx="2167467" cy="1433547"/>
          </a:xfrm>
          <a:prstGeom prst="rect">
            <a:avLst/>
          </a:prstGeom>
          <a:solidFill>
            <a:srgbClr val="FF0000"/>
          </a:solidFill>
          <a:ln w="571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25000" dirty="0" smtClean="0">
                <a:ln>
                  <a:noFill/>
                </a:ln>
                <a:solidFill>
                  <a:schemeClr val="bg2"/>
                </a:solidFill>
                <a:effectLst/>
                <a:latin typeface="Arial" pitchFamily="34" charset="0"/>
                <a:cs typeface="Arial" pitchFamily="34" charset="0"/>
              </a:rPr>
              <a:t>CAST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25000" dirty="0" smtClean="0">
                <a:ln>
                  <a:noFill/>
                </a:ln>
                <a:solidFill>
                  <a:schemeClr val="bg2"/>
                </a:solidFill>
                <a:effectLst/>
                <a:latin typeface="Arial" pitchFamily="34" charset="0"/>
                <a:cs typeface="Arial" pitchFamily="34" charset="0"/>
              </a:rPr>
              <a:t>“TASK FORCE”</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25000" dirty="0" smtClean="0">
              <a:ln>
                <a:noFill/>
              </a:ln>
              <a:solidFill>
                <a:schemeClr val="bg2"/>
              </a:solidFill>
              <a:effectLst/>
              <a:latin typeface="Arial" pitchFamily="34" charset="0"/>
              <a:cs typeface="Arial" pitchFamily="34" charset="0"/>
            </a:endParaRPr>
          </a:p>
        </p:txBody>
      </p:sp>
      <p:sp>
        <p:nvSpPr>
          <p:cNvPr id="23" name="Rectangle 22"/>
          <p:cNvSpPr/>
          <p:nvPr/>
        </p:nvSpPr>
        <p:spPr bwMode="auto">
          <a:xfrm>
            <a:off x="3556000" y="5372101"/>
            <a:ext cx="2768600" cy="1142999"/>
          </a:xfrm>
          <a:prstGeom prst="rect">
            <a:avLst/>
          </a:prstGeom>
          <a:solidFill>
            <a:schemeClr val="tx1"/>
          </a:solid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US" sz="2800" b="1" u="none" dirty="0" smtClean="0">
              <a:solidFill>
                <a:schemeClr val="bg2"/>
              </a:solidFill>
              <a:latin typeface="Arial" pitchFamily="34" charset="0"/>
              <a:cs typeface="Arial" pitchFamily="34" charset="0"/>
            </a:endParaRPr>
          </a:p>
          <a:p>
            <a:r>
              <a:rPr lang="en-US" sz="6000" b="1" u="none" dirty="0" smtClean="0">
                <a:solidFill>
                  <a:schemeClr val="bg2"/>
                </a:solidFill>
                <a:latin typeface="Arial" pitchFamily="34" charset="0"/>
                <a:cs typeface="Arial" pitchFamily="34" charset="0"/>
              </a:rPr>
              <a:t>NCAST</a:t>
            </a:r>
          </a:p>
          <a:p>
            <a:endParaRPr kumimoji="0" lang="en-US" sz="2800" b="1" i="0" u="none" strike="noStrike" cap="none" normalizeH="0" baseline="-25000" dirty="0" smtClean="0">
              <a:ln>
                <a:noFill/>
              </a:ln>
              <a:solidFill>
                <a:schemeClr val="bg2"/>
              </a:solidFill>
              <a:effectLst/>
              <a:latin typeface="Arial" pitchFamily="34" charset="0"/>
              <a:cs typeface="Arial" pitchFamily="34" charset="0"/>
            </a:endParaRPr>
          </a:p>
        </p:txBody>
      </p:sp>
      <p:sp>
        <p:nvSpPr>
          <p:cNvPr id="24" name="Down Arrow 23"/>
          <p:cNvSpPr/>
          <p:nvPr/>
        </p:nvSpPr>
        <p:spPr bwMode="auto">
          <a:xfrm>
            <a:off x="4436534" y="1752600"/>
            <a:ext cx="401196" cy="891392"/>
          </a:xfrm>
          <a:prstGeom prst="downArrow">
            <a:avLst/>
          </a:prstGeom>
          <a:solidFill>
            <a:schemeClr val="tx2"/>
          </a:solidFill>
          <a:ln w="38100" cap="flat" cmpd="sng" algn="ctr">
            <a:solidFill>
              <a:srgbClr val="3333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sng" strike="noStrike" cap="none" normalizeH="0" baseline="-25000" smtClean="0">
              <a:ln>
                <a:noFill/>
              </a:ln>
              <a:solidFill>
                <a:schemeClr val="tx1"/>
              </a:solidFill>
              <a:effectLst/>
              <a:latin typeface="Times New Roman" charset="0"/>
            </a:endParaRPr>
          </a:p>
        </p:txBody>
      </p:sp>
      <p:sp>
        <p:nvSpPr>
          <p:cNvPr id="25" name="Rectangle 24"/>
          <p:cNvSpPr/>
          <p:nvPr/>
        </p:nvSpPr>
        <p:spPr bwMode="auto">
          <a:xfrm>
            <a:off x="1117600" y="4038601"/>
            <a:ext cx="2099733" cy="1413891"/>
          </a:xfrm>
          <a:prstGeom prst="rect">
            <a:avLst/>
          </a:prstGeom>
          <a:solidFill>
            <a:srgbClr val="00FF99"/>
          </a:solidFill>
          <a:ln w="571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none" dirty="0" smtClean="0">
                <a:solidFill>
                  <a:schemeClr val="bg2"/>
                </a:solidFill>
              </a:rPr>
              <a:t>SNS</a:t>
            </a:r>
          </a:p>
          <a:p>
            <a:pPr marL="0" marR="0" indent="0" algn="ctr" defTabSz="914400" rtl="0" eaLnBrk="0" fontAlgn="base" latinLnBrk="0" hangingPunct="0">
              <a:lnSpc>
                <a:spcPct val="100000"/>
              </a:lnSpc>
              <a:spcBef>
                <a:spcPct val="0"/>
              </a:spcBef>
              <a:spcAft>
                <a:spcPct val="0"/>
              </a:spcAft>
              <a:buClrTx/>
              <a:buSzTx/>
              <a:buFontTx/>
              <a:buNone/>
              <a:tabLst/>
            </a:pPr>
            <a:r>
              <a:rPr lang="en-US" b="1" u="none" dirty="0" smtClean="0">
                <a:solidFill>
                  <a:schemeClr val="bg2"/>
                </a:solidFill>
              </a:rPr>
              <a:t>ABNS</a:t>
            </a:r>
          </a:p>
          <a:p>
            <a:pPr marL="0" marR="0" indent="0" algn="ctr" defTabSz="914400" rtl="0" eaLnBrk="0" fontAlgn="base" latinLnBrk="0" hangingPunct="0">
              <a:lnSpc>
                <a:spcPct val="100000"/>
              </a:lnSpc>
              <a:spcBef>
                <a:spcPct val="0"/>
              </a:spcBef>
              <a:spcAft>
                <a:spcPct val="0"/>
              </a:spcAft>
              <a:buClrTx/>
              <a:buSzTx/>
              <a:buFontTx/>
              <a:buNone/>
              <a:tabLst/>
            </a:pPr>
            <a:r>
              <a:rPr lang="en-US" b="1" u="none" dirty="0" smtClean="0">
                <a:solidFill>
                  <a:schemeClr val="bg2"/>
                </a:solidFill>
              </a:rPr>
              <a:t>RRC</a:t>
            </a:r>
          </a:p>
          <a:p>
            <a:pPr marL="0" marR="0" indent="0" algn="ctr" defTabSz="914400" rtl="0" eaLnBrk="0" fontAlgn="base" latinLnBrk="0" hangingPunct="0">
              <a:lnSpc>
                <a:spcPct val="100000"/>
              </a:lnSpc>
              <a:spcBef>
                <a:spcPct val="0"/>
              </a:spcBef>
              <a:spcAft>
                <a:spcPct val="0"/>
              </a:spcAft>
              <a:buClrTx/>
              <a:buSzTx/>
              <a:buFontTx/>
              <a:buNone/>
              <a:tabLst/>
            </a:pPr>
            <a:r>
              <a:rPr lang="en-US" b="1" u="none" dirty="0" smtClean="0">
                <a:solidFill>
                  <a:schemeClr val="bg2"/>
                </a:solidFill>
              </a:rPr>
              <a:t>Sections</a:t>
            </a:r>
            <a:endParaRPr kumimoji="0" lang="en-US" sz="2400" b="1" i="0" u="none" strike="noStrike" cap="none" normalizeH="0" baseline="-25000" dirty="0" smtClean="0">
              <a:ln>
                <a:noFill/>
              </a:ln>
              <a:solidFill>
                <a:schemeClr val="bg2"/>
              </a:solidFill>
              <a:effectLst/>
              <a:latin typeface="Times New Roman" charset="0"/>
            </a:endParaRPr>
          </a:p>
        </p:txBody>
      </p:sp>
      <p:sp>
        <p:nvSpPr>
          <p:cNvPr id="26" name="Rectangle 25"/>
          <p:cNvSpPr/>
          <p:nvPr/>
        </p:nvSpPr>
        <p:spPr bwMode="auto">
          <a:xfrm>
            <a:off x="6248400" y="2133600"/>
            <a:ext cx="2717800" cy="2286000"/>
          </a:xfrm>
          <a:prstGeom prst="rect">
            <a:avLst/>
          </a:prstGeom>
          <a:noFill/>
          <a:ln w="571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25000" dirty="0" smtClean="0">
                <a:ln>
                  <a:noFill/>
                </a:ln>
                <a:effectLst/>
                <a:latin typeface="Arial" pitchFamily="34" charset="0"/>
                <a:cs typeface="Arial" pitchFamily="34" charset="0"/>
              </a:rPr>
              <a:t>design mechanism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25000" dirty="0" smtClean="0">
                <a:ln>
                  <a:noFill/>
                </a:ln>
                <a:effectLst/>
                <a:latin typeface="Arial" pitchFamily="34" charset="0"/>
                <a:cs typeface="Arial" pitchFamily="34" charset="0"/>
              </a:rPr>
              <a:t>equivalent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25000" dirty="0" smtClean="0">
                <a:ln>
                  <a:noFill/>
                </a:ln>
                <a:effectLst/>
                <a:latin typeface="Arial" pitchFamily="34" charset="0"/>
                <a:cs typeface="Arial" pitchFamily="34" charset="0"/>
              </a:rPr>
              <a:t>to UCNS</a:t>
            </a:r>
          </a:p>
          <a:p>
            <a:pPr marL="0" marR="0" indent="0" algn="ctr" defTabSz="914400" rtl="0" eaLnBrk="0" fontAlgn="base" latinLnBrk="0" hangingPunct="0">
              <a:lnSpc>
                <a:spcPct val="100000"/>
              </a:lnSpc>
              <a:spcBef>
                <a:spcPct val="0"/>
              </a:spcBef>
              <a:spcAft>
                <a:spcPct val="0"/>
              </a:spcAft>
              <a:buClrTx/>
              <a:buSzTx/>
              <a:buFontTx/>
              <a:buNone/>
              <a:tabLst/>
            </a:pPr>
            <a:r>
              <a:rPr lang="en-US" sz="2800" b="1" baseline="-25000" dirty="0" smtClean="0">
                <a:latin typeface="Arial" pitchFamily="34" charset="0"/>
                <a:cs typeface="Arial" pitchFamily="34" charset="0"/>
              </a:rPr>
              <a:t>For Critical Care</a:t>
            </a:r>
            <a:endParaRPr lang="en-US" sz="2800" b="1" u="none"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PRESENT FORMAT</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Requires “Core Training” in all aspects of:</a:t>
            </a:r>
          </a:p>
          <a:p>
            <a:pPr lvl="1"/>
            <a:r>
              <a:rPr lang="en-US" dirty="0" smtClean="0">
                <a:latin typeface="Arial" pitchFamily="34" charset="0"/>
                <a:cs typeface="Arial" pitchFamily="34" charset="0"/>
              </a:rPr>
              <a:t>Tumor </a:t>
            </a:r>
          </a:p>
          <a:p>
            <a:pPr lvl="1"/>
            <a:r>
              <a:rPr lang="en-US" dirty="0" err="1" smtClean="0">
                <a:latin typeface="Arial" pitchFamily="34" charset="0"/>
                <a:cs typeface="Arial" pitchFamily="34" charset="0"/>
              </a:rPr>
              <a:t>Cerebrovascular</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Complex Spine</a:t>
            </a:r>
          </a:p>
          <a:p>
            <a:pPr lvl="1"/>
            <a:r>
              <a:rPr lang="en-US" dirty="0" smtClean="0">
                <a:latin typeface="Arial" pitchFamily="34" charset="0"/>
                <a:cs typeface="Arial" pitchFamily="34" charset="0"/>
              </a:rPr>
              <a:t>Pediatric</a:t>
            </a:r>
          </a:p>
          <a:p>
            <a:pPr lvl="1"/>
            <a:r>
              <a:rPr lang="en-US" dirty="0" err="1" smtClean="0">
                <a:latin typeface="Arial" pitchFamily="34" charset="0"/>
                <a:cs typeface="Arial" pitchFamily="34" charset="0"/>
              </a:rPr>
              <a:t>Stereotaxic</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Peripheral Nerve</a:t>
            </a:r>
          </a:p>
          <a:p>
            <a:pPr lvl="1"/>
            <a:r>
              <a:rPr lang="en-US" dirty="0" smtClean="0">
                <a:latin typeface="Arial" pitchFamily="34" charset="0"/>
                <a:cs typeface="Arial" pitchFamily="34" charset="0"/>
              </a:rPr>
              <a:t>Epilepsy</a:t>
            </a:r>
          </a:p>
          <a:p>
            <a:pPr lvl="1"/>
            <a:r>
              <a:rPr lang="en-US" dirty="0" smtClean="0">
                <a:latin typeface="Arial" pitchFamily="34" charset="0"/>
                <a:cs typeface="Arial" pitchFamily="34" charset="0"/>
              </a:rPr>
              <a:t>Trauma</a:t>
            </a:r>
          </a:p>
          <a:p>
            <a:pPr lvl="1"/>
            <a:r>
              <a:rPr lang="en-US" dirty="0" smtClean="0">
                <a:latin typeface="Arial" pitchFamily="34" charset="0"/>
                <a:cs typeface="Arial" pitchFamily="34" charset="0"/>
              </a:rPr>
              <a:t>Trans-</a:t>
            </a:r>
            <a:r>
              <a:rPr lang="en-US" dirty="0" err="1" smtClean="0">
                <a:latin typeface="Arial" pitchFamily="34" charset="0"/>
                <a:cs typeface="Arial" pitchFamily="34" charset="0"/>
              </a:rPr>
              <a:t>sphenoidal</a:t>
            </a: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latin typeface="Arial" pitchFamily="34" charset="0"/>
                <a:cs typeface="Arial" pitchFamily="34" charset="0"/>
              </a:rPr>
              <a:t>N-CAST</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sz="2400" dirty="0" smtClean="0">
                <a:latin typeface="Arial" pitchFamily="34" charset="0"/>
                <a:cs typeface="Arial" pitchFamily="34" charset="0"/>
              </a:rPr>
              <a:t>Neurosurgical Committee on Accreditation of Subspecialty Training</a:t>
            </a:r>
          </a:p>
          <a:p>
            <a:pPr lvl="1"/>
            <a:r>
              <a:rPr lang="en-US" dirty="0" smtClean="0">
                <a:latin typeface="Arial" pitchFamily="34" charset="0"/>
                <a:cs typeface="Arial" pitchFamily="34" charset="0"/>
              </a:rPr>
              <a:t>ABNS mandated 7 yr training </a:t>
            </a:r>
          </a:p>
          <a:p>
            <a:pPr lvl="1"/>
            <a:r>
              <a:rPr lang="en-US" dirty="0" smtClean="0">
                <a:latin typeface="Arial" pitchFamily="34" charset="0"/>
                <a:cs typeface="Arial" pitchFamily="34" charset="0"/>
              </a:rPr>
              <a:t>Encourage subspecialty training within this time frame</a:t>
            </a:r>
          </a:p>
          <a:p>
            <a:pPr lvl="1"/>
            <a:r>
              <a:rPr lang="en-US" dirty="0" smtClean="0">
                <a:latin typeface="Arial" pitchFamily="34" charset="0"/>
                <a:cs typeface="Arial" pitchFamily="34" charset="0"/>
              </a:rPr>
              <a:t>Must be ACGME approved residency</a:t>
            </a:r>
          </a:p>
          <a:p>
            <a:pPr lvl="1"/>
            <a:r>
              <a:rPr lang="en-US" dirty="0" smtClean="0">
                <a:latin typeface="Arial" pitchFamily="34" charset="0"/>
                <a:cs typeface="Arial" pitchFamily="34" charset="0"/>
              </a:rPr>
              <a:t>All subspecialty environments approved by N-CAST</a:t>
            </a:r>
          </a:p>
          <a:p>
            <a:pPr lvl="1"/>
            <a:r>
              <a:rPr lang="en-US" dirty="0" smtClean="0">
                <a:latin typeface="Arial" pitchFamily="34" charset="0"/>
                <a:cs typeface="Arial" pitchFamily="34" charset="0"/>
              </a:rPr>
              <a:t>Requirements developed by Sections, Fellowship Directors, N-CAST</a:t>
            </a:r>
          </a:p>
          <a:p>
            <a:pPr lvl="1"/>
            <a:r>
              <a:rPr lang="en-US" dirty="0" smtClean="0">
                <a:latin typeface="Arial" pitchFamily="34" charset="0"/>
                <a:cs typeface="Arial" pitchFamily="34" charset="0"/>
              </a:rPr>
              <a:t>Evaluations  based on </a:t>
            </a:r>
            <a:r>
              <a:rPr lang="en-US" dirty="0" smtClean="0">
                <a:solidFill>
                  <a:srgbClr val="C00000"/>
                </a:solidFill>
                <a:latin typeface="Arial" pitchFamily="34" charset="0"/>
                <a:cs typeface="Arial" pitchFamily="34" charset="0"/>
              </a:rPr>
              <a:t>Matrix  and Milestones </a:t>
            </a:r>
            <a:r>
              <a:rPr lang="en-US" dirty="0" smtClean="0">
                <a:latin typeface="Arial" pitchFamily="34" charset="0"/>
                <a:cs typeface="Arial" pitchFamily="34" charset="0"/>
              </a:rPr>
              <a:t>methodology</a:t>
            </a:r>
          </a:p>
          <a:p>
            <a:pPr lvl="1"/>
            <a:r>
              <a:rPr lang="en-US" dirty="0" smtClean="0">
                <a:latin typeface="Arial" pitchFamily="34" charset="0"/>
                <a:cs typeface="Arial" pitchFamily="34" charset="0"/>
              </a:rPr>
              <a:t>Completion of fellowship: </a:t>
            </a:r>
            <a:r>
              <a:rPr lang="en-US" dirty="0" smtClean="0">
                <a:solidFill>
                  <a:srgbClr val="C00000"/>
                </a:solidFill>
                <a:latin typeface="Arial" pitchFamily="34" charset="0"/>
                <a:cs typeface="Arial" pitchFamily="34" charset="0"/>
              </a:rPr>
              <a:t>2 certificates (PD and N-CAST)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latin typeface="Arial" pitchFamily="34" charset="0"/>
                <a:cs typeface="Arial" pitchFamily="34" charset="0"/>
              </a:rPr>
              <a:t>MATRIX AND MILESTONES</a:t>
            </a:r>
            <a:endParaRPr lang="en-US" dirty="0">
              <a:latin typeface="Arial" pitchFamily="34" charset="0"/>
              <a:cs typeface="Arial"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29463" y="1600200"/>
            <a:ext cx="8085073" cy="4708525"/>
          </a:xfrm>
        </p:spPr>
      </p:pic>
      <p:sp>
        <p:nvSpPr>
          <p:cNvPr id="5" name="Rounded Rectangle 4"/>
          <p:cNvSpPr/>
          <p:nvPr/>
        </p:nvSpPr>
        <p:spPr>
          <a:xfrm>
            <a:off x="7010400" y="1905000"/>
            <a:ext cx="1447800" cy="685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3115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43000"/>
            <a:ext cx="7315200" cy="5078313"/>
          </a:xfrm>
          <a:prstGeom prst="rect">
            <a:avLst/>
          </a:prstGeom>
        </p:spPr>
        <p:txBody>
          <a:bodyPr wrap="square">
            <a:spAutoFit/>
          </a:bodyPr>
          <a:lstStyle/>
          <a:p>
            <a:pPr>
              <a:buNone/>
            </a:pPr>
            <a:r>
              <a:rPr lang="en-US" sz="28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Approximate Timeline for Task Force and NCAST to have program requirements for enfolding and post graduate fellowships:</a:t>
            </a: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a:t>
            </a:r>
            <a:r>
              <a:rPr lang="en-US" sz="2000" u="sng" dirty="0" smtClean="0">
                <a:latin typeface="Arial" pitchFamily="34" charset="0"/>
                <a:cs typeface="Arial" pitchFamily="34" charset="0"/>
              </a:rPr>
              <a:t>1-3 Years</a:t>
            </a: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Critical Care			1 year</a:t>
            </a:r>
          </a:p>
          <a:p>
            <a:pPr>
              <a:buNone/>
            </a:pPr>
            <a:r>
              <a:rPr lang="en-US" sz="2000" dirty="0" smtClean="0">
                <a:latin typeface="Arial" pitchFamily="34" charset="0"/>
                <a:cs typeface="Arial" pitchFamily="34" charset="0"/>
              </a:rPr>
              <a:t>		Endovascular			1 year</a:t>
            </a:r>
          </a:p>
          <a:p>
            <a:pPr>
              <a:buNone/>
            </a:pPr>
            <a:r>
              <a:rPr lang="en-US" sz="2000" dirty="0" smtClean="0">
                <a:latin typeface="Arial" pitchFamily="34" charset="0"/>
                <a:cs typeface="Arial" pitchFamily="34" charset="0"/>
              </a:rPr>
              <a:t>		Spine				2 years</a:t>
            </a:r>
          </a:p>
          <a:p>
            <a:pPr>
              <a:buNone/>
            </a:pPr>
            <a:r>
              <a:rPr lang="en-US" sz="2000" dirty="0" smtClean="0">
                <a:latin typeface="Arial" pitchFamily="34" charset="0"/>
                <a:cs typeface="Arial" pitchFamily="34" charset="0"/>
              </a:rPr>
              <a:t>		Functional			2 years</a:t>
            </a:r>
          </a:p>
          <a:p>
            <a:pPr>
              <a:buNone/>
            </a:pPr>
            <a:r>
              <a:rPr lang="en-US" sz="2000" dirty="0" smtClean="0">
                <a:latin typeface="Arial" pitchFamily="34" charset="0"/>
                <a:cs typeface="Arial" pitchFamily="34" charset="0"/>
              </a:rPr>
              <a:t>		Oncology			2 years</a:t>
            </a:r>
          </a:p>
          <a:p>
            <a:pPr>
              <a:buNone/>
            </a:pPr>
            <a:r>
              <a:rPr lang="en-US" sz="2000" dirty="0" smtClean="0">
                <a:latin typeface="Arial" pitchFamily="34" charset="0"/>
                <a:cs typeface="Arial" pitchFamily="34" charset="0"/>
              </a:rPr>
              <a:t>		Trauma				2 years</a:t>
            </a:r>
          </a:p>
          <a:p>
            <a:pPr>
              <a:buNone/>
            </a:pPr>
            <a:r>
              <a:rPr lang="en-US" sz="2000" dirty="0" smtClean="0">
                <a:latin typeface="Arial" pitchFamily="34" charset="0"/>
                <a:cs typeface="Arial" pitchFamily="34" charset="0"/>
              </a:rPr>
              <a:t>		Peripheral Nerve		2 years</a:t>
            </a:r>
          </a:p>
          <a:p>
            <a:pPr>
              <a:buNone/>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Cerebrovascular</a:t>
            </a:r>
            <a:r>
              <a:rPr lang="en-US" sz="2000" dirty="0" smtClean="0">
                <a:latin typeface="Arial" pitchFamily="34" charset="0"/>
                <a:cs typeface="Arial" pitchFamily="34" charset="0"/>
              </a:rPr>
              <a:t>/Skull Base	2 years</a:t>
            </a:r>
          </a:p>
          <a:p>
            <a:pPr>
              <a:buNone/>
            </a:pPr>
            <a:r>
              <a:rPr lang="en-US" sz="2000" dirty="0" smtClean="0">
                <a:latin typeface="Arial" pitchFamily="34" charset="0"/>
                <a:cs typeface="Arial" pitchFamily="34" charset="0"/>
              </a:rPr>
              <a:t>		Pediatrics			3 years</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latin typeface="Arial" pitchFamily="34" charset="0"/>
                <a:cs typeface="Arial" pitchFamily="34" charset="0"/>
              </a:rPr>
              <a:t>“MINI” RRC</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101 ACGME approved training programs.</a:t>
            </a:r>
          </a:p>
          <a:p>
            <a:pPr>
              <a:buNone/>
            </a:pPr>
            <a:endParaRPr lang="en-US" sz="2000" dirty="0" smtClean="0">
              <a:latin typeface="Arial" pitchFamily="34" charset="0"/>
              <a:cs typeface="Arial" pitchFamily="34" charset="0"/>
            </a:endParaRPr>
          </a:p>
          <a:p>
            <a:pPr lvl="1"/>
            <a:r>
              <a:rPr lang="en-US" dirty="0" smtClean="0">
                <a:latin typeface="Arial" pitchFamily="34" charset="0"/>
                <a:cs typeface="Arial" pitchFamily="34" charset="0"/>
              </a:rPr>
              <a:t>If there are 1-3 fellowships per program, eventually there will be approximately 200-250 NCAST approved fellowships.  </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Renewal applications will be approximately 10/year or $10,000/year. Total income/year:$60,000</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latin typeface="Arial" pitchFamily="34" charset="0"/>
                <a:cs typeface="Arial" pitchFamily="34" charset="0"/>
              </a:rPr>
              <a:t>N-CAST PROCESS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ACGME approved residency</a:t>
            </a:r>
          </a:p>
          <a:p>
            <a:r>
              <a:rPr lang="en-US" sz="2400" dirty="0" smtClean="0">
                <a:latin typeface="Arial" pitchFamily="34" charset="0"/>
                <a:cs typeface="Arial" pitchFamily="34" charset="0"/>
              </a:rPr>
              <a:t>RRC authorization</a:t>
            </a:r>
          </a:p>
          <a:p>
            <a:r>
              <a:rPr lang="en-US" sz="2400" dirty="0" smtClean="0">
                <a:latin typeface="Arial" pitchFamily="34" charset="0"/>
                <a:cs typeface="Arial" pitchFamily="34" charset="0"/>
              </a:rPr>
              <a:t>Application fee</a:t>
            </a:r>
          </a:p>
          <a:p>
            <a:r>
              <a:rPr lang="en-US" sz="2400" dirty="0" smtClean="0">
                <a:latin typeface="Arial" pitchFamily="34" charset="0"/>
                <a:cs typeface="Arial" pitchFamily="34" charset="0"/>
              </a:rPr>
              <a:t>Application submitted for review, critique, approval</a:t>
            </a:r>
          </a:p>
          <a:p>
            <a:r>
              <a:rPr lang="en-US" sz="2400" dirty="0" smtClean="0">
                <a:latin typeface="Arial" pitchFamily="34" charset="0"/>
                <a:cs typeface="Arial" pitchFamily="34" charset="0"/>
              </a:rPr>
              <a:t>Approval based on :</a:t>
            </a:r>
          </a:p>
          <a:p>
            <a:pPr lvl="1"/>
            <a:r>
              <a:rPr lang="en-US" dirty="0" smtClean="0">
                <a:latin typeface="Arial" pitchFamily="34" charset="0"/>
                <a:cs typeface="Arial" pitchFamily="34" charset="0"/>
              </a:rPr>
              <a:t>Guidelines from appropriate Section</a:t>
            </a:r>
          </a:p>
          <a:p>
            <a:pPr lvl="1"/>
            <a:r>
              <a:rPr lang="en-US" dirty="0" smtClean="0">
                <a:latin typeface="Arial" pitchFamily="34" charset="0"/>
                <a:cs typeface="Arial" pitchFamily="34" charset="0"/>
              </a:rPr>
              <a:t>Curriculum</a:t>
            </a:r>
          </a:p>
          <a:p>
            <a:pPr lvl="1"/>
            <a:r>
              <a:rPr lang="en-US" dirty="0" smtClean="0">
                <a:latin typeface="Arial" pitchFamily="34" charset="0"/>
                <a:cs typeface="Arial" pitchFamily="34" charset="0"/>
              </a:rPr>
              <a:t>Director and Faculty</a:t>
            </a:r>
          </a:p>
          <a:p>
            <a:pPr lvl="1"/>
            <a:r>
              <a:rPr lang="en-US" dirty="0" smtClean="0">
                <a:latin typeface="Arial" pitchFamily="34" charset="0"/>
                <a:cs typeface="Arial" pitchFamily="34" charset="0"/>
              </a:rPr>
              <a:t>Duty Hours, Supervision, Evaluations, etc.</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effectLst>
                  <a:outerShdw blurRad="38100" dist="38100" dir="2700000" algn="tl">
                    <a:srgbClr val="000000">
                      <a:alpha val="43137"/>
                    </a:srgbClr>
                  </a:outerShdw>
                </a:effectLst>
                <a:latin typeface="Arial" pitchFamily="34" charset="0"/>
                <a:cs typeface="Arial" pitchFamily="34" charset="0"/>
              </a:rPr>
              <a:t>RENEWAL APPLICATIONS</a:t>
            </a:r>
            <a:endParaRPr lang="en-US"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Previously with each RRC cycle</a:t>
            </a:r>
          </a:p>
          <a:p>
            <a:r>
              <a:rPr lang="en-US" dirty="0" smtClean="0">
                <a:latin typeface="Arial" pitchFamily="34" charset="0"/>
                <a:cs typeface="Arial" pitchFamily="34" charset="0"/>
              </a:rPr>
              <a:t>Proposed every 5 years</a:t>
            </a:r>
          </a:p>
          <a:p>
            <a:pPr lvl="1"/>
            <a:r>
              <a:rPr lang="en-US" dirty="0" smtClean="0">
                <a:latin typeface="Arial" pitchFamily="34" charset="0"/>
                <a:cs typeface="Arial" pitchFamily="34" charset="0"/>
              </a:rPr>
              <a:t>Continued RRC residency approval</a:t>
            </a:r>
          </a:p>
          <a:p>
            <a:pPr lvl="1"/>
            <a:r>
              <a:rPr lang="en-US" dirty="0" smtClean="0">
                <a:latin typeface="Arial" pitchFamily="34" charset="0"/>
                <a:cs typeface="Arial" pitchFamily="34" charset="0"/>
              </a:rPr>
              <a:t>No major changes (Director, Site, Faculty, etc.)</a:t>
            </a:r>
          </a:p>
          <a:p>
            <a:pPr lvl="1"/>
            <a:r>
              <a:rPr lang="en-US" dirty="0" smtClean="0">
                <a:latin typeface="Arial" pitchFamily="34" charset="0"/>
                <a:cs typeface="Arial" pitchFamily="34" charset="0"/>
              </a:rPr>
              <a:t>Report Fellowship grads and case logs</a:t>
            </a:r>
          </a:p>
          <a:p>
            <a:pPr lvl="1"/>
            <a:r>
              <a:rPr lang="en-US" dirty="0" smtClean="0">
                <a:latin typeface="Arial" pitchFamily="34" charset="0"/>
                <a:cs typeface="Arial" pitchFamily="34" charset="0"/>
              </a:rPr>
              <a:t>Renewal fee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dirty="0" smtClean="0">
                <a:latin typeface="Arial" pitchFamily="34" charset="0"/>
                <a:cs typeface="Arial" pitchFamily="34" charset="0"/>
              </a:rPr>
              <a:t>ISSUES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05000"/>
            <a:ext cx="8229600" cy="4709160"/>
          </a:xfrm>
        </p:spPr>
        <p:txBody>
          <a:bodyPr/>
          <a:lstStyle/>
          <a:p>
            <a:r>
              <a:rPr lang="en-US" dirty="0" smtClean="0">
                <a:latin typeface="Arial" panose="020B0604020202020204" pitchFamily="34" charset="0"/>
                <a:cs typeface="Arial" panose="020B0604020202020204" pitchFamily="34" charset="0"/>
              </a:rPr>
              <a:t>N-CAST approval differentiator among training sites.</a:t>
            </a:r>
          </a:p>
          <a:p>
            <a:r>
              <a:rPr lang="en-US" dirty="0">
                <a:latin typeface="Arial" panose="020B0604020202020204" pitchFamily="34" charset="0"/>
                <a:cs typeface="Arial" panose="020B0604020202020204" pitchFamily="34" charset="0"/>
              </a:rPr>
              <a:t>Programs with multiple </a:t>
            </a:r>
            <a:r>
              <a:rPr lang="en-US" dirty="0" smtClean="0">
                <a:latin typeface="Arial" panose="020B0604020202020204" pitchFamily="34" charset="0"/>
                <a:cs typeface="Arial" panose="020B0604020202020204" pitchFamily="34" charset="0"/>
              </a:rPr>
              <a:t>fellowships.</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Candidate may complete multiple </a:t>
            </a:r>
            <a:r>
              <a:rPr lang="en-US" dirty="0" smtClean="0">
                <a:latin typeface="Arial" panose="020B0604020202020204" pitchFamily="34" charset="0"/>
                <a:cs typeface="Arial" panose="020B0604020202020204" pitchFamily="34" charset="0"/>
              </a:rPr>
              <a:t>fellowships.</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Consortiums of Programs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Reduce pool of post grad fellows (work force).</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CORE NEUROSURGICAL EDUCATION</a:t>
            </a:r>
            <a:endParaRPr lang="en-US" dirty="0"/>
          </a:p>
        </p:txBody>
      </p:sp>
      <p:sp>
        <p:nvSpPr>
          <p:cNvPr id="4" name="Rectangle 3"/>
          <p:cNvSpPr>
            <a:spLocks noGrp="1" noChangeArrowheads="1"/>
          </p:cNvSpPr>
          <p:nvPr>
            <p:ph idx="1"/>
          </p:nvPr>
        </p:nvSpPr>
        <p:spPr>
          <a:xfrm>
            <a:off x="457200" y="1752600"/>
            <a:ext cx="8229600" cy="4709160"/>
          </a:xfrm>
        </p:spPr>
        <p:txBody>
          <a:bodyPr/>
          <a:lstStyle/>
          <a:p>
            <a:r>
              <a:rPr lang="en-US" dirty="0">
                <a:latin typeface="Arial" pitchFamily="34" charset="0"/>
                <a:cs typeface="Arial" pitchFamily="34" charset="0"/>
              </a:rPr>
              <a:t>Vastly expanded since 1979</a:t>
            </a:r>
          </a:p>
          <a:p>
            <a:r>
              <a:rPr lang="en-US" dirty="0">
                <a:latin typeface="Arial" pitchFamily="34" charset="0"/>
                <a:cs typeface="Arial" pitchFamily="34" charset="0"/>
              </a:rPr>
              <a:t>Most programs require 42 months of clinical training </a:t>
            </a:r>
          </a:p>
          <a:p>
            <a:pPr lvl="1"/>
            <a:r>
              <a:rPr lang="en-US" dirty="0">
                <a:latin typeface="Arial" pitchFamily="34" charset="0"/>
                <a:cs typeface="Arial" pitchFamily="34" charset="0"/>
              </a:rPr>
              <a:t>Many require 48 months</a:t>
            </a:r>
          </a:p>
          <a:p>
            <a:r>
              <a:rPr lang="en-US" dirty="0">
                <a:latin typeface="Arial" pitchFamily="34" charset="0"/>
                <a:cs typeface="Arial" pitchFamily="34" charset="0"/>
              </a:rPr>
              <a:t>Elective time is sacrificed</a:t>
            </a:r>
          </a:p>
          <a:p>
            <a:r>
              <a:rPr lang="en-US" dirty="0">
                <a:latin typeface="Arial" pitchFamily="34" charset="0"/>
                <a:cs typeface="Arial" pitchFamily="34" charset="0"/>
              </a:rPr>
              <a:t>Need to develop a true core of essential material</a:t>
            </a:r>
          </a:p>
          <a:p>
            <a:pPr lvl="1"/>
            <a:r>
              <a:rPr lang="en-US" dirty="0">
                <a:latin typeface="Arial" pitchFamily="34" charset="0"/>
                <a:cs typeface="Arial" pitchFamily="34" charset="0"/>
              </a:rPr>
              <a:t>Not an encyclopedic reference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subTnLst>
                                    <p:animClr clrSpc="rgb" dir="cw">
                                      <p:cBhvr override="childStyle">
                                        <p:cTn dur="1" fill="hold" display="0" masterRel="nextClick" afterEffect="1"/>
                                        <p:tgtEl>
                                          <p:spTgt spid="4">
                                            <p:txEl>
                                              <p:pRg st="0" end="0"/>
                                            </p:txEl>
                                          </p:spTgt>
                                        </p:tgtEl>
                                        <p:attrNameLst>
                                          <p:attrName>ppt_c</p:attrName>
                                        </p:attrNameLst>
                                      </p:cBhvr>
                                      <p:to>
                                        <a:srgbClr val="FF33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subTnLst>
                                    <p:animClr clrSpc="rgb" dir="cw">
                                      <p:cBhvr override="childStyle">
                                        <p:cTn dur="1" fill="hold" display="0" masterRel="nextClick" afterEffect="1"/>
                                        <p:tgtEl>
                                          <p:spTgt spid="4">
                                            <p:txEl>
                                              <p:pRg st="1" end="1"/>
                                            </p:txEl>
                                          </p:spTgt>
                                        </p:tgtEl>
                                        <p:attrNameLst>
                                          <p:attrName>ppt_c</p:attrName>
                                        </p:attrNameLst>
                                      </p:cBhvr>
                                      <p:to>
                                        <a:srgbClr val="FF3300"/>
                                      </p:to>
                                    </p:animClr>
                                  </p:subTnLst>
                                </p:cTn>
                              </p:par>
                              <p:par>
                                <p:cTn id="13" presetID="22" presetClass="entr" presetSubtype="1"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500"/>
                                        <p:tgtEl>
                                          <p:spTgt spid="4">
                                            <p:txEl>
                                              <p:pRg st="2" end="2"/>
                                            </p:txEl>
                                          </p:spTgt>
                                        </p:tgtEl>
                                      </p:cBhvr>
                                    </p:animEffect>
                                  </p:childTnLst>
                                  <p:subTnLst>
                                    <p:animClr clrSpc="rgb" dir="cw">
                                      <p:cBhvr override="childStyle">
                                        <p:cTn dur="1" fill="hold" display="0" masterRel="nextClick" afterEffect="1"/>
                                        <p:tgtEl>
                                          <p:spTgt spid="4">
                                            <p:txEl>
                                              <p:pRg st="2" end="2"/>
                                            </p:txEl>
                                          </p:spTgt>
                                        </p:tgtEl>
                                        <p:attrNameLst>
                                          <p:attrName>ppt_c</p:attrName>
                                        </p:attrNameLst>
                                      </p:cBhvr>
                                      <p:to>
                                        <a:srgbClr val="FF330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ipe(up)">
                                      <p:cBhvr>
                                        <p:cTn id="20" dur="500"/>
                                        <p:tgtEl>
                                          <p:spTgt spid="4">
                                            <p:txEl>
                                              <p:pRg st="3" end="3"/>
                                            </p:txEl>
                                          </p:spTgt>
                                        </p:tgtEl>
                                      </p:cBhvr>
                                    </p:animEffect>
                                  </p:childTnLst>
                                  <p:subTnLst>
                                    <p:animClr clrSpc="rgb" dir="cw">
                                      <p:cBhvr override="childStyle">
                                        <p:cTn dur="1" fill="hold" display="0" masterRel="nextClick" afterEffect="1"/>
                                        <p:tgtEl>
                                          <p:spTgt spid="4">
                                            <p:txEl>
                                              <p:pRg st="3" end="3"/>
                                            </p:txEl>
                                          </p:spTgt>
                                        </p:tgtEl>
                                        <p:attrNameLst>
                                          <p:attrName>ppt_c</p:attrName>
                                        </p:attrNameLst>
                                      </p:cBhvr>
                                      <p:to>
                                        <a:srgbClr val="FF3300"/>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up)">
                                      <p:cBhvr>
                                        <p:cTn id="25" dur="500"/>
                                        <p:tgtEl>
                                          <p:spTgt spid="4">
                                            <p:txEl>
                                              <p:pRg st="4" end="4"/>
                                            </p:txEl>
                                          </p:spTgt>
                                        </p:tgtEl>
                                      </p:cBhvr>
                                    </p:animEffect>
                                  </p:childTnLst>
                                  <p:subTnLst>
                                    <p:animClr clrSpc="rgb" dir="cw">
                                      <p:cBhvr override="childStyle">
                                        <p:cTn dur="1" fill="hold" display="0" masterRel="nextClick" afterEffect="1"/>
                                        <p:tgtEl>
                                          <p:spTgt spid="4">
                                            <p:txEl>
                                              <p:pRg st="4" end="4"/>
                                            </p:txEl>
                                          </p:spTgt>
                                        </p:tgtEl>
                                        <p:attrNameLst>
                                          <p:attrName>ppt_c</p:attrName>
                                        </p:attrNameLst>
                                      </p:cBhvr>
                                      <p:to>
                                        <a:srgbClr val="FF3300"/>
                                      </p:to>
                                    </p:animClr>
                                  </p:subTnLst>
                                </p:cTn>
                              </p:par>
                              <p:par>
                                <p:cTn id="26" presetID="22" presetClass="entr" presetSubtype="1" fill="hold" grpId="0"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up)">
                                      <p:cBhvr>
                                        <p:cTn id="28" dur="500"/>
                                        <p:tgtEl>
                                          <p:spTgt spid="4">
                                            <p:txEl>
                                              <p:pRg st="5" end="5"/>
                                            </p:txEl>
                                          </p:spTgt>
                                        </p:tgtEl>
                                      </p:cBhvr>
                                    </p:animEffect>
                                  </p:childTnLst>
                                  <p:subTnLst>
                                    <p:animClr clrSpc="rgb" dir="cw">
                                      <p:cBhvr override="childStyle">
                                        <p:cTn dur="1" fill="hold" display="0" masterRel="nextClick" afterEffect="1"/>
                                        <p:tgtEl>
                                          <p:spTgt spid="4">
                                            <p:txEl>
                                              <p:pRg st="5" end="5"/>
                                            </p:txEl>
                                          </p:spTgt>
                                        </p:tgtEl>
                                        <p:attrNameLst>
                                          <p:attrName>ppt_c</p:attrName>
                                        </p:attrNameLst>
                                      </p:cBhvr>
                                      <p:to>
                                        <a:srgbClr val="FF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838200"/>
          </a:xfrm>
        </p:spPr>
        <p:txBody>
          <a:bodyPr>
            <a:normAutofit/>
          </a:bodyPr>
          <a:lstStyle/>
          <a:p>
            <a:r>
              <a:rPr lang="en-US" dirty="0" smtClean="0"/>
              <a:t>WEISS PROPOSAL</a:t>
            </a:r>
            <a:endParaRPr lang="en-US" dirty="0"/>
          </a:p>
        </p:txBody>
      </p:sp>
      <p:sp>
        <p:nvSpPr>
          <p:cNvPr id="3" name="Content Placeholder 2"/>
          <p:cNvSpPr>
            <a:spLocks noGrp="1"/>
          </p:cNvSpPr>
          <p:nvPr>
            <p:ph idx="1"/>
          </p:nvPr>
        </p:nvSpPr>
        <p:spPr/>
        <p:txBody>
          <a:bodyPr/>
          <a:lstStyle/>
          <a:p>
            <a:pPr>
              <a:lnSpc>
                <a:spcPct val="90000"/>
              </a:lnSpc>
            </a:pPr>
            <a:r>
              <a:rPr lang="en-US" dirty="0" smtClean="0">
                <a:latin typeface="Arial" pitchFamily="34" charset="0"/>
                <a:cs typeface="Arial" pitchFamily="34" charset="0"/>
              </a:rPr>
              <a:t>Define A True Core Curriculum</a:t>
            </a:r>
          </a:p>
          <a:p>
            <a:pPr>
              <a:lnSpc>
                <a:spcPct val="90000"/>
              </a:lnSpc>
            </a:pPr>
            <a:r>
              <a:rPr lang="en-US" dirty="0" smtClean="0">
                <a:latin typeface="Arial" pitchFamily="34" charset="0"/>
                <a:cs typeface="Arial" pitchFamily="34" charset="0"/>
              </a:rPr>
              <a:t>Develop Menu of Recognized Focused Clinical Opportunities</a:t>
            </a:r>
          </a:p>
          <a:p>
            <a:pPr lvl="1">
              <a:lnSpc>
                <a:spcPct val="90000"/>
              </a:lnSpc>
            </a:pPr>
            <a:r>
              <a:rPr lang="en-US" dirty="0" smtClean="0">
                <a:latin typeface="Arial" pitchFamily="34" charset="0"/>
                <a:cs typeface="Arial" pitchFamily="34" charset="0"/>
              </a:rPr>
              <a:t>Modified “</a:t>
            </a:r>
            <a:r>
              <a:rPr lang="en-US" dirty="0" err="1" smtClean="0">
                <a:latin typeface="Arial" pitchFamily="34" charset="0"/>
                <a:cs typeface="Arial" pitchFamily="34" charset="0"/>
              </a:rPr>
              <a:t>Pevehouse</a:t>
            </a:r>
            <a:r>
              <a:rPr lang="en-US" dirty="0" smtClean="0">
                <a:latin typeface="Arial" pitchFamily="34" charset="0"/>
                <a:cs typeface="Arial" pitchFamily="34" charset="0"/>
              </a:rPr>
              <a:t> Program”</a:t>
            </a:r>
          </a:p>
          <a:p>
            <a:pPr>
              <a:lnSpc>
                <a:spcPct val="90000"/>
              </a:lnSpc>
            </a:pPr>
            <a:r>
              <a:rPr lang="en-US" dirty="0" smtClean="0">
                <a:latin typeface="Arial" pitchFamily="34" charset="0"/>
                <a:cs typeface="Arial" pitchFamily="34" charset="0"/>
              </a:rPr>
              <a:t>Focused Clinical Training Within the Framework of Residencies</a:t>
            </a:r>
          </a:p>
          <a:p>
            <a:pPr lvl="1">
              <a:lnSpc>
                <a:spcPct val="90000"/>
              </a:lnSpc>
            </a:pPr>
            <a:r>
              <a:rPr lang="en-US" dirty="0" smtClean="0">
                <a:latin typeface="Arial" pitchFamily="34" charset="0"/>
                <a:cs typeface="Arial" pitchFamily="34" charset="0"/>
              </a:rPr>
              <a:t>Modified “Bob </a:t>
            </a:r>
            <a:r>
              <a:rPr lang="en-US" dirty="0" err="1" smtClean="0">
                <a:latin typeface="Arial" pitchFamily="34" charset="0"/>
                <a:cs typeface="Arial" pitchFamily="34" charset="0"/>
              </a:rPr>
              <a:t>Ojemann</a:t>
            </a:r>
            <a:r>
              <a:rPr lang="en-US" dirty="0" smtClean="0">
                <a:latin typeface="Arial" pitchFamily="34" charset="0"/>
                <a:cs typeface="Arial" pitchFamily="34" charset="0"/>
              </a:rPr>
              <a:t> Program”</a:t>
            </a:r>
          </a:p>
          <a:p>
            <a:pPr>
              <a:lnSpc>
                <a:spcPct val="90000"/>
              </a:lnSpc>
            </a:pPr>
            <a:r>
              <a:rPr lang="en-US" dirty="0" smtClean="0">
                <a:latin typeface="Arial" pitchFamily="34" charset="0"/>
                <a:cs typeface="Arial" pitchFamily="34" charset="0"/>
              </a:rPr>
              <a:t>Completion of the Core</a:t>
            </a:r>
          </a:p>
          <a:p>
            <a:pPr>
              <a:lnSpc>
                <a:spcPct val="90000"/>
              </a:lnSpc>
            </a:pPr>
            <a:r>
              <a:rPr lang="en-US" dirty="0" smtClean="0">
                <a:latin typeface="Arial" pitchFamily="34" charset="0"/>
                <a:cs typeface="Arial" pitchFamily="34" charset="0"/>
              </a:rPr>
              <a:t>Preserve Research Opportunities</a:t>
            </a:r>
          </a:p>
          <a:p>
            <a:pPr>
              <a:lnSpc>
                <a:spcPct val="90000"/>
              </a:lnSpc>
            </a:pPr>
            <a:r>
              <a:rPr lang="en-US" dirty="0" smtClean="0">
                <a:latin typeface="Arial" pitchFamily="34" charset="0"/>
                <a:cs typeface="Arial" pitchFamily="34" charset="0"/>
              </a:rPr>
              <a:t>Offer Focused Clinical Training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
            </a:r>
            <a:br>
              <a:rPr lang="en-US" dirty="0" smtClean="0"/>
            </a:br>
            <a:endParaRPr lang="en-US" dirty="0"/>
          </a:p>
        </p:txBody>
      </p:sp>
      <p:graphicFrame>
        <p:nvGraphicFramePr>
          <p:cNvPr id="1026" name="Object 2"/>
          <p:cNvGraphicFramePr>
            <a:graphicFrameLocks noGrp="1" noChangeAspect="1"/>
          </p:cNvGraphicFramePr>
          <p:nvPr>
            <p:ph idx="1"/>
          </p:nvPr>
        </p:nvGraphicFramePr>
        <p:xfrm>
          <a:off x="556869" y="1600200"/>
          <a:ext cx="8030262" cy="4708525"/>
        </p:xfrm>
        <a:graphic>
          <a:graphicData uri="http://schemas.openxmlformats.org/presentationml/2006/ole">
            <mc:AlternateContent xmlns:mc="http://schemas.openxmlformats.org/markup-compatibility/2006">
              <mc:Choice xmlns:v="urn:schemas-microsoft-com:vml" Requires="v">
                <p:oleObj spid="_x0000_s1056" name="Document" r:id="rId3" imgW="8559000" imgH="5018040" progId="Word.Document.8">
                  <p:embed/>
                </p:oleObj>
              </mc:Choice>
              <mc:Fallback>
                <p:oleObj name="Document" r:id="rId3" imgW="8559000" imgH="5018040" progId="Word.Documen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69" y="1600200"/>
                        <a:ext cx="8030262" cy="470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400800" y="5867400"/>
            <a:ext cx="1758815" cy="461665"/>
          </a:xfrm>
          <a:prstGeom prst="rect">
            <a:avLst/>
          </a:prstGeom>
          <a:noFill/>
        </p:spPr>
        <p:txBody>
          <a:bodyPr wrap="none" rtlCol="0">
            <a:spAutoFit/>
          </a:bodyPr>
          <a:lstStyle/>
          <a:p>
            <a:r>
              <a:rPr lang="en-US" sz="2400" dirty="0" smtClean="0"/>
              <a:t>Weiss, 2003</a:t>
            </a:r>
            <a:endParaRPr lang="en-US" sz="2400" dirty="0"/>
          </a:p>
        </p:txBody>
      </p:sp>
      <p:sp>
        <p:nvSpPr>
          <p:cNvPr id="3" name="TextBox 2"/>
          <p:cNvSpPr txBox="1"/>
          <p:nvPr/>
        </p:nvSpPr>
        <p:spPr>
          <a:xfrm>
            <a:off x="3124200" y="533400"/>
            <a:ext cx="2555315" cy="769441"/>
          </a:xfrm>
          <a:prstGeom prst="rect">
            <a:avLst/>
          </a:prstGeom>
          <a:noFill/>
        </p:spPr>
        <p:txBody>
          <a:bodyPr wrap="none" rtlCol="0">
            <a:spAutoFit/>
          </a:bodyPr>
          <a:lstStyle/>
          <a:p>
            <a:r>
              <a:rPr lang="en-US" sz="44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FORMAT</a:t>
            </a:r>
            <a:endParaRPr lang="en-US" sz="44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SUBSPECIALTY TRAINING</a:t>
            </a:r>
            <a:endParaRPr lang="en-US" dirty="0"/>
          </a:p>
        </p:txBody>
      </p:sp>
      <p:sp>
        <p:nvSpPr>
          <p:cNvPr id="3" name="Content Placeholder 2"/>
          <p:cNvSpPr>
            <a:spLocks noGrp="1"/>
          </p:cNvSpPr>
          <p:nvPr>
            <p:ph idx="1"/>
          </p:nvPr>
        </p:nvSpPr>
        <p:spPr>
          <a:xfrm>
            <a:off x="1524000" y="2209800"/>
            <a:ext cx="7162800" cy="4099560"/>
          </a:xfrm>
        </p:spPr>
        <p:txBody>
          <a:bodyPr/>
          <a:lstStyle/>
          <a:p>
            <a:r>
              <a:rPr lang="en-US" dirty="0" smtClean="0">
                <a:latin typeface="Arial" pitchFamily="34" charset="0"/>
                <a:cs typeface="Arial" pitchFamily="34" charset="0"/>
              </a:rPr>
              <a:t>TRAINING PROGRAM DEFICIENCIES</a:t>
            </a:r>
          </a:p>
          <a:p>
            <a:r>
              <a:rPr lang="en-US" dirty="0" smtClean="0">
                <a:latin typeface="Arial" pitchFamily="34" charset="0"/>
                <a:cs typeface="Arial" pitchFamily="34" charset="0"/>
              </a:rPr>
              <a:t>ACADEMIC CAREER GOALS</a:t>
            </a:r>
          </a:p>
          <a:p>
            <a:r>
              <a:rPr lang="en-US" dirty="0" smtClean="0">
                <a:latin typeface="Arial" pitchFamily="34" charset="0"/>
                <a:cs typeface="Arial" pitchFamily="34" charset="0"/>
              </a:rPr>
              <a:t>DESIRE TO FOCUS PRACTICE</a:t>
            </a:r>
          </a:p>
          <a:p>
            <a:r>
              <a:rPr lang="en-US" dirty="0" smtClean="0">
                <a:latin typeface="Arial" pitchFamily="34" charset="0"/>
                <a:cs typeface="Arial" pitchFamily="34" charset="0"/>
              </a:rPr>
              <a:t>SELF ESTEEM</a:t>
            </a:r>
          </a:p>
          <a:p>
            <a:r>
              <a:rPr lang="en-US" dirty="0" smtClean="0">
                <a:latin typeface="Arial" pitchFamily="34" charset="0"/>
                <a:cs typeface="Arial" pitchFamily="34" charset="0"/>
              </a:rPr>
              <a:t>MARKET PLACE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DRIVING FORCES</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Over 50% of Neurosurgery Residency grads take fellowships</a:t>
            </a:r>
          </a:p>
          <a:p>
            <a:r>
              <a:rPr lang="en-US" dirty="0" smtClean="0">
                <a:latin typeface="Arial" pitchFamily="34" charset="0"/>
                <a:cs typeface="Arial" pitchFamily="34" charset="0"/>
              </a:rPr>
              <a:t>Can extend training to &gt; 8 years post Medical School</a:t>
            </a:r>
          </a:p>
          <a:p>
            <a:r>
              <a:rPr lang="en-US" dirty="0" smtClean="0">
                <a:latin typeface="Arial" pitchFamily="34" charset="0"/>
                <a:cs typeface="Arial" pitchFamily="34" charset="0"/>
              </a:rPr>
              <a:t>Public demanding subspecialty quality of care</a:t>
            </a:r>
          </a:p>
          <a:p>
            <a:r>
              <a:rPr lang="en-US" dirty="0" smtClean="0">
                <a:latin typeface="Arial" pitchFamily="34" charset="0"/>
                <a:cs typeface="Arial" pitchFamily="34" charset="0"/>
              </a:rPr>
              <a:t>Marketplace demands “Certification” of subspecialty </a:t>
            </a:r>
            <a:r>
              <a:rPr lang="en-US" dirty="0" err="1" smtClean="0">
                <a:latin typeface="Arial" pitchFamily="34" charset="0"/>
                <a:cs typeface="Arial" pitchFamily="34" charset="0"/>
              </a:rPr>
              <a:t>expertice</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dirty="0" smtClean="0"/>
              <a:t>VALIDATION OF TRAINING</a:t>
            </a:r>
            <a:endParaRPr lang="en-US" dirty="0"/>
          </a:p>
        </p:txBody>
      </p:sp>
      <p:sp>
        <p:nvSpPr>
          <p:cNvPr id="3" name="Content Placeholder 2"/>
          <p:cNvSpPr>
            <a:spLocks noGrp="1"/>
          </p:cNvSpPr>
          <p:nvPr>
            <p:ph idx="1"/>
          </p:nvPr>
        </p:nvSpPr>
        <p:spPr>
          <a:xfrm>
            <a:off x="1295400" y="2286000"/>
            <a:ext cx="7391400" cy="4023360"/>
          </a:xfrm>
        </p:spPr>
        <p:txBody>
          <a:bodyPr/>
          <a:lstStyle/>
          <a:p>
            <a:r>
              <a:rPr lang="en-US" dirty="0" smtClean="0">
                <a:latin typeface="Arial" pitchFamily="34" charset="0"/>
                <a:cs typeface="Arial" pitchFamily="34" charset="0"/>
              </a:rPr>
              <a:t>REPUTATION OF PROGRAM ENVIRONMENT</a:t>
            </a:r>
          </a:p>
          <a:p>
            <a:r>
              <a:rPr lang="en-US" dirty="0" smtClean="0">
                <a:latin typeface="Arial" pitchFamily="34" charset="0"/>
                <a:cs typeface="Arial" pitchFamily="34" charset="0"/>
              </a:rPr>
              <a:t>ACCREDITATION</a:t>
            </a:r>
          </a:p>
          <a:p>
            <a:r>
              <a:rPr lang="en-US" dirty="0" smtClean="0">
                <a:latin typeface="Arial" pitchFamily="34" charset="0"/>
                <a:cs typeface="Arial" pitchFamily="34" charset="0"/>
              </a:rPr>
              <a:t>ACCREDITING BODY</a:t>
            </a:r>
          </a:p>
          <a:p>
            <a:r>
              <a:rPr lang="en-US" dirty="0" smtClean="0">
                <a:latin typeface="Arial" pitchFamily="34" charset="0"/>
                <a:cs typeface="Arial" pitchFamily="34" charset="0"/>
              </a:rPr>
              <a:t>CERTIFICATION OF FELLOW</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600200"/>
            <a:ext cx="5791200" cy="3570208"/>
          </a:xfrm>
          <a:prstGeom prst="rect">
            <a:avLst/>
          </a:prstGeom>
        </p:spPr>
        <p:txBody>
          <a:bodyPr wrap="square">
            <a:spAutoFit/>
          </a:bodyPr>
          <a:lstStyle/>
          <a:p>
            <a:pPr>
              <a:buNone/>
            </a:pPr>
            <a:r>
              <a:rPr lang="en-US" sz="2800" b="1" dirty="0" smtClean="0">
                <a:latin typeface="Arial" pitchFamily="34" charset="0"/>
                <a:cs typeface="Arial" pitchFamily="34" charset="0"/>
              </a:rPr>
              <a:t>In May 2001, the SNS membership adopted the proposal under the title:</a:t>
            </a:r>
          </a:p>
          <a:p>
            <a:pPr>
              <a:buNone/>
            </a:pPr>
            <a:endParaRPr lang="en-US" sz="2800" b="1" dirty="0" smtClean="0">
              <a:latin typeface="Arial" pitchFamily="34" charset="0"/>
              <a:cs typeface="Arial" pitchFamily="34" charset="0"/>
            </a:endParaRPr>
          </a:p>
          <a:p>
            <a:pPr>
              <a:buNone/>
            </a:pPr>
            <a:endParaRPr lang="en-US" b="1" dirty="0" smtClean="0">
              <a:latin typeface="Arial" pitchFamily="34" charset="0"/>
              <a:cs typeface="Arial" pitchFamily="34" charset="0"/>
            </a:endParaRPr>
          </a:p>
          <a:p>
            <a:pPr algn="ctr">
              <a:buNone/>
            </a:pPr>
            <a:r>
              <a:rPr lang="en-US" sz="3200" b="1" u="sng" dirty="0" smtClean="0">
                <a:solidFill>
                  <a:schemeClr val="accent1"/>
                </a:solidFill>
                <a:latin typeface="Arial" pitchFamily="34" charset="0"/>
                <a:cs typeface="Arial" pitchFamily="34" charset="0"/>
              </a:rPr>
              <a:t>C</a:t>
            </a:r>
            <a:r>
              <a:rPr lang="en-US" sz="3200" b="1" dirty="0" smtClean="0">
                <a:latin typeface="Arial" pitchFamily="34" charset="0"/>
                <a:cs typeface="Arial" pitchFamily="34" charset="0"/>
              </a:rPr>
              <a:t>ommittee on </a:t>
            </a:r>
            <a:r>
              <a:rPr lang="en-US" sz="3200" b="1" u="sng" dirty="0" smtClean="0">
                <a:solidFill>
                  <a:schemeClr val="accent1"/>
                </a:solidFill>
                <a:latin typeface="Arial" pitchFamily="34" charset="0"/>
                <a:cs typeface="Arial" pitchFamily="34" charset="0"/>
              </a:rPr>
              <a:t>A</a:t>
            </a:r>
            <a:r>
              <a:rPr lang="en-US" sz="3200" b="1" dirty="0" smtClean="0">
                <a:latin typeface="Arial" pitchFamily="34" charset="0"/>
                <a:cs typeface="Arial" pitchFamily="34" charset="0"/>
              </a:rPr>
              <a:t>ccreditation of </a:t>
            </a:r>
            <a:r>
              <a:rPr lang="en-US" sz="3200" b="1" u="sng" dirty="0" smtClean="0">
                <a:solidFill>
                  <a:schemeClr val="accent1"/>
                </a:solidFill>
                <a:latin typeface="Arial" pitchFamily="34" charset="0"/>
                <a:cs typeface="Arial" pitchFamily="34" charset="0"/>
              </a:rPr>
              <a:t>S</a:t>
            </a:r>
            <a:r>
              <a:rPr lang="en-US" sz="3200" b="1" dirty="0" smtClean="0">
                <a:latin typeface="Arial" pitchFamily="34" charset="0"/>
                <a:cs typeface="Arial" pitchFamily="34" charset="0"/>
              </a:rPr>
              <a:t>ubspecialty </a:t>
            </a:r>
            <a:r>
              <a:rPr lang="en-US" sz="3200" b="1" u="sng" dirty="0" smtClean="0">
                <a:solidFill>
                  <a:schemeClr val="accent1"/>
                </a:solidFill>
                <a:latin typeface="Arial" pitchFamily="34" charset="0"/>
                <a:cs typeface="Arial" pitchFamily="34" charset="0"/>
              </a:rPr>
              <a:t>T</a:t>
            </a:r>
            <a:r>
              <a:rPr lang="en-US" sz="3200" b="1" dirty="0" smtClean="0">
                <a:latin typeface="Arial" pitchFamily="34" charset="0"/>
                <a:cs typeface="Arial" pitchFamily="34" charset="0"/>
              </a:rPr>
              <a:t>raining </a:t>
            </a:r>
          </a:p>
          <a:p>
            <a:pPr algn="ctr">
              <a:buNone/>
            </a:pPr>
            <a:r>
              <a:rPr lang="en-US" sz="3200" b="1" dirty="0" smtClean="0">
                <a:latin typeface="Arial" pitchFamily="34" charset="0"/>
                <a:cs typeface="Arial" pitchFamily="34" charset="0"/>
              </a:rPr>
              <a:t>(</a:t>
            </a:r>
            <a:r>
              <a:rPr lang="en-US" sz="3200" b="1" dirty="0" smtClean="0">
                <a:solidFill>
                  <a:schemeClr val="accent1"/>
                </a:solidFill>
                <a:latin typeface="Arial" pitchFamily="34" charset="0"/>
                <a:cs typeface="Arial" pitchFamily="34" charset="0"/>
              </a:rPr>
              <a:t>CAST</a:t>
            </a:r>
            <a:r>
              <a:rPr lang="en-US" sz="3200" b="1" dirty="0" smtClean="0">
                <a:latin typeface="Arial" pitchFamily="34" charset="0"/>
                <a:cs typeface="Arial" pitchFamily="34" charset="0"/>
              </a:rPr>
              <a:t>)</a:t>
            </a:r>
            <a:endParaRPr lang="en-US" sz="3200" b="1"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403</TotalTime>
  <Words>886</Words>
  <Application>Microsoft Office PowerPoint</Application>
  <PresentationFormat>On-screen Show (4:3)</PresentationFormat>
  <Paragraphs>216</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Apex</vt:lpstr>
      <vt:lpstr>Document</vt:lpstr>
      <vt:lpstr>ENFOLDED FELLOWSHIPS: N-CAST APPROACH</vt:lpstr>
      <vt:lpstr>PRESENT FORMAT</vt:lpstr>
      <vt:lpstr>CORE NEUROSURGICAL EDUCATION</vt:lpstr>
      <vt:lpstr>WEISS PROPOSAL</vt:lpstr>
      <vt:lpstr> </vt:lpstr>
      <vt:lpstr>SUBSPECIALTY TRAINING</vt:lpstr>
      <vt:lpstr>DRIVING FORCES</vt:lpstr>
      <vt:lpstr>VALIDATION OF TRAINING</vt:lpstr>
      <vt:lpstr>PowerPoint Presentation</vt:lpstr>
      <vt:lpstr>CAST RESPONSIBILITIES</vt:lpstr>
      <vt:lpstr>CURRENTLY</vt:lpstr>
      <vt:lpstr>CONTINUED GROWTH</vt:lpstr>
      <vt:lpstr>TO DATE</vt:lpstr>
      <vt:lpstr>ENFOLDING</vt:lpstr>
      <vt:lpstr>PowerPoint Presentation</vt:lpstr>
      <vt:lpstr>PowerPoint Presentation</vt:lpstr>
      <vt:lpstr>PowerPoint Presentation</vt:lpstr>
      <vt:lpstr>PowerPoint Presentation</vt:lpstr>
      <vt:lpstr>PowerPoint Presentation</vt:lpstr>
      <vt:lpstr>N-CAST</vt:lpstr>
      <vt:lpstr>MATRIX AND MILESTONES</vt:lpstr>
      <vt:lpstr>PowerPoint Presentation</vt:lpstr>
      <vt:lpstr>“MINI” RRC</vt:lpstr>
      <vt:lpstr>N-CAST PROCESS</vt:lpstr>
      <vt:lpstr>RENEWAL APPLICATIONS</vt:lpstr>
      <vt:lpstr>ISSUES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Steven Giannotta</dc:creator>
  <cp:lastModifiedBy>AutoLogin1</cp:lastModifiedBy>
  <cp:revision>66</cp:revision>
  <dcterms:created xsi:type="dcterms:W3CDTF">2013-04-19T19:54:28Z</dcterms:created>
  <dcterms:modified xsi:type="dcterms:W3CDTF">2013-06-05T17:11:08Z</dcterms:modified>
</cp:coreProperties>
</file>