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B00"/>
    <a:srgbClr val="9462B9"/>
    <a:srgbClr val="FF362A"/>
    <a:srgbClr val="F75A57"/>
    <a:srgbClr val="FF4C5F"/>
    <a:srgbClr val="CD447D"/>
    <a:srgbClr val="CD3A69"/>
    <a:srgbClr val="E09552"/>
    <a:srgbClr val="F3B67D"/>
    <a:srgbClr val="FDA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0"/>
    <p:restoredTop sz="94675"/>
  </p:normalViewPr>
  <p:slideViewPr>
    <p:cSldViewPr snapToGrid="0" snapToObjects="1">
      <p:cViewPr>
        <p:scale>
          <a:sx n="100" d="100"/>
          <a:sy n="100" d="100"/>
        </p:scale>
        <p:origin x="43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337F-D46E-A849-8A8B-92932E459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Paths to 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FCE67-9A67-7947-8669-2B4379450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Shelly D. Timmons, MD, PhD, FACS, FAANS</a:t>
            </a:r>
          </a:p>
          <a:p>
            <a:r>
              <a:rPr lang="en-US" dirty="0"/>
              <a:t>Society of Neurological Surgeons</a:t>
            </a:r>
          </a:p>
          <a:p>
            <a:r>
              <a:rPr lang="en-US" dirty="0"/>
              <a:t>May 20, 2019</a:t>
            </a:r>
          </a:p>
        </p:txBody>
      </p:sp>
    </p:spTree>
    <p:extLst>
      <p:ext uri="{BB962C8B-B14F-4D97-AF65-F5344CB8AC3E}">
        <p14:creationId xmlns:p14="http://schemas.microsoft.com/office/powerpoint/2010/main" val="202651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393DE8-D92F-DC40-A1E1-9ACF9F580221}"/>
              </a:ext>
            </a:extLst>
          </p:cNvPr>
          <p:cNvSpPr/>
          <p:nvPr/>
        </p:nvSpPr>
        <p:spPr>
          <a:xfrm>
            <a:off x="5113658" y="2803895"/>
            <a:ext cx="1903751" cy="79447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Neurotrauma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Critical Care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Clinical 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5C4941-6439-7542-A1DB-ABEB2BA2AA05}"/>
              </a:ext>
            </a:extLst>
          </p:cNvPr>
          <p:cNvSpPr/>
          <p:nvPr/>
        </p:nvSpPr>
        <p:spPr>
          <a:xfrm>
            <a:off x="6247365" y="2009416"/>
            <a:ext cx="1903751" cy="794479"/>
          </a:xfrm>
          <a:prstGeom prst="rect">
            <a:avLst/>
          </a:prstGeom>
          <a:solidFill>
            <a:srgbClr val="CA638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Joint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D8D01-83F6-C343-88BA-D10335312577}"/>
              </a:ext>
            </a:extLst>
          </p:cNvPr>
          <p:cNvSpPr/>
          <p:nvPr/>
        </p:nvSpPr>
        <p:spPr>
          <a:xfrm>
            <a:off x="4343614" y="2009415"/>
            <a:ext cx="1903751" cy="794479"/>
          </a:xfrm>
          <a:prstGeom prst="rect">
            <a:avLst/>
          </a:prstGeom>
          <a:solidFill>
            <a:srgbClr val="AF92E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State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Societies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B0E4D8-6EDA-E942-B7D7-E7E43BAAF923}"/>
              </a:ext>
            </a:extLst>
          </p:cNvPr>
          <p:cNvSpPr/>
          <p:nvPr/>
        </p:nvSpPr>
        <p:spPr>
          <a:xfrm>
            <a:off x="6247364" y="3598374"/>
            <a:ext cx="1903751" cy="794479"/>
          </a:xfrm>
          <a:prstGeom prst="rect">
            <a:avLst/>
          </a:prstGeom>
          <a:solidFill>
            <a:srgbClr val="CA638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Trauma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Societies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93BCF-464B-6A48-ACB7-EDD88D279DBF}"/>
              </a:ext>
            </a:extLst>
          </p:cNvPr>
          <p:cNvSpPr/>
          <p:nvPr/>
        </p:nvSpPr>
        <p:spPr>
          <a:xfrm>
            <a:off x="4343613" y="3598374"/>
            <a:ext cx="1903751" cy="794479"/>
          </a:xfrm>
          <a:prstGeom prst="rect">
            <a:avLst/>
          </a:prstGeom>
          <a:solidFill>
            <a:srgbClr val="FFFFA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Departmental Education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DB6F5-33E7-8540-AC57-99E42293BE8E}"/>
              </a:ext>
            </a:extLst>
          </p:cNvPr>
          <p:cNvSpPr/>
          <p:nvPr/>
        </p:nvSpPr>
        <p:spPr>
          <a:xfrm>
            <a:off x="7017409" y="2803894"/>
            <a:ext cx="1903751" cy="794479"/>
          </a:xfrm>
          <a:prstGeom prst="rect">
            <a:avLst/>
          </a:prstGeom>
          <a:solidFill>
            <a:srgbClr val="FF362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B17809-DF0C-904F-8A7F-BF41CACB4648}"/>
              </a:ext>
            </a:extLst>
          </p:cNvPr>
          <p:cNvSpPr/>
          <p:nvPr/>
        </p:nvSpPr>
        <p:spPr>
          <a:xfrm>
            <a:off x="3209907" y="2803894"/>
            <a:ext cx="1903751" cy="794479"/>
          </a:xfrm>
          <a:prstGeom prst="rect">
            <a:avLst/>
          </a:prstGeom>
          <a:solidFill>
            <a:srgbClr val="80CBF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Hospital Governance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C4B81-A315-E747-843C-D90D2FC86607}"/>
              </a:ext>
            </a:extLst>
          </p:cNvPr>
          <p:cNvSpPr/>
          <p:nvPr/>
        </p:nvSpPr>
        <p:spPr>
          <a:xfrm>
            <a:off x="3209907" y="4392853"/>
            <a:ext cx="1903751" cy="794479"/>
          </a:xfrm>
          <a:prstGeom prst="rect">
            <a:avLst/>
          </a:prstGeom>
          <a:solidFill>
            <a:srgbClr val="FF7B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University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D743DB-335E-8D48-8306-37957F94CF0E}"/>
              </a:ext>
            </a:extLst>
          </p:cNvPr>
          <p:cNvSpPr/>
          <p:nvPr/>
        </p:nvSpPr>
        <p:spPr>
          <a:xfrm>
            <a:off x="7017408" y="4392853"/>
            <a:ext cx="1903751" cy="794479"/>
          </a:xfrm>
          <a:prstGeom prst="rect">
            <a:avLst/>
          </a:prstGeom>
          <a:solidFill>
            <a:srgbClr val="CD3A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5E3363-017E-9845-9E6B-E195F847A608}"/>
              </a:ext>
            </a:extLst>
          </p:cNvPr>
          <p:cNvSpPr/>
          <p:nvPr/>
        </p:nvSpPr>
        <p:spPr>
          <a:xfrm>
            <a:off x="7017407" y="1214935"/>
            <a:ext cx="1903751" cy="794479"/>
          </a:xfrm>
          <a:prstGeom prst="rect">
            <a:avLst/>
          </a:prstGeom>
          <a:solidFill>
            <a:srgbClr val="9C5CB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AANS &amp;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4A6EFE-1BF9-AD4D-9157-415C8852051B}"/>
              </a:ext>
            </a:extLst>
          </p:cNvPr>
          <p:cNvSpPr/>
          <p:nvPr/>
        </p:nvSpPr>
        <p:spPr>
          <a:xfrm>
            <a:off x="5159439" y="1214926"/>
            <a:ext cx="1903751" cy="794479"/>
          </a:xfrm>
          <a:prstGeom prst="rect">
            <a:avLst/>
          </a:prstGeom>
          <a:solidFill>
            <a:srgbClr val="9C5CB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CSNS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6925FB-66FC-254F-B024-DCC2D9DC1845}"/>
              </a:ext>
            </a:extLst>
          </p:cNvPr>
          <p:cNvSpPr/>
          <p:nvPr/>
        </p:nvSpPr>
        <p:spPr>
          <a:xfrm>
            <a:off x="8921160" y="2803894"/>
            <a:ext cx="1903751" cy="794479"/>
          </a:xfrm>
          <a:prstGeom prst="rect">
            <a:avLst/>
          </a:prstGeom>
          <a:solidFill>
            <a:srgbClr val="E6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Study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Sections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B36756-55B6-484F-A1B8-9BF79944A1A2}"/>
              </a:ext>
            </a:extLst>
          </p:cNvPr>
          <p:cNvSpPr/>
          <p:nvPr/>
        </p:nvSpPr>
        <p:spPr>
          <a:xfrm>
            <a:off x="5113658" y="4392853"/>
            <a:ext cx="1903751" cy="794479"/>
          </a:xfrm>
          <a:prstGeom prst="rect">
            <a:avLst/>
          </a:prstGeom>
          <a:solidFill>
            <a:srgbClr val="F3B67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Program Director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C82A7E-36CA-7645-BFD3-5FFFF5ED1EA2}"/>
              </a:ext>
            </a:extLst>
          </p:cNvPr>
          <p:cNvSpPr/>
          <p:nvPr/>
        </p:nvSpPr>
        <p:spPr>
          <a:xfrm>
            <a:off x="1349726" y="2803892"/>
            <a:ext cx="1903751" cy="794479"/>
          </a:xfrm>
          <a:prstGeom prst="rect">
            <a:avLst/>
          </a:prstGeom>
          <a:solidFill>
            <a:srgbClr val="FF7B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University Governance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887670-2DF9-0448-9204-9DDA0D7D1390}"/>
              </a:ext>
            </a:extLst>
          </p:cNvPr>
          <p:cNvSpPr/>
          <p:nvPr/>
        </p:nvSpPr>
        <p:spPr>
          <a:xfrm>
            <a:off x="8151115" y="3598371"/>
            <a:ext cx="1903751" cy="794479"/>
          </a:xfrm>
          <a:prstGeom prst="rect">
            <a:avLst/>
          </a:prstGeom>
          <a:solidFill>
            <a:srgbClr val="637BC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Expert &amp; Gov’t. Panels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49A23D-B55B-4E4A-86B8-5952A4554AAB}"/>
              </a:ext>
            </a:extLst>
          </p:cNvPr>
          <p:cNvSpPr/>
          <p:nvPr/>
        </p:nvSpPr>
        <p:spPr>
          <a:xfrm>
            <a:off x="3256570" y="1214925"/>
            <a:ext cx="1903751" cy="794479"/>
          </a:xfrm>
          <a:prstGeom prst="rect">
            <a:avLst/>
          </a:prstGeom>
          <a:solidFill>
            <a:srgbClr val="9C5CB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Washington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Committee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0D1D4F-0C7F-4043-ADE6-F63F6949E01F}"/>
              </a:ext>
            </a:extLst>
          </p:cNvPr>
          <p:cNvSpPr/>
          <p:nvPr/>
        </p:nvSpPr>
        <p:spPr>
          <a:xfrm>
            <a:off x="2483433" y="2009412"/>
            <a:ext cx="1903751" cy="794479"/>
          </a:xfrm>
          <a:prstGeom prst="rect">
            <a:avLst/>
          </a:prstGeom>
          <a:solidFill>
            <a:srgbClr val="637BC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Expert &amp; Gov’t. Panels / Advocacy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52BC48-876E-3E40-9B0B-564F5F6EB9D0}"/>
              </a:ext>
            </a:extLst>
          </p:cNvPr>
          <p:cNvSpPr/>
          <p:nvPr/>
        </p:nvSpPr>
        <p:spPr>
          <a:xfrm>
            <a:off x="4343612" y="5187332"/>
            <a:ext cx="1903751" cy="794479"/>
          </a:xfrm>
          <a:prstGeom prst="rect">
            <a:avLst/>
          </a:prstGeom>
          <a:solidFill>
            <a:srgbClr val="9C5CB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178E2E-3C20-F64D-8B25-9BD446522C32}"/>
              </a:ext>
            </a:extLst>
          </p:cNvPr>
          <p:cNvSpPr/>
          <p:nvPr/>
        </p:nvSpPr>
        <p:spPr>
          <a:xfrm>
            <a:off x="8154315" y="2009411"/>
            <a:ext cx="1903751" cy="794479"/>
          </a:xfrm>
          <a:prstGeom prst="rect">
            <a:avLst/>
          </a:prstGeom>
          <a:solidFill>
            <a:srgbClr val="9462B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Academy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F846A7-B05C-4844-88E5-55DADDB9F6F6}"/>
              </a:ext>
            </a:extLst>
          </p:cNvPr>
          <p:cNvSpPr/>
          <p:nvPr/>
        </p:nvSpPr>
        <p:spPr>
          <a:xfrm>
            <a:off x="2439860" y="5187331"/>
            <a:ext cx="1903751" cy="794479"/>
          </a:xfrm>
          <a:prstGeom prst="rect">
            <a:avLst/>
          </a:prstGeom>
          <a:solidFill>
            <a:srgbClr val="9C5CB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ABNS Guest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Examiner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4E3E37-D9F4-7D41-B36A-F3C422E4791D}"/>
              </a:ext>
            </a:extLst>
          </p:cNvPr>
          <p:cNvSpPr/>
          <p:nvPr/>
        </p:nvSpPr>
        <p:spPr>
          <a:xfrm>
            <a:off x="2483433" y="3598370"/>
            <a:ext cx="1903751" cy="794479"/>
          </a:xfrm>
          <a:prstGeom prst="rect">
            <a:avLst/>
          </a:prstGeom>
          <a:solidFill>
            <a:srgbClr val="FFB47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Departmental Governance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8F10B2-429A-514A-AEF8-888FD57B4857}"/>
              </a:ext>
            </a:extLst>
          </p:cNvPr>
          <p:cNvSpPr/>
          <p:nvPr/>
        </p:nvSpPr>
        <p:spPr>
          <a:xfrm>
            <a:off x="1306153" y="4392846"/>
            <a:ext cx="1903751" cy="794479"/>
          </a:xfrm>
          <a:prstGeom prst="rect">
            <a:avLst/>
          </a:prstGeom>
          <a:solidFill>
            <a:srgbClr val="FF7B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Global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D33FD8-483B-814F-83F8-98F28BFA3440}"/>
              </a:ext>
            </a:extLst>
          </p:cNvPr>
          <p:cNvSpPr/>
          <p:nvPr/>
        </p:nvSpPr>
        <p:spPr>
          <a:xfrm>
            <a:off x="6247363" y="5187331"/>
            <a:ext cx="1903751" cy="794479"/>
          </a:xfrm>
          <a:prstGeom prst="rect">
            <a:avLst/>
          </a:prstGeom>
          <a:solidFill>
            <a:srgbClr val="FF7B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Surgical Training Summit Groups</a:t>
            </a:r>
          </a:p>
        </p:txBody>
      </p:sp>
    </p:spTree>
    <p:extLst>
      <p:ext uri="{BB962C8B-B14F-4D97-AF65-F5344CB8AC3E}">
        <p14:creationId xmlns:p14="http://schemas.microsoft.com/office/powerpoint/2010/main" val="22995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27225-F125-1649-932B-312A68B3524B}"/>
              </a:ext>
            </a:extLst>
          </p:cNvPr>
          <p:cNvSpPr txBox="1"/>
          <p:nvPr/>
        </p:nvSpPr>
        <p:spPr>
          <a:xfrm>
            <a:off x="2751395" y="891488"/>
            <a:ext cx="685040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/>
              <a:t>AANS Pathways to Leadership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CA069-21B5-7748-8881-DEC99A12A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1870761"/>
            <a:ext cx="4078456" cy="1370106"/>
          </a:xfrm>
          <a:prstGeom prst="rect">
            <a:avLst/>
          </a:prstGeom>
        </p:spPr>
      </p:pic>
      <p:pic>
        <p:nvPicPr>
          <p:cNvPr id="1025" name="Picture 1" descr="https://www.aans.org/-/media/Images/AANS/Trainees/AANSYNClogoCRESTONLYpng.ashx?w=100%25&amp;la=en&amp;hash=44D330D513A023C018EAA155200DF6D990A6DD32">
            <a:extLst>
              <a:ext uri="{FF2B5EF4-FFF2-40B4-BE49-F238E27FC236}">
                <a16:creationId xmlns:a16="http://schemas.microsoft.com/office/drawing/2014/main" id="{3A742E47-D625-CF4C-8B16-68B7744D8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203" y="3568699"/>
            <a:ext cx="2306053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CB9D1-EAB3-0B4D-B90A-A7DD901B769E}"/>
              </a:ext>
            </a:extLst>
          </p:cNvPr>
          <p:cNvSpPr txBox="1"/>
          <p:nvPr/>
        </p:nvSpPr>
        <p:spPr>
          <a:xfrm>
            <a:off x="1199885" y="1983650"/>
            <a:ext cx="41341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AANS Committees</a:t>
            </a:r>
          </a:p>
          <a:p>
            <a:r>
              <a:rPr lang="en-US" sz="4000" dirty="0"/>
              <a:t>NREF</a:t>
            </a:r>
          </a:p>
          <a:p>
            <a:r>
              <a:rPr lang="en-US" sz="4000" dirty="0"/>
              <a:t>NPA</a:t>
            </a:r>
          </a:p>
          <a:p>
            <a:r>
              <a:rPr lang="en-US" sz="4000" dirty="0"/>
              <a:t>JNS</a:t>
            </a:r>
          </a:p>
          <a:p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36F52-A595-194E-B0FB-4D600D884981}"/>
              </a:ext>
            </a:extLst>
          </p:cNvPr>
          <p:cNvSpPr txBox="1"/>
          <p:nvPr/>
        </p:nvSpPr>
        <p:spPr>
          <a:xfrm>
            <a:off x="2751395" y="4009420"/>
            <a:ext cx="4929555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Nominating Committee</a:t>
            </a:r>
          </a:p>
          <a:p>
            <a:r>
              <a:rPr lang="en-US" sz="4000" dirty="0"/>
              <a:t>Board of Directors</a:t>
            </a:r>
          </a:p>
          <a:p>
            <a:r>
              <a:rPr lang="en-US" sz="4000" dirty="0"/>
              <a:t>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7508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EDD3-443A-5043-BDFE-C9F18F31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Successful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442E-BE71-5240-B227-B8B487081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Wheelhouse</a:t>
            </a:r>
          </a:p>
          <a:p>
            <a:r>
              <a:rPr lang="en-US" sz="3200" dirty="0"/>
              <a:t>Skill Development in Multiple Domains</a:t>
            </a:r>
          </a:p>
          <a:p>
            <a:r>
              <a:rPr lang="en-US" sz="3200" dirty="0"/>
              <a:t>Presence and Follow-Through</a:t>
            </a:r>
          </a:p>
          <a:p>
            <a:r>
              <a:rPr lang="en-US" sz="3200" dirty="0"/>
              <a:t>Engagement with Colleagues</a:t>
            </a:r>
          </a:p>
          <a:p>
            <a:r>
              <a:rPr lang="en-US" sz="3200" dirty="0"/>
              <a:t>Prioritization of Goals of the Organization at Hand</a:t>
            </a:r>
          </a:p>
        </p:txBody>
      </p:sp>
    </p:spTree>
    <p:extLst>
      <p:ext uri="{BB962C8B-B14F-4D97-AF65-F5344CB8AC3E}">
        <p14:creationId xmlns:p14="http://schemas.microsoft.com/office/powerpoint/2010/main" val="1407170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344</TotalTime>
  <Words>119</Words>
  <Application>Microsoft Macintosh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Paths to Leadership</vt:lpstr>
      <vt:lpstr>PowerPoint Presentation</vt:lpstr>
      <vt:lpstr>PowerPoint Presentation</vt:lpstr>
      <vt:lpstr>Keys to Successful Leadership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Shelly D. Timmons, MD, PhD</dc:creator>
  <cp:lastModifiedBy>Shelly D. Timmons, MD, PhD</cp:lastModifiedBy>
  <cp:revision>19</cp:revision>
  <dcterms:created xsi:type="dcterms:W3CDTF">2019-05-19T17:13:59Z</dcterms:created>
  <dcterms:modified xsi:type="dcterms:W3CDTF">2019-05-19T22:58:55Z</dcterms:modified>
</cp:coreProperties>
</file>