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72" r:id="rId2"/>
    <p:sldId id="373" r:id="rId3"/>
    <p:sldId id="327" r:id="rId4"/>
    <p:sldId id="268" r:id="rId5"/>
    <p:sldId id="392" r:id="rId6"/>
    <p:sldId id="415" r:id="rId7"/>
    <p:sldId id="283" r:id="rId8"/>
    <p:sldId id="414" r:id="rId9"/>
    <p:sldId id="290" r:id="rId10"/>
    <p:sldId id="357" r:id="rId11"/>
    <p:sldId id="417" r:id="rId12"/>
    <p:sldId id="292" r:id="rId13"/>
    <p:sldId id="418" r:id="rId14"/>
    <p:sldId id="416" r:id="rId15"/>
    <p:sldId id="284" r:id="rId16"/>
    <p:sldId id="362" r:id="rId17"/>
    <p:sldId id="413" r:id="rId18"/>
    <p:sldId id="361" r:id="rId19"/>
    <p:sldId id="407" r:id="rId20"/>
    <p:sldId id="308" r:id="rId21"/>
    <p:sldId id="347" r:id="rId22"/>
    <p:sldId id="409" r:id="rId23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hagwan satiani" initials="b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63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O:\current%20papers\fli%20gfa%20abstract\Copy%20of%20FLI%20Pre%20and%20Post%20Assessm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97878981343548"/>
          <c:y val="0.0560301837270341"/>
          <c:w val="0.802386500673902"/>
          <c:h val="0.83261956838728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Sheet1!$Y$22</c:f>
              <c:strCache>
                <c:ptCount val="1"/>
                <c:pt idx="0">
                  <c:v>Pre</c:v>
                </c:pt>
              </c:strCache>
            </c:strRef>
          </c:tx>
          <c:spPr>
            <a:ln w="28575">
              <a:noFill/>
            </a:ln>
          </c:spPr>
          <c:xVal>
            <c:strRef>
              <c:f>Sheet1!$X$23:$X$32</c:f>
              <c:strCache>
                <c:ptCount val="10"/>
                <c:pt idx="0">
                  <c:v>Leadership</c:v>
                </c:pt>
                <c:pt idx="1">
                  <c:v>Business Acumen</c:v>
                </c:pt>
                <c:pt idx="2">
                  <c:v>Leading change</c:v>
                </c:pt>
                <c:pt idx="3">
                  <c:v>Teamwork</c:v>
                </c:pt>
                <c:pt idx="4">
                  <c:v>Problem Solving</c:v>
                </c:pt>
                <c:pt idx="5">
                  <c:v>Human Resources</c:v>
                </c:pt>
                <c:pt idx="6">
                  <c:v>Negotiations</c:v>
                </c:pt>
                <c:pt idx="7">
                  <c:v>Communications</c:v>
                </c:pt>
                <c:pt idx="8">
                  <c:v>Quality safety</c:v>
                </c:pt>
                <c:pt idx="9">
                  <c:v>Healthcare Law</c:v>
                </c:pt>
              </c:strCache>
            </c:strRef>
          </c:xVal>
          <c:yVal>
            <c:numRef>
              <c:f>Sheet1!$Y$23:$Y$32</c:f>
              <c:numCache>
                <c:formatCode>General</c:formatCode>
                <c:ptCount val="10"/>
                <c:pt idx="0">
                  <c:v>29.0</c:v>
                </c:pt>
                <c:pt idx="1">
                  <c:v>5.0</c:v>
                </c:pt>
                <c:pt idx="2">
                  <c:v>19.0</c:v>
                </c:pt>
                <c:pt idx="3">
                  <c:v>42.0</c:v>
                </c:pt>
                <c:pt idx="4">
                  <c:v>33.0</c:v>
                </c:pt>
                <c:pt idx="5">
                  <c:v>10.0</c:v>
                </c:pt>
                <c:pt idx="6">
                  <c:v>9.0</c:v>
                </c:pt>
                <c:pt idx="7">
                  <c:v>33.0</c:v>
                </c:pt>
                <c:pt idx="8">
                  <c:v>21.0</c:v>
                </c:pt>
                <c:pt idx="9">
                  <c:v>8.0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504-4E89-B740-856222F55105}"/>
            </c:ext>
          </c:extLst>
        </c:ser>
        <c:ser>
          <c:idx val="1"/>
          <c:order val="1"/>
          <c:tx>
            <c:strRef>
              <c:f>Sheet1!$Z$22</c:f>
              <c:strCache>
                <c:ptCount val="1"/>
                <c:pt idx="0">
                  <c:v>Post</c:v>
                </c:pt>
              </c:strCache>
            </c:strRef>
          </c:tx>
          <c:spPr>
            <a:ln w="28575">
              <a:noFill/>
            </a:ln>
          </c:spPr>
          <c:xVal>
            <c:strRef>
              <c:f>Sheet1!$X$23:$X$32</c:f>
              <c:strCache>
                <c:ptCount val="10"/>
                <c:pt idx="0">
                  <c:v>Leadership</c:v>
                </c:pt>
                <c:pt idx="1">
                  <c:v>Business Acumen</c:v>
                </c:pt>
                <c:pt idx="2">
                  <c:v>Leading change</c:v>
                </c:pt>
                <c:pt idx="3">
                  <c:v>Teamwork</c:v>
                </c:pt>
                <c:pt idx="4">
                  <c:v>Problem Solving</c:v>
                </c:pt>
                <c:pt idx="5">
                  <c:v>Human Resources</c:v>
                </c:pt>
                <c:pt idx="6">
                  <c:v>Negotiations</c:v>
                </c:pt>
                <c:pt idx="7">
                  <c:v>Communications</c:v>
                </c:pt>
                <c:pt idx="8">
                  <c:v>Quality safety</c:v>
                </c:pt>
                <c:pt idx="9">
                  <c:v>Healthcare Law</c:v>
                </c:pt>
              </c:strCache>
            </c:strRef>
          </c:xVal>
          <c:yVal>
            <c:numRef>
              <c:f>Sheet1!$Z$23:$Z$32</c:f>
              <c:numCache>
                <c:formatCode>General</c:formatCode>
                <c:ptCount val="10"/>
                <c:pt idx="0">
                  <c:v>85.0</c:v>
                </c:pt>
                <c:pt idx="1">
                  <c:v>33.0</c:v>
                </c:pt>
                <c:pt idx="2">
                  <c:v>87.0</c:v>
                </c:pt>
                <c:pt idx="3">
                  <c:v>91.0</c:v>
                </c:pt>
                <c:pt idx="4">
                  <c:v>85.0</c:v>
                </c:pt>
                <c:pt idx="5">
                  <c:v>78.0</c:v>
                </c:pt>
                <c:pt idx="6">
                  <c:v>79.0</c:v>
                </c:pt>
                <c:pt idx="7">
                  <c:v>87.0</c:v>
                </c:pt>
                <c:pt idx="8">
                  <c:v>75.0</c:v>
                </c:pt>
                <c:pt idx="9">
                  <c:v>60.0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504-4E89-B740-856222F55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881544"/>
        <c:axId val="2129884536"/>
      </c:scatterChart>
      <c:valAx>
        <c:axId val="2129881544"/>
        <c:scaling>
          <c:orientation val="minMax"/>
        </c:scaling>
        <c:delete val="0"/>
        <c:axPos val="b"/>
        <c:majorTickMark val="out"/>
        <c:minorTickMark val="none"/>
        <c:tickLblPos val="nextTo"/>
        <c:crossAx val="2129884536"/>
        <c:crosses val="autoZero"/>
        <c:crossBetween val="midCat"/>
      </c:valAx>
      <c:valAx>
        <c:axId val="2129884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988154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svg"/><Relationship Id="rId5" Type="http://schemas.openxmlformats.org/officeDocument/2006/relationships/image" Target="../media/image15.png"/><Relationship Id="rId6" Type="http://schemas.openxmlformats.org/officeDocument/2006/relationships/image" Target="../media/image18.svg"/><Relationship Id="rId7" Type="http://schemas.openxmlformats.org/officeDocument/2006/relationships/image" Target="../media/image16.png"/><Relationship Id="rId8" Type="http://schemas.openxmlformats.org/officeDocument/2006/relationships/image" Target="../media/image20.svg"/><Relationship Id="rId9" Type="http://schemas.openxmlformats.org/officeDocument/2006/relationships/image" Target="../media/image17.png"/><Relationship Id="rId10" Type="http://schemas.openxmlformats.org/officeDocument/2006/relationships/image" Target="../media/image22.svg"/><Relationship Id="rId1" Type="http://schemas.openxmlformats.org/officeDocument/2006/relationships/image" Target="../media/image13.png"/><Relationship Id="rId2" Type="http://schemas.openxmlformats.org/officeDocument/2006/relationships/image" Target="../media/image14.svg"/></Relationships>
</file>

<file path=ppt/diagrams/_rels/data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4.svg"/><Relationship Id="rId1" Type="http://schemas.openxmlformats.org/officeDocument/2006/relationships/image" Target="../media/image35.png"/><Relationship Id="rId2" Type="http://schemas.openxmlformats.org/officeDocument/2006/relationships/image" Target="../media/image36.svg"/><Relationship Id="rId3" Type="http://schemas.openxmlformats.org/officeDocument/2006/relationships/image" Target="../media/image36.png"/><Relationship Id="rId4" Type="http://schemas.openxmlformats.org/officeDocument/2006/relationships/image" Target="../media/image38.svg"/><Relationship Id="rId5" Type="http://schemas.openxmlformats.org/officeDocument/2006/relationships/image" Target="../media/image13.png"/><Relationship Id="rId6" Type="http://schemas.openxmlformats.org/officeDocument/2006/relationships/image" Target="../media/image14.svg"/><Relationship Id="rId7" Type="http://schemas.openxmlformats.org/officeDocument/2006/relationships/image" Target="../media/image37.png"/><Relationship Id="rId8" Type="http://schemas.openxmlformats.org/officeDocument/2006/relationships/image" Target="../media/image40.svg"/><Relationship Id="rId9" Type="http://schemas.openxmlformats.org/officeDocument/2006/relationships/image" Target="../media/image38.png"/><Relationship Id="rId10" Type="http://schemas.openxmlformats.org/officeDocument/2006/relationships/image" Target="../media/image4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svg"/><Relationship Id="rId5" Type="http://schemas.openxmlformats.org/officeDocument/2006/relationships/image" Target="../media/image15.png"/><Relationship Id="rId6" Type="http://schemas.openxmlformats.org/officeDocument/2006/relationships/image" Target="../media/image18.svg"/><Relationship Id="rId7" Type="http://schemas.openxmlformats.org/officeDocument/2006/relationships/image" Target="../media/image16.png"/><Relationship Id="rId8" Type="http://schemas.openxmlformats.org/officeDocument/2006/relationships/image" Target="../media/image20.svg"/><Relationship Id="rId9" Type="http://schemas.openxmlformats.org/officeDocument/2006/relationships/image" Target="../media/image17.png"/><Relationship Id="rId10" Type="http://schemas.openxmlformats.org/officeDocument/2006/relationships/image" Target="../media/image22.svg"/><Relationship Id="rId1" Type="http://schemas.openxmlformats.org/officeDocument/2006/relationships/image" Target="../media/image13.png"/><Relationship Id="rId2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4.svg"/><Relationship Id="rId1" Type="http://schemas.openxmlformats.org/officeDocument/2006/relationships/image" Target="../media/image35.png"/><Relationship Id="rId2" Type="http://schemas.openxmlformats.org/officeDocument/2006/relationships/image" Target="../media/image36.svg"/><Relationship Id="rId3" Type="http://schemas.openxmlformats.org/officeDocument/2006/relationships/image" Target="../media/image36.png"/><Relationship Id="rId4" Type="http://schemas.openxmlformats.org/officeDocument/2006/relationships/image" Target="../media/image38.svg"/><Relationship Id="rId5" Type="http://schemas.openxmlformats.org/officeDocument/2006/relationships/image" Target="../media/image13.png"/><Relationship Id="rId6" Type="http://schemas.openxmlformats.org/officeDocument/2006/relationships/image" Target="../media/image14.svg"/><Relationship Id="rId7" Type="http://schemas.openxmlformats.org/officeDocument/2006/relationships/image" Target="../media/image37.png"/><Relationship Id="rId8" Type="http://schemas.openxmlformats.org/officeDocument/2006/relationships/image" Target="../media/image40.svg"/><Relationship Id="rId9" Type="http://schemas.openxmlformats.org/officeDocument/2006/relationships/image" Target="../media/image38.png"/><Relationship Id="rId10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22D49-A66D-4E07-8188-94A6D70FD7D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7793C12-C952-42A4-9434-4C0D9DCC0D9E}">
      <dgm:prSet/>
      <dgm:spPr/>
      <dgm:t>
        <a:bodyPr/>
        <a:lstStyle/>
        <a:p>
          <a:pPr>
            <a:defRPr cap="all"/>
          </a:pPr>
          <a:r>
            <a:rPr lang="en-US" dirty="0"/>
            <a:t>Emotional intelligence/self awareness</a:t>
          </a:r>
        </a:p>
      </dgm:t>
    </dgm:pt>
    <dgm:pt modelId="{4A52B37C-7C35-45CE-9A9F-BC1D89CD8B78}" type="parTrans" cxnId="{BD709FA2-FD9C-401C-ADC7-6432A4FAD09A}">
      <dgm:prSet/>
      <dgm:spPr/>
      <dgm:t>
        <a:bodyPr/>
        <a:lstStyle/>
        <a:p>
          <a:endParaRPr lang="en-US"/>
        </a:p>
      </dgm:t>
    </dgm:pt>
    <dgm:pt modelId="{E1B5F113-089B-49D9-8A5C-26A0B8DD46EA}" type="sibTrans" cxnId="{BD709FA2-FD9C-401C-ADC7-6432A4FAD09A}">
      <dgm:prSet/>
      <dgm:spPr/>
      <dgm:t>
        <a:bodyPr/>
        <a:lstStyle/>
        <a:p>
          <a:endParaRPr lang="en-US"/>
        </a:p>
      </dgm:t>
    </dgm:pt>
    <dgm:pt modelId="{0533F6CC-411E-410D-BB1C-83B0DB513451}">
      <dgm:prSet/>
      <dgm:spPr/>
      <dgm:t>
        <a:bodyPr/>
        <a:lstStyle/>
        <a:p>
          <a:pPr>
            <a:defRPr cap="all"/>
          </a:pPr>
          <a:r>
            <a:rPr lang="en-US"/>
            <a:t>Listening skills</a:t>
          </a:r>
        </a:p>
      </dgm:t>
    </dgm:pt>
    <dgm:pt modelId="{2FDE9956-37BE-4D7E-ABE5-85E2EDBB5847}" type="parTrans" cxnId="{9F354440-B1D6-481B-AC88-4D1F5B74FFAF}">
      <dgm:prSet/>
      <dgm:spPr/>
      <dgm:t>
        <a:bodyPr/>
        <a:lstStyle/>
        <a:p>
          <a:endParaRPr lang="en-US"/>
        </a:p>
      </dgm:t>
    </dgm:pt>
    <dgm:pt modelId="{E803CE03-2A4E-41DD-AAF7-808E7396944B}" type="sibTrans" cxnId="{9F354440-B1D6-481B-AC88-4D1F5B74FFAF}">
      <dgm:prSet/>
      <dgm:spPr/>
      <dgm:t>
        <a:bodyPr/>
        <a:lstStyle/>
        <a:p>
          <a:endParaRPr lang="en-US"/>
        </a:p>
      </dgm:t>
    </dgm:pt>
    <dgm:pt modelId="{5A3D25D9-287B-4820-AF8F-20EDE29BE2FD}">
      <dgm:prSet/>
      <dgm:spPr/>
      <dgm:t>
        <a:bodyPr/>
        <a:lstStyle/>
        <a:p>
          <a:pPr>
            <a:defRPr cap="all"/>
          </a:pPr>
          <a:r>
            <a:rPr lang="en-US"/>
            <a:t>Teamwork &amp; collaboration</a:t>
          </a:r>
        </a:p>
      </dgm:t>
    </dgm:pt>
    <dgm:pt modelId="{453B175C-EC24-4160-B6A2-2ECC34F2A063}" type="parTrans" cxnId="{51B551F8-8380-4DFB-B8CE-68177760E824}">
      <dgm:prSet/>
      <dgm:spPr/>
      <dgm:t>
        <a:bodyPr/>
        <a:lstStyle/>
        <a:p>
          <a:endParaRPr lang="en-US"/>
        </a:p>
      </dgm:t>
    </dgm:pt>
    <dgm:pt modelId="{23DDED8A-4ABF-4747-8FF4-7611A2035FF4}" type="sibTrans" cxnId="{51B551F8-8380-4DFB-B8CE-68177760E824}">
      <dgm:prSet/>
      <dgm:spPr/>
      <dgm:t>
        <a:bodyPr/>
        <a:lstStyle/>
        <a:p>
          <a:endParaRPr lang="en-US"/>
        </a:p>
      </dgm:t>
    </dgm:pt>
    <dgm:pt modelId="{51A82FA4-1FEB-4755-A5A5-113030C02D0F}">
      <dgm:prSet/>
      <dgm:spPr/>
      <dgm:t>
        <a:bodyPr/>
        <a:lstStyle/>
        <a:p>
          <a:pPr>
            <a:defRPr cap="all"/>
          </a:pPr>
          <a:r>
            <a:rPr lang="en-US"/>
            <a:t>Financial knowledge</a:t>
          </a:r>
        </a:p>
      </dgm:t>
    </dgm:pt>
    <dgm:pt modelId="{AE95485A-8ABD-4FE3-A57F-670C52FCA847}" type="parTrans" cxnId="{1E6FE68A-3109-482C-BB46-FC8786B6C791}">
      <dgm:prSet/>
      <dgm:spPr/>
      <dgm:t>
        <a:bodyPr/>
        <a:lstStyle/>
        <a:p>
          <a:endParaRPr lang="en-US"/>
        </a:p>
      </dgm:t>
    </dgm:pt>
    <dgm:pt modelId="{6A8F3F2F-2E8B-4E2B-9A11-621C0EE87FCE}" type="sibTrans" cxnId="{1E6FE68A-3109-482C-BB46-FC8786B6C791}">
      <dgm:prSet/>
      <dgm:spPr/>
      <dgm:t>
        <a:bodyPr/>
        <a:lstStyle/>
        <a:p>
          <a:endParaRPr lang="en-US"/>
        </a:p>
      </dgm:t>
    </dgm:pt>
    <dgm:pt modelId="{CFEFC583-C788-4D42-9253-2A109D09FE1E}">
      <dgm:prSet/>
      <dgm:spPr/>
      <dgm:t>
        <a:bodyPr/>
        <a:lstStyle/>
        <a:p>
          <a:pPr>
            <a:defRPr cap="all"/>
          </a:pPr>
          <a:r>
            <a:rPr lang="en-US"/>
            <a:t>Problem solving/decision making skills</a:t>
          </a:r>
        </a:p>
      </dgm:t>
    </dgm:pt>
    <dgm:pt modelId="{FB83FD36-497B-4ED2-A9C4-15C46F2335DA}" type="parTrans" cxnId="{D3C5C991-548D-429D-8E2E-E4785E1185C1}">
      <dgm:prSet/>
      <dgm:spPr/>
      <dgm:t>
        <a:bodyPr/>
        <a:lstStyle/>
        <a:p>
          <a:endParaRPr lang="en-US"/>
        </a:p>
      </dgm:t>
    </dgm:pt>
    <dgm:pt modelId="{01425EBB-20BD-474A-840B-2DC25C8859DC}" type="sibTrans" cxnId="{D3C5C991-548D-429D-8E2E-E4785E1185C1}">
      <dgm:prSet/>
      <dgm:spPr/>
      <dgm:t>
        <a:bodyPr/>
        <a:lstStyle/>
        <a:p>
          <a:endParaRPr lang="en-US"/>
        </a:p>
      </dgm:t>
    </dgm:pt>
    <dgm:pt modelId="{CF8089E1-9374-47B6-AD23-7703B7C1F746}" type="pres">
      <dgm:prSet presAssocID="{DF422D49-A66D-4E07-8188-94A6D70FD7D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481F62-7D1B-4F99-94EE-BE5BB19BA3F6}" type="pres">
      <dgm:prSet presAssocID="{F7793C12-C952-42A4-9434-4C0D9DCC0D9E}" presName="compNode" presStyleCnt="0"/>
      <dgm:spPr/>
    </dgm:pt>
    <dgm:pt modelId="{38C3B495-BAA8-4EED-AFAF-777BB3B11FC9}" type="pres">
      <dgm:prSet presAssocID="{F7793C12-C952-42A4-9434-4C0D9DCC0D9E}" presName="iconBgRect" presStyleLbl="bgShp" presStyleIdx="0" presStyleCnt="5"/>
      <dgm:spPr/>
    </dgm:pt>
    <dgm:pt modelId="{BEFD20E8-631C-4993-8CA9-3B35B7243B3B}" type="pres">
      <dgm:prSet presAssocID="{F7793C12-C952-42A4-9434-4C0D9DCC0D9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A9A5772-D0F8-4351-9B3C-93BFD1288C50}" type="pres">
      <dgm:prSet presAssocID="{F7793C12-C952-42A4-9434-4C0D9DCC0D9E}" presName="spaceRect" presStyleCnt="0"/>
      <dgm:spPr/>
    </dgm:pt>
    <dgm:pt modelId="{14075B42-514B-4712-8EA5-C6905949FA58}" type="pres">
      <dgm:prSet presAssocID="{F7793C12-C952-42A4-9434-4C0D9DCC0D9E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DDD2D95-3310-4A3B-87B4-CE1522257614}" type="pres">
      <dgm:prSet presAssocID="{E1B5F113-089B-49D9-8A5C-26A0B8DD46EA}" presName="sibTrans" presStyleCnt="0"/>
      <dgm:spPr/>
    </dgm:pt>
    <dgm:pt modelId="{600391C2-73AB-4CE0-B074-24E182D6317A}" type="pres">
      <dgm:prSet presAssocID="{0533F6CC-411E-410D-BB1C-83B0DB513451}" presName="compNode" presStyleCnt="0"/>
      <dgm:spPr/>
    </dgm:pt>
    <dgm:pt modelId="{17B30A20-E9BD-46B5-8C4D-AB29B59C95BB}" type="pres">
      <dgm:prSet presAssocID="{0533F6CC-411E-410D-BB1C-83B0DB513451}" presName="iconBgRect" presStyleLbl="bgShp" presStyleIdx="1" presStyleCnt="5"/>
      <dgm:spPr/>
    </dgm:pt>
    <dgm:pt modelId="{CE4B5940-3B62-4625-985E-694A86912B43}" type="pres">
      <dgm:prSet presAssocID="{0533F6CC-411E-410D-BB1C-83B0DB51345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9019DDF4-85F5-4466-8937-B0EF869912AC}" type="pres">
      <dgm:prSet presAssocID="{0533F6CC-411E-410D-BB1C-83B0DB513451}" presName="spaceRect" presStyleCnt="0"/>
      <dgm:spPr/>
    </dgm:pt>
    <dgm:pt modelId="{6A898493-EC80-449D-A601-A88838F180E7}" type="pres">
      <dgm:prSet presAssocID="{0533F6CC-411E-410D-BB1C-83B0DB513451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E4E9A1B-CE25-412E-AF10-AA861211C105}" type="pres">
      <dgm:prSet presAssocID="{E803CE03-2A4E-41DD-AAF7-808E7396944B}" presName="sibTrans" presStyleCnt="0"/>
      <dgm:spPr/>
    </dgm:pt>
    <dgm:pt modelId="{81591B65-3B43-489F-A633-4392A547F4E9}" type="pres">
      <dgm:prSet presAssocID="{5A3D25D9-287B-4820-AF8F-20EDE29BE2FD}" presName="compNode" presStyleCnt="0"/>
      <dgm:spPr/>
    </dgm:pt>
    <dgm:pt modelId="{9DBAE2DB-24E2-4EB0-9EF1-F8867159B393}" type="pres">
      <dgm:prSet presAssocID="{5A3D25D9-287B-4820-AF8F-20EDE29BE2FD}" presName="iconBgRect" presStyleLbl="bgShp" presStyleIdx="2" presStyleCnt="5"/>
      <dgm:spPr/>
    </dgm:pt>
    <dgm:pt modelId="{82B79115-AD92-4776-824D-3B5D5D7A235F}" type="pres">
      <dgm:prSet presAssocID="{5A3D25D9-287B-4820-AF8F-20EDE29BE2F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A7108CA-9322-4D75-A8B2-5057094ED941}" type="pres">
      <dgm:prSet presAssocID="{5A3D25D9-287B-4820-AF8F-20EDE29BE2FD}" presName="spaceRect" presStyleCnt="0"/>
      <dgm:spPr/>
    </dgm:pt>
    <dgm:pt modelId="{384BCA24-924F-4338-A700-2E3413E526B7}" type="pres">
      <dgm:prSet presAssocID="{5A3D25D9-287B-4820-AF8F-20EDE29BE2FD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F91D4D1-2476-4578-9D84-D7D018EDCE86}" type="pres">
      <dgm:prSet presAssocID="{23DDED8A-4ABF-4747-8FF4-7611A2035FF4}" presName="sibTrans" presStyleCnt="0"/>
      <dgm:spPr/>
    </dgm:pt>
    <dgm:pt modelId="{6215DAE2-0009-4B10-A0C1-CC8D51200096}" type="pres">
      <dgm:prSet presAssocID="{51A82FA4-1FEB-4755-A5A5-113030C02D0F}" presName="compNode" presStyleCnt="0"/>
      <dgm:spPr/>
    </dgm:pt>
    <dgm:pt modelId="{63406731-985E-4812-85BB-46904914DAAE}" type="pres">
      <dgm:prSet presAssocID="{51A82FA4-1FEB-4755-A5A5-113030C02D0F}" presName="iconBgRect" presStyleLbl="bgShp" presStyleIdx="3" presStyleCnt="5"/>
      <dgm:spPr/>
    </dgm:pt>
    <dgm:pt modelId="{16820299-7AED-4ECD-BF74-A919BF33642E}" type="pres">
      <dgm:prSet presAssocID="{51A82FA4-1FEB-4755-A5A5-113030C02D0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7AA8ED3-0024-4288-A2B9-D04D586FAEDD}" type="pres">
      <dgm:prSet presAssocID="{51A82FA4-1FEB-4755-A5A5-113030C02D0F}" presName="spaceRect" presStyleCnt="0"/>
      <dgm:spPr/>
    </dgm:pt>
    <dgm:pt modelId="{F08ADEC6-30C8-4702-994B-2ECC45D00E3E}" type="pres">
      <dgm:prSet presAssocID="{51A82FA4-1FEB-4755-A5A5-113030C02D0F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F21E99B-74CE-4560-B7EE-CD224F4F794A}" type="pres">
      <dgm:prSet presAssocID="{6A8F3F2F-2E8B-4E2B-9A11-621C0EE87FCE}" presName="sibTrans" presStyleCnt="0"/>
      <dgm:spPr/>
    </dgm:pt>
    <dgm:pt modelId="{DBD307C4-1501-4C87-8BB1-38AD155D220B}" type="pres">
      <dgm:prSet presAssocID="{CFEFC583-C788-4D42-9253-2A109D09FE1E}" presName="compNode" presStyleCnt="0"/>
      <dgm:spPr/>
    </dgm:pt>
    <dgm:pt modelId="{7C403913-C349-41BE-A775-7AAE74087610}" type="pres">
      <dgm:prSet presAssocID="{CFEFC583-C788-4D42-9253-2A109D09FE1E}" presName="iconBgRect" presStyleLbl="bgShp" presStyleIdx="4" presStyleCnt="5"/>
      <dgm:spPr/>
    </dgm:pt>
    <dgm:pt modelId="{FE8F612E-F155-47A2-B4B5-ADB122A44DE5}" type="pres">
      <dgm:prSet presAssocID="{CFEFC583-C788-4D42-9253-2A109D09FE1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C3F82286-D041-4CC1-A0B5-8C5FDC38FB17}" type="pres">
      <dgm:prSet presAssocID="{CFEFC583-C788-4D42-9253-2A109D09FE1E}" presName="spaceRect" presStyleCnt="0"/>
      <dgm:spPr/>
    </dgm:pt>
    <dgm:pt modelId="{F2060969-01FC-48EB-8DF0-9C2B8BDD759F}" type="pres">
      <dgm:prSet presAssocID="{CFEFC583-C788-4D42-9253-2A109D09FE1E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D2B0AD-0BD5-439A-A90E-9259E35DE876}" type="presOf" srcId="{51A82FA4-1FEB-4755-A5A5-113030C02D0F}" destId="{F08ADEC6-30C8-4702-994B-2ECC45D00E3E}" srcOrd="0" destOrd="0" presId="urn:microsoft.com/office/officeart/2018/5/layout/IconCircleLabelList"/>
    <dgm:cxn modelId="{72C79B38-59B7-4F71-8A6D-4A8B0FB5D734}" type="presOf" srcId="{0533F6CC-411E-410D-BB1C-83B0DB513451}" destId="{6A898493-EC80-449D-A601-A88838F180E7}" srcOrd="0" destOrd="0" presId="urn:microsoft.com/office/officeart/2018/5/layout/IconCircleLabelList"/>
    <dgm:cxn modelId="{9F354440-B1D6-481B-AC88-4D1F5B74FFAF}" srcId="{DF422D49-A66D-4E07-8188-94A6D70FD7DA}" destId="{0533F6CC-411E-410D-BB1C-83B0DB513451}" srcOrd="1" destOrd="0" parTransId="{2FDE9956-37BE-4D7E-ABE5-85E2EDBB5847}" sibTransId="{E803CE03-2A4E-41DD-AAF7-808E7396944B}"/>
    <dgm:cxn modelId="{1691E5F8-9F40-4108-9B97-47A3D1560058}" type="presOf" srcId="{F7793C12-C952-42A4-9434-4C0D9DCC0D9E}" destId="{14075B42-514B-4712-8EA5-C6905949FA58}" srcOrd="0" destOrd="0" presId="urn:microsoft.com/office/officeart/2018/5/layout/IconCircleLabelList"/>
    <dgm:cxn modelId="{B424461C-6894-487E-B28A-28DA23B3F2C3}" type="presOf" srcId="{DF422D49-A66D-4E07-8188-94A6D70FD7DA}" destId="{CF8089E1-9374-47B6-AD23-7703B7C1F746}" srcOrd="0" destOrd="0" presId="urn:microsoft.com/office/officeart/2018/5/layout/IconCircleLabelList"/>
    <dgm:cxn modelId="{51B551F8-8380-4DFB-B8CE-68177760E824}" srcId="{DF422D49-A66D-4E07-8188-94A6D70FD7DA}" destId="{5A3D25D9-287B-4820-AF8F-20EDE29BE2FD}" srcOrd="2" destOrd="0" parTransId="{453B175C-EC24-4160-B6A2-2ECC34F2A063}" sibTransId="{23DDED8A-4ABF-4747-8FF4-7611A2035FF4}"/>
    <dgm:cxn modelId="{1E6FE68A-3109-482C-BB46-FC8786B6C791}" srcId="{DF422D49-A66D-4E07-8188-94A6D70FD7DA}" destId="{51A82FA4-1FEB-4755-A5A5-113030C02D0F}" srcOrd="3" destOrd="0" parTransId="{AE95485A-8ABD-4FE3-A57F-670C52FCA847}" sibTransId="{6A8F3F2F-2E8B-4E2B-9A11-621C0EE87FCE}"/>
    <dgm:cxn modelId="{D3C5C991-548D-429D-8E2E-E4785E1185C1}" srcId="{DF422D49-A66D-4E07-8188-94A6D70FD7DA}" destId="{CFEFC583-C788-4D42-9253-2A109D09FE1E}" srcOrd="4" destOrd="0" parTransId="{FB83FD36-497B-4ED2-A9C4-15C46F2335DA}" sibTransId="{01425EBB-20BD-474A-840B-2DC25C8859DC}"/>
    <dgm:cxn modelId="{BD709FA2-FD9C-401C-ADC7-6432A4FAD09A}" srcId="{DF422D49-A66D-4E07-8188-94A6D70FD7DA}" destId="{F7793C12-C952-42A4-9434-4C0D9DCC0D9E}" srcOrd="0" destOrd="0" parTransId="{4A52B37C-7C35-45CE-9A9F-BC1D89CD8B78}" sibTransId="{E1B5F113-089B-49D9-8A5C-26A0B8DD46EA}"/>
    <dgm:cxn modelId="{DAD3AD0A-CE13-4533-A003-A1B102AB343A}" type="presOf" srcId="{5A3D25D9-287B-4820-AF8F-20EDE29BE2FD}" destId="{384BCA24-924F-4338-A700-2E3413E526B7}" srcOrd="0" destOrd="0" presId="urn:microsoft.com/office/officeart/2018/5/layout/IconCircleLabelList"/>
    <dgm:cxn modelId="{59024A60-D165-400C-A254-5D683C0B7602}" type="presOf" srcId="{CFEFC583-C788-4D42-9253-2A109D09FE1E}" destId="{F2060969-01FC-48EB-8DF0-9C2B8BDD759F}" srcOrd="0" destOrd="0" presId="urn:microsoft.com/office/officeart/2018/5/layout/IconCircleLabelList"/>
    <dgm:cxn modelId="{8539F2F6-3C14-407D-A863-C351CAE25987}" type="presParOf" srcId="{CF8089E1-9374-47B6-AD23-7703B7C1F746}" destId="{CD481F62-7D1B-4F99-94EE-BE5BB19BA3F6}" srcOrd="0" destOrd="0" presId="urn:microsoft.com/office/officeart/2018/5/layout/IconCircleLabelList"/>
    <dgm:cxn modelId="{8AE62612-7BD4-44C1-A3EC-101F39FC48B7}" type="presParOf" srcId="{CD481F62-7D1B-4F99-94EE-BE5BB19BA3F6}" destId="{38C3B495-BAA8-4EED-AFAF-777BB3B11FC9}" srcOrd="0" destOrd="0" presId="urn:microsoft.com/office/officeart/2018/5/layout/IconCircleLabelList"/>
    <dgm:cxn modelId="{1980FCA2-388B-4FA9-95BA-640A21A7AB58}" type="presParOf" srcId="{CD481F62-7D1B-4F99-94EE-BE5BB19BA3F6}" destId="{BEFD20E8-631C-4993-8CA9-3B35B7243B3B}" srcOrd="1" destOrd="0" presId="urn:microsoft.com/office/officeart/2018/5/layout/IconCircleLabelList"/>
    <dgm:cxn modelId="{4F0B795B-2C3B-4046-9C73-F84162D67AD9}" type="presParOf" srcId="{CD481F62-7D1B-4F99-94EE-BE5BB19BA3F6}" destId="{3A9A5772-D0F8-4351-9B3C-93BFD1288C50}" srcOrd="2" destOrd="0" presId="urn:microsoft.com/office/officeart/2018/5/layout/IconCircleLabelList"/>
    <dgm:cxn modelId="{0F56F0E4-E95C-4D5B-94E8-D233B0165289}" type="presParOf" srcId="{CD481F62-7D1B-4F99-94EE-BE5BB19BA3F6}" destId="{14075B42-514B-4712-8EA5-C6905949FA58}" srcOrd="3" destOrd="0" presId="urn:microsoft.com/office/officeart/2018/5/layout/IconCircleLabelList"/>
    <dgm:cxn modelId="{02576095-FA3A-48E3-AA7B-766DB4139681}" type="presParOf" srcId="{CF8089E1-9374-47B6-AD23-7703B7C1F746}" destId="{1DDD2D95-3310-4A3B-87B4-CE1522257614}" srcOrd="1" destOrd="0" presId="urn:microsoft.com/office/officeart/2018/5/layout/IconCircleLabelList"/>
    <dgm:cxn modelId="{5696A773-ADBF-4700-8101-3515B677F474}" type="presParOf" srcId="{CF8089E1-9374-47B6-AD23-7703B7C1F746}" destId="{600391C2-73AB-4CE0-B074-24E182D6317A}" srcOrd="2" destOrd="0" presId="urn:microsoft.com/office/officeart/2018/5/layout/IconCircleLabelList"/>
    <dgm:cxn modelId="{5F3985B6-CAC5-4C53-BA30-440C6F40EF57}" type="presParOf" srcId="{600391C2-73AB-4CE0-B074-24E182D6317A}" destId="{17B30A20-E9BD-46B5-8C4D-AB29B59C95BB}" srcOrd="0" destOrd="0" presId="urn:microsoft.com/office/officeart/2018/5/layout/IconCircleLabelList"/>
    <dgm:cxn modelId="{D35392CB-4560-4D19-A297-1EC6A8A6F549}" type="presParOf" srcId="{600391C2-73AB-4CE0-B074-24E182D6317A}" destId="{CE4B5940-3B62-4625-985E-694A86912B43}" srcOrd="1" destOrd="0" presId="urn:microsoft.com/office/officeart/2018/5/layout/IconCircleLabelList"/>
    <dgm:cxn modelId="{08D71004-069A-4F45-9D72-DDBF10CADBC9}" type="presParOf" srcId="{600391C2-73AB-4CE0-B074-24E182D6317A}" destId="{9019DDF4-85F5-4466-8937-B0EF869912AC}" srcOrd="2" destOrd="0" presId="urn:microsoft.com/office/officeart/2018/5/layout/IconCircleLabelList"/>
    <dgm:cxn modelId="{A816B4F2-1380-40B0-8E9F-CA94A16B65F7}" type="presParOf" srcId="{600391C2-73AB-4CE0-B074-24E182D6317A}" destId="{6A898493-EC80-449D-A601-A88838F180E7}" srcOrd="3" destOrd="0" presId="urn:microsoft.com/office/officeart/2018/5/layout/IconCircleLabelList"/>
    <dgm:cxn modelId="{D1A1E52D-2E08-4552-8372-1C85E6873676}" type="presParOf" srcId="{CF8089E1-9374-47B6-AD23-7703B7C1F746}" destId="{0E4E9A1B-CE25-412E-AF10-AA861211C105}" srcOrd="3" destOrd="0" presId="urn:microsoft.com/office/officeart/2018/5/layout/IconCircleLabelList"/>
    <dgm:cxn modelId="{135652DC-9F20-412E-9D0B-B42009B50A32}" type="presParOf" srcId="{CF8089E1-9374-47B6-AD23-7703B7C1F746}" destId="{81591B65-3B43-489F-A633-4392A547F4E9}" srcOrd="4" destOrd="0" presId="urn:microsoft.com/office/officeart/2018/5/layout/IconCircleLabelList"/>
    <dgm:cxn modelId="{BC00F6D5-43DB-45CA-8D06-F3260B56CB28}" type="presParOf" srcId="{81591B65-3B43-489F-A633-4392A547F4E9}" destId="{9DBAE2DB-24E2-4EB0-9EF1-F8867159B393}" srcOrd="0" destOrd="0" presId="urn:microsoft.com/office/officeart/2018/5/layout/IconCircleLabelList"/>
    <dgm:cxn modelId="{5BFA2B4C-3627-4E3C-92BF-5BE4827B72A9}" type="presParOf" srcId="{81591B65-3B43-489F-A633-4392A547F4E9}" destId="{82B79115-AD92-4776-824D-3B5D5D7A235F}" srcOrd="1" destOrd="0" presId="urn:microsoft.com/office/officeart/2018/5/layout/IconCircleLabelList"/>
    <dgm:cxn modelId="{68ABBBC1-692B-472F-9C00-9D53B4911723}" type="presParOf" srcId="{81591B65-3B43-489F-A633-4392A547F4E9}" destId="{0A7108CA-9322-4D75-A8B2-5057094ED941}" srcOrd="2" destOrd="0" presId="urn:microsoft.com/office/officeart/2018/5/layout/IconCircleLabelList"/>
    <dgm:cxn modelId="{BABC4FAE-7493-4289-B9CC-29A742109AC6}" type="presParOf" srcId="{81591B65-3B43-489F-A633-4392A547F4E9}" destId="{384BCA24-924F-4338-A700-2E3413E526B7}" srcOrd="3" destOrd="0" presId="urn:microsoft.com/office/officeart/2018/5/layout/IconCircleLabelList"/>
    <dgm:cxn modelId="{C3C44712-0FCC-464A-AB02-323010527A8D}" type="presParOf" srcId="{CF8089E1-9374-47B6-AD23-7703B7C1F746}" destId="{3F91D4D1-2476-4578-9D84-D7D018EDCE86}" srcOrd="5" destOrd="0" presId="urn:microsoft.com/office/officeart/2018/5/layout/IconCircleLabelList"/>
    <dgm:cxn modelId="{4BDDACC6-B5A1-4A56-9A6F-E6863BC3241A}" type="presParOf" srcId="{CF8089E1-9374-47B6-AD23-7703B7C1F746}" destId="{6215DAE2-0009-4B10-A0C1-CC8D51200096}" srcOrd="6" destOrd="0" presId="urn:microsoft.com/office/officeart/2018/5/layout/IconCircleLabelList"/>
    <dgm:cxn modelId="{1938EFB2-8F6D-4E45-830E-8DEB6D7A1C39}" type="presParOf" srcId="{6215DAE2-0009-4B10-A0C1-CC8D51200096}" destId="{63406731-985E-4812-85BB-46904914DAAE}" srcOrd="0" destOrd="0" presId="urn:microsoft.com/office/officeart/2018/5/layout/IconCircleLabelList"/>
    <dgm:cxn modelId="{80ED257B-47A8-4756-A6B8-630AF6D899A5}" type="presParOf" srcId="{6215DAE2-0009-4B10-A0C1-CC8D51200096}" destId="{16820299-7AED-4ECD-BF74-A919BF33642E}" srcOrd="1" destOrd="0" presId="urn:microsoft.com/office/officeart/2018/5/layout/IconCircleLabelList"/>
    <dgm:cxn modelId="{A4CFB58F-D32D-4CE2-93A5-622D3EA513AE}" type="presParOf" srcId="{6215DAE2-0009-4B10-A0C1-CC8D51200096}" destId="{A7AA8ED3-0024-4288-A2B9-D04D586FAEDD}" srcOrd="2" destOrd="0" presId="urn:microsoft.com/office/officeart/2018/5/layout/IconCircleLabelList"/>
    <dgm:cxn modelId="{C21AE875-4B37-4B1C-9494-2737F3ECC426}" type="presParOf" srcId="{6215DAE2-0009-4B10-A0C1-CC8D51200096}" destId="{F08ADEC6-30C8-4702-994B-2ECC45D00E3E}" srcOrd="3" destOrd="0" presId="urn:microsoft.com/office/officeart/2018/5/layout/IconCircleLabelList"/>
    <dgm:cxn modelId="{A1A3A106-0D09-48B3-9599-CA3367C6EC47}" type="presParOf" srcId="{CF8089E1-9374-47B6-AD23-7703B7C1F746}" destId="{9F21E99B-74CE-4560-B7EE-CD224F4F794A}" srcOrd="7" destOrd="0" presId="urn:microsoft.com/office/officeart/2018/5/layout/IconCircleLabelList"/>
    <dgm:cxn modelId="{BADDEEE7-EAE0-445F-A67D-F4B7AC815C17}" type="presParOf" srcId="{CF8089E1-9374-47B6-AD23-7703B7C1F746}" destId="{DBD307C4-1501-4C87-8BB1-38AD155D220B}" srcOrd="8" destOrd="0" presId="urn:microsoft.com/office/officeart/2018/5/layout/IconCircleLabelList"/>
    <dgm:cxn modelId="{127DB00D-C60D-45CD-B37C-E6B2D8545BF4}" type="presParOf" srcId="{DBD307C4-1501-4C87-8BB1-38AD155D220B}" destId="{7C403913-C349-41BE-A775-7AAE74087610}" srcOrd="0" destOrd="0" presId="urn:microsoft.com/office/officeart/2018/5/layout/IconCircleLabelList"/>
    <dgm:cxn modelId="{8E5DD2E7-F346-49E3-9549-BF7C028F9374}" type="presParOf" srcId="{DBD307C4-1501-4C87-8BB1-38AD155D220B}" destId="{FE8F612E-F155-47A2-B4B5-ADB122A44DE5}" srcOrd="1" destOrd="0" presId="urn:microsoft.com/office/officeart/2018/5/layout/IconCircleLabelList"/>
    <dgm:cxn modelId="{38954C92-3822-456B-9CA7-AAA1896B6EA0}" type="presParOf" srcId="{DBD307C4-1501-4C87-8BB1-38AD155D220B}" destId="{C3F82286-D041-4CC1-A0B5-8C5FDC38FB17}" srcOrd="2" destOrd="0" presId="urn:microsoft.com/office/officeart/2018/5/layout/IconCircleLabelList"/>
    <dgm:cxn modelId="{2B5E5D44-0387-4CCB-8091-ADBDD60D23AD}" type="presParOf" srcId="{DBD307C4-1501-4C87-8BB1-38AD155D220B}" destId="{F2060969-01FC-48EB-8DF0-9C2B8BDD759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31C380-9D59-4F47-A3D4-7F57D56898D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46EE74F-1B05-43AE-ABA6-3A6D0069FD6F}">
      <dgm:prSet/>
      <dgm:spPr/>
      <dgm:t>
        <a:bodyPr/>
        <a:lstStyle/>
        <a:p>
          <a:r>
            <a:rPr lang="en-US"/>
            <a:t>The time commitment must be shared ahead of time and attendance emphasized</a:t>
          </a:r>
        </a:p>
      </dgm:t>
    </dgm:pt>
    <dgm:pt modelId="{C2F78FC1-AFAD-4B28-9076-3C911175DEB4}" type="parTrans" cxnId="{7DF933D4-3FDD-4A34-AECE-57053122296A}">
      <dgm:prSet/>
      <dgm:spPr/>
      <dgm:t>
        <a:bodyPr/>
        <a:lstStyle/>
        <a:p>
          <a:endParaRPr lang="en-US"/>
        </a:p>
      </dgm:t>
    </dgm:pt>
    <dgm:pt modelId="{E26EA2EB-9689-480D-AF3B-41049997E36E}" type="sibTrans" cxnId="{7DF933D4-3FDD-4A34-AECE-57053122296A}">
      <dgm:prSet/>
      <dgm:spPr/>
      <dgm:t>
        <a:bodyPr/>
        <a:lstStyle/>
        <a:p>
          <a:endParaRPr lang="en-US"/>
        </a:p>
      </dgm:t>
    </dgm:pt>
    <dgm:pt modelId="{FF7AAEAB-4199-44B4-A8AC-5DC54380BFA5}">
      <dgm:prSet/>
      <dgm:spPr/>
      <dgm:t>
        <a:bodyPr/>
        <a:lstStyle/>
        <a:p>
          <a:r>
            <a:rPr lang="en-US"/>
            <a:t>Loved the diverse group and getting to know colleagues</a:t>
          </a:r>
        </a:p>
      </dgm:t>
    </dgm:pt>
    <dgm:pt modelId="{3AE5821E-D384-4AEF-90D7-F9FB850C9A42}" type="parTrans" cxnId="{FC5A0349-AC1C-4626-9260-B38F937EAF31}">
      <dgm:prSet/>
      <dgm:spPr/>
      <dgm:t>
        <a:bodyPr/>
        <a:lstStyle/>
        <a:p>
          <a:endParaRPr lang="en-US"/>
        </a:p>
      </dgm:t>
    </dgm:pt>
    <dgm:pt modelId="{0AD46D3E-8FCC-484F-8757-28A1234F7508}" type="sibTrans" cxnId="{FC5A0349-AC1C-4626-9260-B38F937EAF31}">
      <dgm:prSet/>
      <dgm:spPr/>
      <dgm:t>
        <a:bodyPr/>
        <a:lstStyle/>
        <a:p>
          <a:endParaRPr lang="en-US"/>
        </a:p>
      </dgm:t>
    </dgm:pt>
    <dgm:pt modelId="{5A2CAAA9-CC75-4156-B203-AF58579019FC}">
      <dgm:prSet/>
      <dgm:spPr/>
      <dgm:t>
        <a:bodyPr/>
        <a:lstStyle/>
        <a:p>
          <a:r>
            <a:rPr lang="en-US"/>
            <a:t>Knowledge/skills appreciated</a:t>
          </a:r>
        </a:p>
      </dgm:t>
    </dgm:pt>
    <dgm:pt modelId="{986B9280-B6B5-4476-B2A5-EA95DD02FA55}" type="parTrans" cxnId="{EE99BF27-D890-49AD-8893-A0BB2E5EEADC}">
      <dgm:prSet/>
      <dgm:spPr/>
      <dgm:t>
        <a:bodyPr/>
        <a:lstStyle/>
        <a:p>
          <a:endParaRPr lang="en-US"/>
        </a:p>
      </dgm:t>
    </dgm:pt>
    <dgm:pt modelId="{0E6D68D3-58FA-43C5-B5CF-0CE19D07C506}" type="sibTrans" cxnId="{EE99BF27-D890-49AD-8893-A0BB2E5EEADC}">
      <dgm:prSet/>
      <dgm:spPr/>
      <dgm:t>
        <a:bodyPr/>
        <a:lstStyle/>
        <a:p>
          <a:endParaRPr lang="en-US"/>
        </a:p>
      </dgm:t>
    </dgm:pt>
    <dgm:pt modelId="{4F8244AB-ABB8-41AC-8045-B7C230EF6FB9}">
      <dgm:prSet/>
      <dgm:spPr/>
      <dgm:t>
        <a:bodyPr/>
        <a:lstStyle/>
        <a:p>
          <a:r>
            <a:rPr lang="en-US"/>
            <a:t>No good day/time</a:t>
          </a:r>
        </a:p>
      </dgm:t>
    </dgm:pt>
    <dgm:pt modelId="{ABED958E-6794-457C-B8ED-2E879F3C2979}" type="parTrans" cxnId="{09515AD5-900C-4AAA-B686-AAF03D636CC6}">
      <dgm:prSet/>
      <dgm:spPr/>
      <dgm:t>
        <a:bodyPr/>
        <a:lstStyle/>
        <a:p>
          <a:endParaRPr lang="en-US"/>
        </a:p>
      </dgm:t>
    </dgm:pt>
    <dgm:pt modelId="{CEADE3AF-E535-49D1-AC6F-A999B4B07943}" type="sibTrans" cxnId="{09515AD5-900C-4AAA-B686-AAF03D636CC6}">
      <dgm:prSet/>
      <dgm:spPr/>
      <dgm:t>
        <a:bodyPr/>
        <a:lstStyle/>
        <a:p>
          <a:endParaRPr lang="en-US"/>
        </a:p>
      </dgm:t>
    </dgm:pt>
    <dgm:pt modelId="{828FAA5B-6504-4A9F-AD1A-AC75290C604D}">
      <dgm:prSet/>
      <dgm:spPr/>
      <dgm:t>
        <a:bodyPr/>
        <a:lstStyle/>
        <a:p>
          <a:r>
            <a:rPr lang="en-US"/>
            <a:t>Capstone Projects: Difficult for teams to meet</a:t>
          </a:r>
        </a:p>
      </dgm:t>
    </dgm:pt>
    <dgm:pt modelId="{26111D11-74F8-4EEE-B092-7225AC6153A8}" type="parTrans" cxnId="{D035AFF1-E63B-48D7-8222-C55545BFDC4B}">
      <dgm:prSet/>
      <dgm:spPr/>
      <dgm:t>
        <a:bodyPr/>
        <a:lstStyle/>
        <a:p>
          <a:endParaRPr lang="en-US"/>
        </a:p>
      </dgm:t>
    </dgm:pt>
    <dgm:pt modelId="{E9F3ABE1-A366-406F-880F-ACAD51455F16}" type="sibTrans" cxnId="{D035AFF1-E63B-48D7-8222-C55545BFDC4B}">
      <dgm:prSet/>
      <dgm:spPr/>
      <dgm:t>
        <a:bodyPr/>
        <a:lstStyle/>
        <a:p>
          <a:endParaRPr lang="en-US"/>
        </a:p>
      </dgm:t>
    </dgm:pt>
    <dgm:pt modelId="{85F24DCD-176E-4618-AE70-1DDEE14F2954}">
      <dgm:prSet/>
      <dgm:spPr/>
      <dgm:t>
        <a:bodyPr/>
        <a:lstStyle/>
        <a:p>
          <a:r>
            <a:rPr lang="en-US"/>
            <a:t>Appreciation of  relationships with other leaders</a:t>
          </a:r>
        </a:p>
      </dgm:t>
    </dgm:pt>
    <dgm:pt modelId="{66EE6EC8-9A7C-4FFA-954F-E848E8C51F72}" type="parTrans" cxnId="{01102946-F62C-4FE2-876F-49AFA30FFD4E}">
      <dgm:prSet/>
      <dgm:spPr/>
      <dgm:t>
        <a:bodyPr/>
        <a:lstStyle/>
        <a:p>
          <a:endParaRPr lang="en-US"/>
        </a:p>
      </dgm:t>
    </dgm:pt>
    <dgm:pt modelId="{C0F2569C-3E24-4070-B63C-C4F9A5447DF7}" type="sibTrans" cxnId="{01102946-F62C-4FE2-876F-49AFA30FFD4E}">
      <dgm:prSet/>
      <dgm:spPr/>
      <dgm:t>
        <a:bodyPr/>
        <a:lstStyle/>
        <a:p>
          <a:endParaRPr lang="en-US"/>
        </a:p>
      </dgm:t>
    </dgm:pt>
    <dgm:pt modelId="{0927D529-A379-4053-9BCD-02D61D0A26BB}" type="pres">
      <dgm:prSet presAssocID="{5431C380-9D59-4F47-A3D4-7F57D56898D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923C51-F2B3-4149-AAA8-CE54C9DB72DB}" type="pres">
      <dgm:prSet presAssocID="{546EE74F-1B05-43AE-ABA6-3A6D0069FD6F}" presName="compNode" presStyleCnt="0"/>
      <dgm:spPr/>
    </dgm:pt>
    <dgm:pt modelId="{196A6E2B-6408-4A0B-A2F8-18FC1B64E5AF}" type="pres">
      <dgm:prSet presAssocID="{546EE74F-1B05-43AE-ABA6-3A6D0069FD6F}" presName="bgRect" presStyleLbl="bgShp" presStyleIdx="0" presStyleCnt="6"/>
      <dgm:spPr/>
    </dgm:pt>
    <dgm:pt modelId="{2EB5044D-1E0B-4DA6-85CA-11DE1461D35C}" type="pres">
      <dgm:prSet presAssocID="{546EE74F-1B05-43AE-ABA6-3A6D0069FD6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C5F5CA49-BBD0-4C47-BB0D-17D3D94DD63C}" type="pres">
      <dgm:prSet presAssocID="{546EE74F-1B05-43AE-ABA6-3A6D0069FD6F}" presName="spaceRect" presStyleCnt="0"/>
      <dgm:spPr/>
    </dgm:pt>
    <dgm:pt modelId="{0AED11E1-7E20-4759-B4F1-0C57D30BAF10}" type="pres">
      <dgm:prSet presAssocID="{546EE74F-1B05-43AE-ABA6-3A6D0069FD6F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C0AFD01-A959-47FC-8205-9BC03623CDB5}" type="pres">
      <dgm:prSet presAssocID="{E26EA2EB-9689-480D-AF3B-41049997E36E}" presName="sibTrans" presStyleCnt="0"/>
      <dgm:spPr/>
    </dgm:pt>
    <dgm:pt modelId="{ADA03BB7-8756-494B-B647-C1D5BE31E92A}" type="pres">
      <dgm:prSet presAssocID="{FF7AAEAB-4199-44B4-A8AC-5DC54380BFA5}" presName="compNode" presStyleCnt="0"/>
      <dgm:spPr/>
    </dgm:pt>
    <dgm:pt modelId="{E9B35A5F-153E-450C-8AC6-612AED28617F}" type="pres">
      <dgm:prSet presAssocID="{FF7AAEAB-4199-44B4-A8AC-5DC54380BFA5}" presName="bgRect" presStyleLbl="bgShp" presStyleIdx="1" presStyleCnt="6"/>
      <dgm:spPr/>
    </dgm:pt>
    <dgm:pt modelId="{3BFF146E-AB6A-4F3F-8E2A-5BE39634A7D4}" type="pres">
      <dgm:prSet presAssocID="{FF7AAEAB-4199-44B4-A8AC-5DC54380BFA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9B63952-34D6-42BE-95DF-65819DC6E374}" type="pres">
      <dgm:prSet presAssocID="{FF7AAEAB-4199-44B4-A8AC-5DC54380BFA5}" presName="spaceRect" presStyleCnt="0"/>
      <dgm:spPr/>
    </dgm:pt>
    <dgm:pt modelId="{0A0F0D7A-85ED-4EDB-8B16-35EC169EE195}" type="pres">
      <dgm:prSet presAssocID="{FF7AAEAB-4199-44B4-A8AC-5DC54380BFA5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2D873B1-2F82-4825-A1D5-EF73AD536144}" type="pres">
      <dgm:prSet presAssocID="{0AD46D3E-8FCC-484F-8757-28A1234F7508}" presName="sibTrans" presStyleCnt="0"/>
      <dgm:spPr/>
    </dgm:pt>
    <dgm:pt modelId="{714A0D6C-979A-4775-A78D-1905154E7285}" type="pres">
      <dgm:prSet presAssocID="{5A2CAAA9-CC75-4156-B203-AF58579019FC}" presName="compNode" presStyleCnt="0"/>
      <dgm:spPr/>
    </dgm:pt>
    <dgm:pt modelId="{0E732985-B855-4853-88D7-0568B2BFAEA4}" type="pres">
      <dgm:prSet presAssocID="{5A2CAAA9-CC75-4156-B203-AF58579019FC}" presName="bgRect" presStyleLbl="bgShp" presStyleIdx="2" presStyleCnt="6"/>
      <dgm:spPr/>
    </dgm:pt>
    <dgm:pt modelId="{CF9967C6-FF2F-4194-BF36-97F1DBDD1342}" type="pres">
      <dgm:prSet presAssocID="{5A2CAAA9-CC75-4156-B203-AF58579019F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1B585C5-3261-437A-A3B1-8F1A32303F29}" type="pres">
      <dgm:prSet presAssocID="{5A2CAAA9-CC75-4156-B203-AF58579019FC}" presName="spaceRect" presStyleCnt="0"/>
      <dgm:spPr/>
    </dgm:pt>
    <dgm:pt modelId="{696192BE-2796-4E7D-811C-C06A401A6DF8}" type="pres">
      <dgm:prSet presAssocID="{5A2CAAA9-CC75-4156-B203-AF58579019FC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E74A8E8-82A4-4C86-BA94-25CF33D3FA7D}" type="pres">
      <dgm:prSet presAssocID="{0E6D68D3-58FA-43C5-B5CF-0CE19D07C506}" presName="sibTrans" presStyleCnt="0"/>
      <dgm:spPr/>
    </dgm:pt>
    <dgm:pt modelId="{C384608D-2A21-4285-A115-FDF73FD02B71}" type="pres">
      <dgm:prSet presAssocID="{4F8244AB-ABB8-41AC-8045-B7C230EF6FB9}" presName="compNode" presStyleCnt="0"/>
      <dgm:spPr/>
    </dgm:pt>
    <dgm:pt modelId="{08C6DF0B-B188-4939-A888-79A73F76767F}" type="pres">
      <dgm:prSet presAssocID="{4F8244AB-ABB8-41AC-8045-B7C230EF6FB9}" presName="bgRect" presStyleLbl="bgShp" presStyleIdx="3" presStyleCnt="6"/>
      <dgm:spPr/>
    </dgm:pt>
    <dgm:pt modelId="{5DCF578D-F65D-4F11-9B39-8258F16072C9}" type="pres">
      <dgm:prSet presAssocID="{4F8244AB-ABB8-41AC-8045-B7C230EF6FB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8EAE04D9-AEB9-412B-AB84-D43E7BD1E0E1}" type="pres">
      <dgm:prSet presAssocID="{4F8244AB-ABB8-41AC-8045-B7C230EF6FB9}" presName="spaceRect" presStyleCnt="0"/>
      <dgm:spPr/>
    </dgm:pt>
    <dgm:pt modelId="{CD433D97-985A-4422-8A62-1850A7803BC0}" type="pres">
      <dgm:prSet presAssocID="{4F8244AB-ABB8-41AC-8045-B7C230EF6FB9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BA82789-5A1C-4B32-8A53-E3F8B99A868C}" type="pres">
      <dgm:prSet presAssocID="{CEADE3AF-E535-49D1-AC6F-A999B4B07943}" presName="sibTrans" presStyleCnt="0"/>
      <dgm:spPr/>
    </dgm:pt>
    <dgm:pt modelId="{44950BC2-904D-4B89-9AEA-40DE4191E0B2}" type="pres">
      <dgm:prSet presAssocID="{828FAA5B-6504-4A9F-AD1A-AC75290C604D}" presName="compNode" presStyleCnt="0"/>
      <dgm:spPr/>
    </dgm:pt>
    <dgm:pt modelId="{73352C65-4F41-4CBA-BE60-41AB204FE3D5}" type="pres">
      <dgm:prSet presAssocID="{828FAA5B-6504-4A9F-AD1A-AC75290C604D}" presName="bgRect" presStyleLbl="bgShp" presStyleIdx="4" presStyleCnt="6"/>
      <dgm:spPr/>
    </dgm:pt>
    <dgm:pt modelId="{F7F45F0D-65F4-49D7-8CDB-C22A1443D7C1}" type="pres">
      <dgm:prSet presAssocID="{828FAA5B-6504-4A9F-AD1A-AC75290C604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DBB2031-F501-459C-AB8F-D65C18726230}" type="pres">
      <dgm:prSet presAssocID="{828FAA5B-6504-4A9F-AD1A-AC75290C604D}" presName="spaceRect" presStyleCnt="0"/>
      <dgm:spPr/>
    </dgm:pt>
    <dgm:pt modelId="{990A6D15-F21F-4B66-A92A-DE28AE307E8B}" type="pres">
      <dgm:prSet presAssocID="{828FAA5B-6504-4A9F-AD1A-AC75290C604D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83306A2-BE68-4CEB-8B51-F6E031F837EC}" type="pres">
      <dgm:prSet presAssocID="{E9F3ABE1-A366-406F-880F-ACAD51455F16}" presName="sibTrans" presStyleCnt="0"/>
      <dgm:spPr/>
    </dgm:pt>
    <dgm:pt modelId="{A9CDEC46-9A2D-421A-948F-359F08849E11}" type="pres">
      <dgm:prSet presAssocID="{85F24DCD-176E-4618-AE70-1DDEE14F2954}" presName="compNode" presStyleCnt="0"/>
      <dgm:spPr/>
    </dgm:pt>
    <dgm:pt modelId="{B70F2A71-82B9-4017-B86B-49377C25C5EB}" type="pres">
      <dgm:prSet presAssocID="{85F24DCD-176E-4618-AE70-1DDEE14F2954}" presName="bgRect" presStyleLbl="bgShp" presStyleIdx="5" presStyleCnt="6"/>
      <dgm:spPr/>
    </dgm:pt>
    <dgm:pt modelId="{82ABC8B7-4473-4685-BB0F-035193333322}" type="pres">
      <dgm:prSet presAssocID="{85F24DCD-176E-4618-AE70-1DDEE14F295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DBF72DB1-36C4-4285-A281-A60042E94BBA}" type="pres">
      <dgm:prSet presAssocID="{85F24DCD-176E-4618-AE70-1DDEE14F2954}" presName="spaceRect" presStyleCnt="0"/>
      <dgm:spPr/>
    </dgm:pt>
    <dgm:pt modelId="{ECDEE0E1-2EC7-4F16-869A-43D625109474}" type="pres">
      <dgm:prSet presAssocID="{85F24DCD-176E-4618-AE70-1DDEE14F2954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5E7EFC9-2855-4DC1-A5E6-82EA7C49E34C}" type="presOf" srcId="{4F8244AB-ABB8-41AC-8045-B7C230EF6FB9}" destId="{CD433D97-985A-4422-8A62-1850A7803BC0}" srcOrd="0" destOrd="0" presId="urn:microsoft.com/office/officeart/2018/2/layout/IconVerticalSolidList"/>
    <dgm:cxn modelId="{2F32FC26-32DB-48E2-9C31-7141E1E9D378}" type="presOf" srcId="{828FAA5B-6504-4A9F-AD1A-AC75290C604D}" destId="{990A6D15-F21F-4B66-A92A-DE28AE307E8B}" srcOrd="0" destOrd="0" presId="urn:microsoft.com/office/officeart/2018/2/layout/IconVerticalSolidList"/>
    <dgm:cxn modelId="{FC5A0349-AC1C-4626-9260-B38F937EAF31}" srcId="{5431C380-9D59-4F47-A3D4-7F57D56898D7}" destId="{FF7AAEAB-4199-44B4-A8AC-5DC54380BFA5}" srcOrd="1" destOrd="0" parTransId="{3AE5821E-D384-4AEF-90D7-F9FB850C9A42}" sibTransId="{0AD46D3E-8FCC-484F-8757-28A1234F7508}"/>
    <dgm:cxn modelId="{9EC66338-7B1A-4C80-A374-E5280A347CA3}" type="presOf" srcId="{546EE74F-1B05-43AE-ABA6-3A6D0069FD6F}" destId="{0AED11E1-7E20-4759-B4F1-0C57D30BAF10}" srcOrd="0" destOrd="0" presId="urn:microsoft.com/office/officeart/2018/2/layout/IconVerticalSolidList"/>
    <dgm:cxn modelId="{EE99BF27-D890-49AD-8893-A0BB2E5EEADC}" srcId="{5431C380-9D59-4F47-A3D4-7F57D56898D7}" destId="{5A2CAAA9-CC75-4156-B203-AF58579019FC}" srcOrd="2" destOrd="0" parTransId="{986B9280-B6B5-4476-B2A5-EA95DD02FA55}" sibTransId="{0E6D68D3-58FA-43C5-B5CF-0CE19D07C506}"/>
    <dgm:cxn modelId="{D035AFF1-E63B-48D7-8222-C55545BFDC4B}" srcId="{5431C380-9D59-4F47-A3D4-7F57D56898D7}" destId="{828FAA5B-6504-4A9F-AD1A-AC75290C604D}" srcOrd="4" destOrd="0" parTransId="{26111D11-74F8-4EEE-B092-7225AC6153A8}" sibTransId="{E9F3ABE1-A366-406F-880F-ACAD51455F16}"/>
    <dgm:cxn modelId="{7E48EB70-E308-44F5-B2E1-3D95D516B4E0}" type="presOf" srcId="{5431C380-9D59-4F47-A3D4-7F57D56898D7}" destId="{0927D529-A379-4053-9BCD-02D61D0A26BB}" srcOrd="0" destOrd="0" presId="urn:microsoft.com/office/officeart/2018/2/layout/IconVerticalSolidList"/>
    <dgm:cxn modelId="{7DF933D4-3FDD-4A34-AECE-57053122296A}" srcId="{5431C380-9D59-4F47-A3D4-7F57D56898D7}" destId="{546EE74F-1B05-43AE-ABA6-3A6D0069FD6F}" srcOrd="0" destOrd="0" parTransId="{C2F78FC1-AFAD-4B28-9076-3C911175DEB4}" sibTransId="{E26EA2EB-9689-480D-AF3B-41049997E36E}"/>
    <dgm:cxn modelId="{01102946-F62C-4FE2-876F-49AFA30FFD4E}" srcId="{5431C380-9D59-4F47-A3D4-7F57D56898D7}" destId="{85F24DCD-176E-4618-AE70-1DDEE14F2954}" srcOrd="5" destOrd="0" parTransId="{66EE6EC8-9A7C-4FFA-954F-E848E8C51F72}" sibTransId="{C0F2569C-3E24-4070-B63C-C4F9A5447DF7}"/>
    <dgm:cxn modelId="{6770F481-15C5-4EB0-AB5A-9AEFD313B3DF}" type="presOf" srcId="{FF7AAEAB-4199-44B4-A8AC-5DC54380BFA5}" destId="{0A0F0D7A-85ED-4EDB-8B16-35EC169EE195}" srcOrd="0" destOrd="0" presId="urn:microsoft.com/office/officeart/2018/2/layout/IconVerticalSolidList"/>
    <dgm:cxn modelId="{7A9455D8-37A8-4CF8-8EBA-1535283B832B}" type="presOf" srcId="{5A2CAAA9-CC75-4156-B203-AF58579019FC}" destId="{696192BE-2796-4E7D-811C-C06A401A6DF8}" srcOrd="0" destOrd="0" presId="urn:microsoft.com/office/officeart/2018/2/layout/IconVerticalSolidList"/>
    <dgm:cxn modelId="{09515AD5-900C-4AAA-B686-AAF03D636CC6}" srcId="{5431C380-9D59-4F47-A3D4-7F57D56898D7}" destId="{4F8244AB-ABB8-41AC-8045-B7C230EF6FB9}" srcOrd="3" destOrd="0" parTransId="{ABED958E-6794-457C-B8ED-2E879F3C2979}" sibTransId="{CEADE3AF-E535-49D1-AC6F-A999B4B07943}"/>
    <dgm:cxn modelId="{737A1311-48E7-4614-8C4C-8CD97A9D8F24}" type="presOf" srcId="{85F24DCD-176E-4618-AE70-1DDEE14F2954}" destId="{ECDEE0E1-2EC7-4F16-869A-43D625109474}" srcOrd="0" destOrd="0" presId="urn:microsoft.com/office/officeart/2018/2/layout/IconVerticalSolidList"/>
    <dgm:cxn modelId="{3C8F9DEF-553F-4854-89ED-358EEC164DDB}" type="presParOf" srcId="{0927D529-A379-4053-9BCD-02D61D0A26BB}" destId="{A6923C51-F2B3-4149-AAA8-CE54C9DB72DB}" srcOrd="0" destOrd="0" presId="urn:microsoft.com/office/officeart/2018/2/layout/IconVerticalSolidList"/>
    <dgm:cxn modelId="{8863FEBF-BE8E-4098-9C66-2D4C7518C62C}" type="presParOf" srcId="{A6923C51-F2B3-4149-AAA8-CE54C9DB72DB}" destId="{196A6E2B-6408-4A0B-A2F8-18FC1B64E5AF}" srcOrd="0" destOrd="0" presId="urn:microsoft.com/office/officeart/2018/2/layout/IconVerticalSolidList"/>
    <dgm:cxn modelId="{8C74FCE6-D902-46D8-9810-D12A82E1CFEE}" type="presParOf" srcId="{A6923C51-F2B3-4149-AAA8-CE54C9DB72DB}" destId="{2EB5044D-1E0B-4DA6-85CA-11DE1461D35C}" srcOrd="1" destOrd="0" presId="urn:microsoft.com/office/officeart/2018/2/layout/IconVerticalSolidList"/>
    <dgm:cxn modelId="{976CB1F9-7FBB-4A5F-97A8-40AEBC44A815}" type="presParOf" srcId="{A6923C51-F2B3-4149-AAA8-CE54C9DB72DB}" destId="{C5F5CA49-BBD0-4C47-BB0D-17D3D94DD63C}" srcOrd="2" destOrd="0" presId="urn:microsoft.com/office/officeart/2018/2/layout/IconVerticalSolidList"/>
    <dgm:cxn modelId="{51B11107-13F0-480D-8385-6FF125EEBF24}" type="presParOf" srcId="{A6923C51-F2B3-4149-AAA8-CE54C9DB72DB}" destId="{0AED11E1-7E20-4759-B4F1-0C57D30BAF10}" srcOrd="3" destOrd="0" presId="urn:microsoft.com/office/officeart/2018/2/layout/IconVerticalSolidList"/>
    <dgm:cxn modelId="{12160848-A6A5-4FA1-9A40-87AAD8DD7EC2}" type="presParOf" srcId="{0927D529-A379-4053-9BCD-02D61D0A26BB}" destId="{CC0AFD01-A959-47FC-8205-9BC03623CDB5}" srcOrd="1" destOrd="0" presId="urn:microsoft.com/office/officeart/2018/2/layout/IconVerticalSolidList"/>
    <dgm:cxn modelId="{C68664CC-D897-4664-875C-761C95D142C6}" type="presParOf" srcId="{0927D529-A379-4053-9BCD-02D61D0A26BB}" destId="{ADA03BB7-8756-494B-B647-C1D5BE31E92A}" srcOrd="2" destOrd="0" presId="urn:microsoft.com/office/officeart/2018/2/layout/IconVerticalSolidList"/>
    <dgm:cxn modelId="{13E0B627-933A-456A-B1A2-EDAC13B13D91}" type="presParOf" srcId="{ADA03BB7-8756-494B-B647-C1D5BE31E92A}" destId="{E9B35A5F-153E-450C-8AC6-612AED28617F}" srcOrd="0" destOrd="0" presId="urn:microsoft.com/office/officeart/2018/2/layout/IconVerticalSolidList"/>
    <dgm:cxn modelId="{ACE1E06B-ED24-4A8A-935F-FD93C5E99E1F}" type="presParOf" srcId="{ADA03BB7-8756-494B-B647-C1D5BE31E92A}" destId="{3BFF146E-AB6A-4F3F-8E2A-5BE39634A7D4}" srcOrd="1" destOrd="0" presId="urn:microsoft.com/office/officeart/2018/2/layout/IconVerticalSolidList"/>
    <dgm:cxn modelId="{07191A32-6EE2-4006-9838-19387FA62D95}" type="presParOf" srcId="{ADA03BB7-8756-494B-B647-C1D5BE31E92A}" destId="{59B63952-34D6-42BE-95DF-65819DC6E374}" srcOrd="2" destOrd="0" presId="urn:microsoft.com/office/officeart/2018/2/layout/IconVerticalSolidList"/>
    <dgm:cxn modelId="{5585AC74-73BD-43C0-B228-ED0DB1084FB2}" type="presParOf" srcId="{ADA03BB7-8756-494B-B647-C1D5BE31E92A}" destId="{0A0F0D7A-85ED-4EDB-8B16-35EC169EE195}" srcOrd="3" destOrd="0" presId="urn:microsoft.com/office/officeart/2018/2/layout/IconVerticalSolidList"/>
    <dgm:cxn modelId="{F93EAD40-8F45-4718-9C7B-8B0A52F66007}" type="presParOf" srcId="{0927D529-A379-4053-9BCD-02D61D0A26BB}" destId="{92D873B1-2F82-4825-A1D5-EF73AD536144}" srcOrd="3" destOrd="0" presId="urn:microsoft.com/office/officeart/2018/2/layout/IconVerticalSolidList"/>
    <dgm:cxn modelId="{892E6518-59D3-4477-97F9-6EED79889250}" type="presParOf" srcId="{0927D529-A379-4053-9BCD-02D61D0A26BB}" destId="{714A0D6C-979A-4775-A78D-1905154E7285}" srcOrd="4" destOrd="0" presId="urn:microsoft.com/office/officeart/2018/2/layout/IconVerticalSolidList"/>
    <dgm:cxn modelId="{46607970-5631-429D-ACCC-F6473743A686}" type="presParOf" srcId="{714A0D6C-979A-4775-A78D-1905154E7285}" destId="{0E732985-B855-4853-88D7-0568B2BFAEA4}" srcOrd="0" destOrd="0" presId="urn:microsoft.com/office/officeart/2018/2/layout/IconVerticalSolidList"/>
    <dgm:cxn modelId="{8809D5CF-3471-459B-8F05-DC6F5A2F9EB9}" type="presParOf" srcId="{714A0D6C-979A-4775-A78D-1905154E7285}" destId="{CF9967C6-FF2F-4194-BF36-97F1DBDD1342}" srcOrd="1" destOrd="0" presId="urn:microsoft.com/office/officeart/2018/2/layout/IconVerticalSolidList"/>
    <dgm:cxn modelId="{78AF0767-86EF-430D-BF7A-ED1380ABD0D1}" type="presParOf" srcId="{714A0D6C-979A-4775-A78D-1905154E7285}" destId="{F1B585C5-3261-437A-A3B1-8F1A32303F29}" srcOrd="2" destOrd="0" presId="urn:microsoft.com/office/officeart/2018/2/layout/IconVerticalSolidList"/>
    <dgm:cxn modelId="{BDBECA6B-E577-4BEE-AE98-A4FE2701E42B}" type="presParOf" srcId="{714A0D6C-979A-4775-A78D-1905154E7285}" destId="{696192BE-2796-4E7D-811C-C06A401A6DF8}" srcOrd="3" destOrd="0" presId="urn:microsoft.com/office/officeart/2018/2/layout/IconVerticalSolidList"/>
    <dgm:cxn modelId="{1F2C9E09-5DF5-4D36-817B-12255DAE272F}" type="presParOf" srcId="{0927D529-A379-4053-9BCD-02D61D0A26BB}" destId="{6E74A8E8-82A4-4C86-BA94-25CF33D3FA7D}" srcOrd="5" destOrd="0" presId="urn:microsoft.com/office/officeart/2018/2/layout/IconVerticalSolidList"/>
    <dgm:cxn modelId="{5FA7EB6B-E9D5-4AF9-B6D9-3148914B8926}" type="presParOf" srcId="{0927D529-A379-4053-9BCD-02D61D0A26BB}" destId="{C384608D-2A21-4285-A115-FDF73FD02B71}" srcOrd="6" destOrd="0" presId="urn:microsoft.com/office/officeart/2018/2/layout/IconVerticalSolidList"/>
    <dgm:cxn modelId="{14D2E957-A1C1-4FDA-AA8D-382675A83EFF}" type="presParOf" srcId="{C384608D-2A21-4285-A115-FDF73FD02B71}" destId="{08C6DF0B-B188-4939-A888-79A73F76767F}" srcOrd="0" destOrd="0" presId="urn:microsoft.com/office/officeart/2018/2/layout/IconVerticalSolidList"/>
    <dgm:cxn modelId="{507677D3-ACDA-41A8-830D-F346B583D19B}" type="presParOf" srcId="{C384608D-2A21-4285-A115-FDF73FD02B71}" destId="{5DCF578D-F65D-4F11-9B39-8258F16072C9}" srcOrd="1" destOrd="0" presId="urn:microsoft.com/office/officeart/2018/2/layout/IconVerticalSolidList"/>
    <dgm:cxn modelId="{1C6520B6-3B43-4780-A78A-336916619F17}" type="presParOf" srcId="{C384608D-2A21-4285-A115-FDF73FD02B71}" destId="{8EAE04D9-AEB9-412B-AB84-D43E7BD1E0E1}" srcOrd="2" destOrd="0" presId="urn:microsoft.com/office/officeart/2018/2/layout/IconVerticalSolidList"/>
    <dgm:cxn modelId="{61BE7261-17D5-4758-96F9-98E754604578}" type="presParOf" srcId="{C384608D-2A21-4285-A115-FDF73FD02B71}" destId="{CD433D97-985A-4422-8A62-1850A7803BC0}" srcOrd="3" destOrd="0" presId="urn:microsoft.com/office/officeart/2018/2/layout/IconVerticalSolidList"/>
    <dgm:cxn modelId="{DB386495-63D0-437A-BDD1-1CF9417C1CBD}" type="presParOf" srcId="{0927D529-A379-4053-9BCD-02D61D0A26BB}" destId="{7BA82789-5A1C-4B32-8A53-E3F8B99A868C}" srcOrd="7" destOrd="0" presId="urn:microsoft.com/office/officeart/2018/2/layout/IconVerticalSolidList"/>
    <dgm:cxn modelId="{414A5551-A354-46B4-9391-414C478BF0FB}" type="presParOf" srcId="{0927D529-A379-4053-9BCD-02D61D0A26BB}" destId="{44950BC2-904D-4B89-9AEA-40DE4191E0B2}" srcOrd="8" destOrd="0" presId="urn:microsoft.com/office/officeart/2018/2/layout/IconVerticalSolidList"/>
    <dgm:cxn modelId="{FFB5E6BE-0A74-4737-9D46-5F690ABF0F27}" type="presParOf" srcId="{44950BC2-904D-4B89-9AEA-40DE4191E0B2}" destId="{73352C65-4F41-4CBA-BE60-41AB204FE3D5}" srcOrd="0" destOrd="0" presId="urn:microsoft.com/office/officeart/2018/2/layout/IconVerticalSolidList"/>
    <dgm:cxn modelId="{913764F7-0B25-44E7-BA1F-B093926B34DB}" type="presParOf" srcId="{44950BC2-904D-4B89-9AEA-40DE4191E0B2}" destId="{F7F45F0D-65F4-49D7-8CDB-C22A1443D7C1}" srcOrd="1" destOrd="0" presId="urn:microsoft.com/office/officeart/2018/2/layout/IconVerticalSolidList"/>
    <dgm:cxn modelId="{C9F5C547-469C-4765-80C0-36873C0525A8}" type="presParOf" srcId="{44950BC2-904D-4B89-9AEA-40DE4191E0B2}" destId="{8DBB2031-F501-459C-AB8F-D65C18726230}" srcOrd="2" destOrd="0" presId="urn:microsoft.com/office/officeart/2018/2/layout/IconVerticalSolidList"/>
    <dgm:cxn modelId="{D8C61051-2CE6-4BD0-9D53-DDA0A3B3EBC4}" type="presParOf" srcId="{44950BC2-904D-4B89-9AEA-40DE4191E0B2}" destId="{990A6D15-F21F-4B66-A92A-DE28AE307E8B}" srcOrd="3" destOrd="0" presId="urn:microsoft.com/office/officeart/2018/2/layout/IconVerticalSolidList"/>
    <dgm:cxn modelId="{4BFB970B-0485-4831-9E5F-C939247E792C}" type="presParOf" srcId="{0927D529-A379-4053-9BCD-02D61D0A26BB}" destId="{483306A2-BE68-4CEB-8B51-F6E031F837EC}" srcOrd="9" destOrd="0" presId="urn:microsoft.com/office/officeart/2018/2/layout/IconVerticalSolidList"/>
    <dgm:cxn modelId="{3920325D-6FEA-4F11-910F-763924EA586A}" type="presParOf" srcId="{0927D529-A379-4053-9BCD-02D61D0A26BB}" destId="{A9CDEC46-9A2D-421A-948F-359F08849E11}" srcOrd="10" destOrd="0" presId="urn:microsoft.com/office/officeart/2018/2/layout/IconVerticalSolidList"/>
    <dgm:cxn modelId="{7D380035-A8EC-4AED-B253-952BFF28FEE6}" type="presParOf" srcId="{A9CDEC46-9A2D-421A-948F-359F08849E11}" destId="{B70F2A71-82B9-4017-B86B-49377C25C5EB}" srcOrd="0" destOrd="0" presId="urn:microsoft.com/office/officeart/2018/2/layout/IconVerticalSolidList"/>
    <dgm:cxn modelId="{D5D37B65-23FD-408E-9BBD-393879D8502D}" type="presParOf" srcId="{A9CDEC46-9A2D-421A-948F-359F08849E11}" destId="{82ABC8B7-4473-4685-BB0F-035193333322}" srcOrd="1" destOrd="0" presId="urn:microsoft.com/office/officeart/2018/2/layout/IconVerticalSolidList"/>
    <dgm:cxn modelId="{CAFA0154-06AD-4795-88F7-1C57BAFDDB51}" type="presParOf" srcId="{A9CDEC46-9A2D-421A-948F-359F08849E11}" destId="{DBF72DB1-36C4-4285-A281-A60042E94BBA}" srcOrd="2" destOrd="0" presId="urn:microsoft.com/office/officeart/2018/2/layout/IconVerticalSolidList"/>
    <dgm:cxn modelId="{4EBB3717-753D-4472-9B12-2D779DA88F00}" type="presParOf" srcId="{A9CDEC46-9A2D-421A-948F-359F08849E11}" destId="{ECDEE0E1-2EC7-4F16-869A-43D6251094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3B495-BAA8-4EED-AFAF-777BB3B11FC9}">
      <dsp:nvSpPr>
        <dsp:cNvPr id="0" name=""/>
        <dsp:cNvSpPr/>
      </dsp:nvSpPr>
      <dsp:spPr>
        <a:xfrm>
          <a:off x="650402" y="104790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D20E8-631C-4993-8CA9-3B35B7243B3B}">
      <dsp:nvSpPr>
        <dsp:cNvPr id="0" name=""/>
        <dsp:cNvSpPr/>
      </dsp:nvSpPr>
      <dsp:spPr>
        <a:xfrm>
          <a:off x="884402" y="338790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75B42-514B-4712-8EA5-C6905949FA58}">
      <dsp:nvSpPr>
        <dsp:cNvPr id="0" name=""/>
        <dsp:cNvSpPr/>
      </dsp:nvSpPr>
      <dsp:spPr>
        <a:xfrm>
          <a:off x="299402" y="15447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700" kern="1200" dirty="0"/>
            <a:t>Emotional intelligence/self awareness</a:t>
          </a:r>
        </a:p>
      </dsp:txBody>
      <dsp:txXfrm>
        <a:off x="299402" y="1544790"/>
        <a:ext cx="1800000" cy="720000"/>
      </dsp:txXfrm>
    </dsp:sp>
    <dsp:sp modelId="{17B30A20-E9BD-46B5-8C4D-AB29B59C95BB}">
      <dsp:nvSpPr>
        <dsp:cNvPr id="0" name=""/>
        <dsp:cNvSpPr/>
      </dsp:nvSpPr>
      <dsp:spPr>
        <a:xfrm>
          <a:off x="2765402" y="104790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4B5940-3B62-4625-985E-694A86912B43}">
      <dsp:nvSpPr>
        <dsp:cNvPr id="0" name=""/>
        <dsp:cNvSpPr/>
      </dsp:nvSpPr>
      <dsp:spPr>
        <a:xfrm>
          <a:off x="2999402" y="338790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98493-EC80-449D-A601-A88838F180E7}">
      <dsp:nvSpPr>
        <dsp:cNvPr id="0" name=""/>
        <dsp:cNvSpPr/>
      </dsp:nvSpPr>
      <dsp:spPr>
        <a:xfrm>
          <a:off x="2414402" y="15447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700" kern="1200"/>
            <a:t>Listening skills</a:t>
          </a:r>
        </a:p>
      </dsp:txBody>
      <dsp:txXfrm>
        <a:off x="2414402" y="1544790"/>
        <a:ext cx="1800000" cy="720000"/>
      </dsp:txXfrm>
    </dsp:sp>
    <dsp:sp modelId="{9DBAE2DB-24E2-4EB0-9EF1-F8867159B393}">
      <dsp:nvSpPr>
        <dsp:cNvPr id="0" name=""/>
        <dsp:cNvSpPr/>
      </dsp:nvSpPr>
      <dsp:spPr>
        <a:xfrm>
          <a:off x="4880401" y="104790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79115-AD92-4776-824D-3B5D5D7A235F}">
      <dsp:nvSpPr>
        <dsp:cNvPr id="0" name=""/>
        <dsp:cNvSpPr/>
      </dsp:nvSpPr>
      <dsp:spPr>
        <a:xfrm>
          <a:off x="5114401" y="338790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BCA24-924F-4338-A700-2E3413E526B7}">
      <dsp:nvSpPr>
        <dsp:cNvPr id="0" name=""/>
        <dsp:cNvSpPr/>
      </dsp:nvSpPr>
      <dsp:spPr>
        <a:xfrm>
          <a:off x="4529402" y="15447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700" kern="1200"/>
            <a:t>Teamwork &amp; collaboration</a:t>
          </a:r>
        </a:p>
      </dsp:txBody>
      <dsp:txXfrm>
        <a:off x="4529402" y="1544790"/>
        <a:ext cx="1800000" cy="720000"/>
      </dsp:txXfrm>
    </dsp:sp>
    <dsp:sp modelId="{63406731-985E-4812-85BB-46904914DAAE}">
      <dsp:nvSpPr>
        <dsp:cNvPr id="0" name=""/>
        <dsp:cNvSpPr/>
      </dsp:nvSpPr>
      <dsp:spPr>
        <a:xfrm>
          <a:off x="1707902" y="2714790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20299-7AED-4ECD-BF74-A919BF33642E}">
      <dsp:nvSpPr>
        <dsp:cNvPr id="0" name=""/>
        <dsp:cNvSpPr/>
      </dsp:nvSpPr>
      <dsp:spPr>
        <a:xfrm>
          <a:off x="1941902" y="2948790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ADEC6-30C8-4702-994B-2ECC45D00E3E}">
      <dsp:nvSpPr>
        <dsp:cNvPr id="0" name=""/>
        <dsp:cNvSpPr/>
      </dsp:nvSpPr>
      <dsp:spPr>
        <a:xfrm>
          <a:off x="1356902" y="41547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700" kern="1200"/>
            <a:t>Financial knowledge</a:t>
          </a:r>
        </a:p>
      </dsp:txBody>
      <dsp:txXfrm>
        <a:off x="1356902" y="4154790"/>
        <a:ext cx="1800000" cy="720000"/>
      </dsp:txXfrm>
    </dsp:sp>
    <dsp:sp modelId="{7C403913-C349-41BE-A775-7AAE74087610}">
      <dsp:nvSpPr>
        <dsp:cNvPr id="0" name=""/>
        <dsp:cNvSpPr/>
      </dsp:nvSpPr>
      <dsp:spPr>
        <a:xfrm>
          <a:off x="3822902" y="2714790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F612E-F155-47A2-B4B5-ADB122A44DE5}">
      <dsp:nvSpPr>
        <dsp:cNvPr id="0" name=""/>
        <dsp:cNvSpPr/>
      </dsp:nvSpPr>
      <dsp:spPr>
        <a:xfrm>
          <a:off x="4056902" y="2948790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60969-01FC-48EB-8DF0-9C2B8BDD759F}">
      <dsp:nvSpPr>
        <dsp:cNvPr id="0" name=""/>
        <dsp:cNvSpPr/>
      </dsp:nvSpPr>
      <dsp:spPr>
        <a:xfrm>
          <a:off x="3471902" y="41547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700" kern="1200"/>
            <a:t>Problem solving/decision making skills</a:t>
          </a:r>
        </a:p>
      </dsp:txBody>
      <dsp:txXfrm>
        <a:off x="3471902" y="4154790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A6E2B-6408-4A0B-A2F8-18FC1B64E5AF}">
      <dsp:nvSpPr>
        <dsp:cNvPr id="0" name=""/>
        <dsp:cNvSpPr/>
      </dsp:nvSpPr>
      <dsp:spPr>
        <a:xfrm>
          <a:off x="0" y="1610"/>
          <a:ext cx="6628804" cy="6863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5044D-1E0B-4DA6-85CA-11DE1461D35C}">
      <dsp:nvSpPr>
        <dsp:cNvPr id="0" name=""/>
        <dsp:cNvSpPr/>
      </dsp:nvSpPr>
      <dsp:spPr>
        <a:xfrm>
          <a:off x="207634" y="156049"/>
          <a:ext cx="377516" cy="377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D11E1-7E20-4759-B4F1-0C57D30BAF10}">
      <dsp:nvSpPr>
        <dsp:cNvPr id="0" name=""/>
        <dsp:cNvSpPr/>
      </dsp:nvSpPr>
      <dsp:spPr>
        <a:xfrm>
          <a:off x="792785" y="1610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The time commitment must be shared ahead of time and attendance emphasized</a:t>
          </a:r>
        </a:p>
      </dsp:txBody>
      <dsp:txXfrm>
        <a:off x="792785" y="1610"/>
        <a:ext cx="5836018" cy="686394"/>
      </dsp:txXfrm>
    </dsp:sp>
    <dsp:sp modelId="{E9B35A5F-153E-450C-8AC6-612AED28617F}">
      <dsp:nvSpPr>
        <dsp:cNvPr id="0" name=""/>
        <dsp:cNvSpPr/>
      </dsp:nvSpPr>
      <dsp:spPr>
        <a:xfrm>
          <a:off x="0" y="859603"/>
          <a:ext cx="6628804" cy="6863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F146E-AB6A-4F3F-8E2A-5BE39634A7D4}">
      <dsp:nvSpPr>
        <dsp:cNvPr id="0" name=""/>
        <dsp:cNvSpPr/>
      </dsp:nvSpPr>
      <dsp:spPr>
        <a:xfrm>
          <a:off x="207634" y="1014042"/>
          <a:ext cx="377516" cy="377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F0D7A-85ED-4EDB-8B16-35EC169EE195}">
      <dsp:nvSpPr>
        <dsp:cNvPr id="0" name=""/>
        <dsp:cNvSpPr/>
      </dsp:nvSpPr>
      <dsp:spPr>
        <a:xfrm>
          <a:off x="792785" y="859603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Loved the diverse group and getting to know colleagues</a:t>
          </a:r>
        </a:p>
      </dsp:txBody>
      <dsp:txXfrm>
        <a:off x="792785" y="859603"/>
        <a:ext cx="5836018" cy="686394"/>
      </dsp:txXfrm>
    </dsp:sp>
    <dsp:sp modelId="{0E732985-B855-4853-88D7-0568B2BFAEA4}">
      <dsp:nvSpPr>
        <dsp:cNvPr id="0" name=""/>
        <dsp:cNvSpPr/>
      </dsp:nvSpPr>
      <dsp:spPr>
        <a:xfrm>
          <a:off x="0" y="1717596"/>
          <a:ext cx="6628804" cy="6863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967C6-FF2F-4194-BF36-97F1DBDD1342}">
      <dsp:nvSpPr>
        <dsp:cNvPr id="0" name=""/>
        <dsp:cNvSpPr/>
      </dsp:nvSpPr>
      <dsp:spPr>
        <a:xfrm>
          <a:off x="207634" y="1872035"/>
          <a:ext cx="377516" cy="377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192BE-2796-4E7D-811C-C06A401A6DF8}">
      <dsp:nvSpPr>
        <dsp:cNvPr id="0" name=""/>
        <dsp:cNvSpPr/>
      </dsp:nvSpPr>
      <dsp:spPr>
        <a:xfrm>
          <a:off x="792785" y="1717596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Knowledge/skills appreciated</a:t>
          </a:r>
        </a:p>
      </dsp:txBody>
      <dsp:txXfrm>
        <a:off x="792785" y="1717596"/>
        <a:ext cx="5836018" cy="686394"/>
      </dsp:txXfrm>
    </dsp:sp>
    <dsp:sp modelId="{08C6DF0B-B188-4939-A888-79A73F76767F}">
      <dsp:nvSpPr>
        <dsp:cNvPr id="0" name=""/>
        <dsp:cNvSpPr/>
      </dsp:nvSpPr>
      <dsp:spPr>
        <a:xfrm>
          <a:off x="0" y="2575589"/>
          <a:ext cx="6628804" cy="6863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CF578D-F65D-4F11-9B39-8258F16072C9}">
      <dsp:nvSpPr>
        <dsp:cNvPr id="0" name=""/>
        <dsp:cNvSpPr/>
      </dsp:nvSpPr>
      <dsp:spPr>
        <a:xfrm>
          <a:off x="207634" y="2730028"/>
          <a:ext cx="377516" cy="3775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33D97-985A-4422-8A62-1850A7803BC0}">
      <dsp:nvSpPr>
        <dsp:cNvPr id="0" name=""/>
        <dsp:cNvSpPr/>
      </dsp:nvSpPr>
      <dsp:spPr>
        <a:xfrm>
          <a:off x="792785" y="2575589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No good day/time</a:t>
          </a:r>
        </a:p>
      </dsp:txBody>
      <dsp:txXfrm>
        <a:off x="792785" y="2575589"/>
        <a:ext cx="5836018" cy="686394"/>
      </dsp:txXfrm>
    </dsp:sp>
    <dsp:sp modelId="{73352C65-4F41-4CBA-BE60-41AB204FE3D5}">
      <dsp:nvSpPr>
        <dsp:cNvPr id="0" name=""/>
        <dsp:cNvSpPr/>
      </dsp:nvSpPr>
      <dsp:spPr>
        <a:xfrm>
          <a:off x="0" y="3433582"/>
          <a:ext cx="6628804" cy="6863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45F0D-65F4-49D7-8CDB-C22A1443D7C1}">
      <dsp:nvSpPr>
        <dsp:cNvPr id="0" name=""/>
        <dsp:cNvSpPr/>
      </dsp:nvSpPr>
      <dsp:spPr>
        <a:xfrm>
          <a:off x="207634" y="3588021"/>
          <a:ext cx="377516" cy="3775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A6D15-F21F-4B66-A92A-DE28AE307E8B}">
      <dsp:nvSpPr>
        <dsp:cNvPr id="0" name=""/>
        <dsp:cNvSpPr/>
      </dsp:nvSpPr>
      <dsp:spPr>
        <a:xfrm>
          <a:off x="792785" y="3433582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Capstone Projects: Difficult for teams to meet</a:t>
          </a:r>
        </a:p>
      </dsp:txBody>
      <dsp:txXfrm>
        <a:off x="792785" y="3433582"/>
        <a:ext cx="5836018" cy="686394"/>
      </dsp:txXfrm>
    </dsp:sp>
    <dsp:sp modelId="{B70F2A71-82B9-4017-B86B-49377C25C5EB}">
      <dsp:nvSpPr>
        <dsp:cNvPr id="0" name=""/>
        <dsp:cNvSpPr/>
      </dsp:nvSpPr>
      <dsp:spPr>
        <a:xfrm>
          <a:off x="0" y="4291575"/>
          <a:ext cx="6628804" cy="6863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BC8B7-4473-4685-BB0F-035193333322}">
      <dsp:nvSpPr>
        <dsp:cNvPr id="0" name=""/>
        <dsp:cNvSpPr/>
      </dsp:nvSpPr>
      <dsp:spPr>
        <a:xfrm>
          <a:off x="207634" y="4446014"/>
          <a:ext cx="377516" cy="3775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EE0E1-2EC7-4F16-869A-43D625109474}">
      <dsp:nvSpPr>
        <dsp:cNvPr id="0" name=""/>
        <dsp:cNvSpPr/>
      </dsp:nvSpPr>
      <dsp:spPr>
        <a:xfrm>
          <a:off x="792785" y="4291575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Appreciation of  relationships with other leaders</a:t>
          </a:r>
        </a:p>
      </dsp:txBody>
      <dsp:txXfrm>
        <a:off x="792785" y="4291575"/>
        <a:ext cx="5836018" cy="686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8A829FF-5F3E-4BBE-91EE-DD6F23E1B0AD}" type="datetimeFigureOut">
              <a:rPr lang="en-US" smtClean="0"/>
              <a:t>5/19/19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DD9F2D0-885E-4BB4-96DC-6C38455C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1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E648D9F-B856-442F-96EA-5D563B94F974}" type="datetimeFigureOut">
              <a:rPr lang="en-US" smtClean="0"/>
              <a:t>5/19/19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5B25F81-1CDA-46AE-BFE8-0B36EF760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0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56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A greater sense of “One Medical Center”; interactions with faculty leaders across departments</a:t>
            </a:r>
          </a:p>
          <a:p>
            <a:pPr lvl="0"/>
            <a:r>
              <a:rPr lang="en-US" dirty="0"/>
              <a:t>Strengthened engagement; recognizing our excellent performers through this special development opportunity</a:t>
            </a:r>
          </a:p>
          <a:p>
            <a:pPr lvl="0"/>
            <a:r>
              <a:rPr lang="en-US" dirty="0"/>
              <a:t>Higher retention of faculty</a:t>
            </a:r>
          </a:p>
          <a:p>
            <a:r>
              <a:rPr lang="en-US" dirty="0"/>
              <a:t>And ultimately, enhanced quality of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98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35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56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0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2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9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06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91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97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57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49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69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1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3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0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28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5F81-1CDA-46AE-BFE8-0B36EF7600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36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here to provide you with an update to the</a:t>
            </a:r>
            <a:r>
              <a:rPr lang="en-US" baseline="0" dirty="0"/>
              <a:t> Faculty Leadership Institute that will launch next month. </a:t>
            </a:r>
          </a:p>
          <a:p>
            <a:r>
              <a:rPr lang="en-US" baseline="0" dirty="0"/>
              <a:t>As you may recall, the purpose of the program is designed to enhance the leadership skills &amp; capabilities among faculty here at the OSUWMC &amp; NWC in order to be better positioned to “Create the Future Now.”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00CC0-DD3E-4720-AD25-E17F1C87D90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4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inic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"/>
            <a:ext cx="12191999" cy="6857999"/>
          </a:xfrm>
          <a:prstGeom prst="rect">
            <a:avLst/>
          </a:prstGeom>
          <a:noFill/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5181600" y="345058"/>
            <a:ext cx="5689600" cy="129396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71947" y="1779220"/>
            <a:ext cx="5807701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20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9673" y="5602510"/>
            <a:ext cx="7703751" cy="106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1734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609600" y="240134"/>
            <a:ext cx="109728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09600" y="1250950"/>
            <a:ext cx="11006667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4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9" Type="http://schemas.openxmlformats.org/officeDocument/2006/relationships/image" Target="../media/image23.emf"/><Relationship Id="rId10" Type="http://schemas.openxmlformats.org/officeDocument/2006/relationships/image" Target="../media/image24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.jp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6.sv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1000" y="429491"/>
            <a:ext cx="7772400" cy="1905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“Path to Physician Leadership "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25398" y="2805543"/>
            <a:ext cx="9605395" cy="2334962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Bhagwan Satiani MD, MBA, FACHE, FACS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Professor of Clinical Surgery,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Division of Vascular Diseases &amp; Surgery, Department of Surgery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Wexner Medical Center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The Ohio State University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0331BB-D1B4-4722-B79E-6AFDD895E17B}"/>
              </a:ext>
            </a:extLst>
          </p:cNvPr>
          <p:cNvSpPr/>
          <p:nvPr/>
        </p:nvSpPr>
        <p:spPr>
          <a:xfrm>
            <a:off x="3154234" y="5325171"/>
            <a:ext cx="5379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2019 Annual Society of Neurological Surgeons Meeting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5856" y="6077555"/>
            <a:ext cx="527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Conflicts of interest related to this session: None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4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260" y="303929"/>
            <a:ext cx="8229600" cy="792162"/>
          </a:xfrm>
        </p:spPr>
        <p:txBody>
          <a:bodyPr/>
          <a:lstStyle/>
          <a:p>
            <a:r>
              <a:rPr lang="en-US" b="1" dirty="0"/>
              <a:t>Expected Outcomes for Program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18114" y="1250950"/>
            <a:ext cx="11316748" cy="4330700"/>
          </a:xfrm>
        </p:spPr>
        <p:txBody>
          <a:bodyPr/>
          <a:lstStyle/>
          <a:p>
            <a:pPr lvl="0"/>
            <a:r>
              <a:rPr lang="en-US" dirty="0"/>
              <a:t>Strengthened leadership skills to be applied in current and future work</a:t>
            </a:r>
          </a:p>
          <a:p>
            <a:pPr lvl="0"/>
            <a:r>
              <a:rPr lang="en-US" dirty="0"/>
              <a:t>Better continuity of leadership; enhanced ability to identify faculty for committee work and leadership roles </a:t>
            </a:r>
          </a:p>
          <a:p>
            <a:pPr lvl="0"/>
            <a:r>
              <a:rPr lang="en-US" dirty="0"/>
              <a:t>A greater sense of “One Medical Center”</a:t>
            </a:r>
          </a:p>
          <a:p>
            <a:pPr lvl="0"/>
            <a:r>
              <a:rPr lang="en-US" dirty="0"/>
              <a:t>Strengthened engagement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Higher retention of faculty</a:t>
            </a:r>
          </a:p>
          <a:p>
            <a:r>
              <a:rPr lang="en-US" dirty="0"/>
              <a:t>And ultimately, enhanced quality of care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327903-44A7-46F3-B05E-BD88BA7B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82561"/>
            <a:ext cx="3481431" cy="1702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72F0F4-98C9-4069-BE90-61372D479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60" y="6118172"/>
            <a:ext cx="3102671" cy="294667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C3159119-27B8-4BDB-87B2-F9B34F5C822F}"/>
              </a:ext>
            </a:extLst>
          </p:cNvPr>
          <p:cNvSpPr txBox="1">
            <a:spLocks/>
          </p:cNvSpPr>
          <p:nvPr/>
        </p:nvSpPr>
        <p:spPr>
          <a:xfrm>
            <a:off x="218114" y="1263650"/>
            <a:ext cx="11316748" cy="433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Strengthened leadership skills to be applied in current and future work</a:t>
            </a:r>
          </a:p>
          <a:p>
            <a:r>
              <a:rPr lang="en-US" dirty="0"/>
              <a:t>Better continuity of leadership; enhanced ability to identify faculty for committee work and leadership roles </a:t>
            </a:r>
          </a:p>
          <a:p>
            <a:r>
              <a:rPr lang="en-US" dirty="0"/>
              <a:t>A greater sense of “One Medical Center”</a:t>
            </a:r>
          </a:p>
          <a:p>
            <a:r>
              <a:rPr lang="en-US" dirty="0"/>
              <a:t>Strengthened engagement</a:t>
            </a:r>
          </a:p>
          <a:p>
            <a:r>
              <a:rPr lang="en-US" dirty="0">
                <a:solidFill>
                  <a:srgbClr val="FF0000"/>
                </a:solidFill>
              </a:rPr>
              <a:t>Higher retention of faculty</a:t>
            </a:r>
          </a:p>
          <a:p>
            <a:r>
              <a:rPr lang="en-US" dirty="0"/>
              <a:t>And ultimately, enhanced quality of care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3850A30-8ACD-4887-897A-852A33AF9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547" y="5108173"/>
            <a:ext cx="3892491" cy="1465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2150DC5-DC08-4F12-83E2-06E0A9AA9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266" y="6190530"/>
            <a:ext cx="2340000" cy="149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C77D3C3-C999-41C5-8317-EC6FCFDF5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8657" y="5108172"/>
            <a:ext cx="2214562" cy="538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BA5B692-45C2-43F7-9048-D91A85E3A0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8657" y="5656672"/>
            <a:ext cx="3045204" cy="374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7579EB4-9102-4F13-9DB9-1CF69E680F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5763" y="6070374"/>
            <a:ext cx="2180350" cy="4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09FF210-8E87-42DE-ADD5-42AB6C608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2818"/>
            <a:ext cx="8854751" cy="1410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20D0C6-57A7-4D81-87F1-AEB478C1C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" y="4122489"/>
            <a:ext cx="8854751" cy="1410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13C84F-E54B-4BE9-942B-B590C2D6F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548" y="4837873"/>
            <a:ext cx="295275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3C8A57-C0DF-4ED5-A8F0-250778C30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041" y="5602361"/>
            <a:ext cx="2381250" cy="59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44C6374-3EB0-4C29-A903-1A3F42A24F1C}"/>
              </a:ext>
            </a:extLst>
          </p:cNvPr>
          <p:cNvSpPr txBox="1"/>
          <p:nvPr/>
        </p:nvSpPr>
        <p:spPr>
          <a:xfrm>
            <a:off x="67098" y="792803"/>
            <a:ext cx="885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Leaders Must Walk a Tightrope of Transparency</a:t>
            </a:r>
          </a:p>
          <a:p>
            <a:r>
              <a:rPr lang="en-US" sz="2000" dirty="0"/>
              <a:t>Essandoh MK, Salani R, Mendel E, Brod H, Satiani B</a:t>
            </a:r>
          </a:p>
          <a:p>
            <a:r>
              <a:rPr lang="en-US" sz="2000" dirty="0"/>
              <a:t>J Amer Assoc Physician Leadership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DCD2AF0-B425-468C-A10E-D3E6B001B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547" y="875192"/>
            <a:ext cx="2383743" cy="591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D078C5-D128-4867-BF3C-CEE22441C516}"/>
              </a:ext>
            </a:extLst>
          </p:cNvPr>
          <p:cNvSpPr txBox="1"/>
          <p:nvPr/>
        </p:nvSpPr>
        <p:spPr>
          <a:xfrm>
            <a:off x="290469" y="5691203"/>
            <a:ext cx="7972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PREPARING PHYSICIANS FOR LEADERSHIP POSITIONS IN ACADEMIC MEDICINE.</a:t>
            </a:r>
          </a:p>
          <a:p>
            <a:r>
              <a:rPr lang="en-US" dirty="0"/>
              <a:t>Physician Leadership Journal. 2016 Mar-Apr;3(2):58-61.</a:t>
            </a:r>
          </a:p>
          <a:p>
            <a:r>
              <a:rPr lang="en-US" dirty="0"/>
              <a:t>Satiani 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95690A-56AE-49C3-A7A8-BFCE5993B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548" y="2267638"/>
            <a:ext cx="2383743" cy="591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F89F99E-0D7F-49C6-BB7B-9995C150843E}"/>
              </a:ext>
            </a:extLst>
          </p:cNvPr>
          <p:cNvSpPr txBox="1"/>
          <p:nvPr/>
        </p:nvSpPr>
        <p:spPr>
          <a:xfrm>
            <a:off x="110870" y="3367441"/>
            <a:ext cx="8395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Physician Leadership Programs: Challenges and Potential Solutions</a:t>
            </a:r>
          </a:p>
          <a:p>
            <a:r>
              <a:rPr lang="en-US" dirty="0"/>
              <a:t>Stephen C. Koesters, MD, Bryan Martin, DO and Bhagwan Satiani, MD, FACHE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7A06D4-6CF1-471E-A19C-3CAC228ED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041" y="3463368"/>
            <a:ext cx="2675823" cy="65947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8BADF0D9-598A-41A2-ACAD-487FC7E1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74" y="92012"/>
            <a:ext cx="8596668" cy="71374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Academic Activity</a:t>
            </a:r>
          </a:p>
        </p:txBody>
      </p:sp>
    </p:spTree>
    <p:extLst>
      <p:ext uri="{BB962C8B-B14F-4D97-AF65-F5344CB8AC3E}">
        <p14:creationId xmlns:p14="http://schemas.microsoft.com/office/powerpoint/2010/main" val="44518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:\current papers\leadership article\curriculu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868680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11159" y="3101473"/>
            <a:ext cx="935788" cy="20587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4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1FD613-717C-4B00-B890-F325C9794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22" y="3393185"/>
            <a:ext cx="9053542" cy="330882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Graduates (n=139)</a:t>
            </a:r>
          </a:p>
          <a:p>
            <a:r>
              <a:rPr lang="en-US" sz="2400" dirty="0"/>
              <a:t>40% of grads have been promoted to associate prof</a:t>
            </a:r>
          </a:p>
          <a:p>
            <a:r>
              <a:rPr lang="en-US" sz="2400" dirty="0"/>
              <a:t>39% of grads have been promoted to professor</a:t>
            </a:r>
          </a:p>
          <a:p>
            <a:r>
              <a:rPr lang="en-US" sz="2400" dirty="0"/>
              <a:t>15% left OSU and of those, 46% left for a significant leadership role: division director, VP of research, etc.</a:t>
            </a:r>
          </a:p>
          <a:p>
            <a:r>
              <a:rPr lang="en-US" sz="2400" dirty="0"/>
              <a:t>70% currently have an OSU leadership role. These range from associate program director to division director and vice chair.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DE419791-D58B-4ABD-8092-FDCC4FC7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8542"/>
            <a:ext cx="12192000" cy="105555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167 faculty – mostly physicians, few PhD, other health sciences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2400" dirty="0"/>
              <a:t>6 classes to date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7" name="Picture 6" descr="A person with a sunset in the background&#10;&#10;Description automatically generated">
            <a:extLst>
              <a:ext uri="{FF2B5EF4-FFF2-40B4-BE49-F238E27FC236}">
                <a16:creationId xmlns="" xmlns:a16="http://schemas.microsoft.com/office/drawing/2014/main" id="{E9EB7437-0FBB-4054-8CB3-DE1618D29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977" y="0"/>
            <a:ext cx="4309382" cy="14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8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3E8462A-FEBA-4848-81CC-3F8DA3E47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109F83F-40FE-4DB3-84CC-09FB3340D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1DE492D7-C3C3-48FF-80C8-37021EA02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="" xmlns:a16="http://schemas.microsoft.com/office/drawing/2014/main" id="{0B30FF97-2E9A-490A-AED2-90BA2E0EC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="" xmlns:a16="http://schemas.microsoft.com/office/drawing/2014/main" id="{B6D53C7D-A312-47B6-A66A-230A19CFA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="" xmlns:a16="http://schemas.microsoft.com/office/drawing/2014/main" id="{9329D58C-0D2E-4A2B-AD6A-9CEE506784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="" xmlns:a16="http://schemas.microsoft.com/office/drawing/2014/main" id="{9D446EDE-C690-4461-8BF2-7634808FC8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="" xmlns:a16="http://schemas.microsoft.com/office/drawing/2014/main" id="{323F3D34-6531-4AD7-A8C6-195A090281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="" xmlns:a16="http://schemas.microsoft.com/office/drawing/2014/main" id="{B9B0AE3F-2350-435F-A9B0-C310BF8763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="" xmlns:a16="http://schemas.microsoft.com/office/drawing/2014/main" id="{4EFA655C-9E50-4C14-A89E-AD7B648E4E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="" xmlns:a16="http://schemas.microsoft.com/office/drawing/2014/main" id="{3E843863-7D25-4C01-9A17-E817CB6D9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941F9B1-B01B-4A84-89D9-B169AEB4E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70D80D-B937-433F-B8FF-3D7A17E4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10" y="1147250"/>
            <a:ext cx="7003562" cy="45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7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E83024-6568-407F-8E38-4D74D05EB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4" r="16417" b="-2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Roadblocks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20891"/>
            <a:ext cx="3851122" cy="4520472"/>
          </a:xfrm>
        </p:spPr>
        <p:txBody>
          <a:bodyPr>
            <a:noAutofit/>
          </a:bodyPr>
          <a:lstStyle/>
          <a:p>
            <a:r>
              <a:rPr lang="en-US" sz="2400" dirty="0"/>
              <a:t>Budget</a:t>
            </a:r>
          </a:p>
          <a:p>
            <a:r>
              <a:rPr lang="en-US" sz="2400" dirty="0"/>
              <a:t>Not a priority: Need more clinicians (WRVUs) [not leaders]</a:t>
            </a:r>
          </a:p>
          <a:p>
            <a:r>
              <a:rPr lang="en-US" sz="2400" dirty="0"/>
              <a:t>Possibly impediment to academic promotion for younger faculty</a:t>
            </a:r>
          </a:p>
          <a:p>
            <a:r>
              <a:rPr lang="en-US" sz="2400" dirty="0"/>
              <a:t>P&amp;T criteria may not set any rewards for such work.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4FA5DFF-7FE6-4855-84E6-DFA78EE978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AFD8CBA-54A3-4363-991B-B9C631BBFA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="" xmlns:a16="http://schemas.microsoft.com/office/drawing/2014/main" id="{3F088236-D655-4F88-B238-E1676235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="" xmlns:a16="http://schemas.microsoft.com/office/drawing/2014/main" id="{3DAC0C92-199E-475C-9390-119A9B027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="" xmlns:a16="http://schemas.microsoft.com/office/drawing/2014/main" id="{C4CFB339-0ED8-4FE2-9EF1-6D1375B849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="" xmlns:a16="http://schemas.microsoft.com/office/drawing/2014/main" id="{31896C80-2069-4431-9C19-83B913734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="" xmlns:a16="http://schemas.microsoft.com/office/drawing/2014/main" id="{BF120A21-0841-4823-B0C4-28AEBCEF9B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="" xmlns:a16="http://schemas.microsoft.com/office/drawing/2014/main" id="{DBB05BAE-BBD3-4289-899F-A6851503C6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="" xmlns:a16="http://schemas.microsoft.com/office/drawing/2014/main" id="{9874D11C-36F5-4BBE-A490-019A54E95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/>
          <p:cNvSpPr/>
          <p:nvPr/>
        </p:nvSpPr>
        <p:spPr>
          <a:xfrm>
            <a:off x="1524000" y="6350170"/>
            <a:ext cx="5943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dirty="0"/>
              <a:t>Linda H. </a:t>
            </a:r>
            <a:r>
              <a:rPr lang="en-US" sz="900" dirty="0" err="1"/>
              <a:t>Pololi</a:t>
            </a:r>
            <a:r>
              <a:rPr lang="en-US" sz="900" dirty="0"/>
              <a:t>, MBBS, Arthur T. Evans, MD, MPH, Janet T. </a:t>
            </a:r>
            <a:r>
              <a:rPr lang="en-US" sz="900" dirty="0" err="1"/>
              <a:t>Civian</a:t>
            </a:r>
            <a:r>
              <a:rPr lang="en-US" sz="900" dirty="0"/>
              <a:t>, </a:t>
            </a:r>
            <a:r>
              <a:rPr lang="en-US" sz="900" dirty="0" err="1"/>
              <a:t>EdD</a:t>
            </a:r>
            <a:r>
              <a:rPr lang="en-US" sz="900" dirty="0"/>
              <a:t>, Brian K. Gibbs, PhD, Lisa D. </a:t>
            </a:r>
            <a:r>
              <a:rPr lang="en-US" sz="900" dirty="0" err="1"/>
              <a:t>Coplit</a:t>
            </a:r>
            <a:r>
              <a:rPr lang="en-US" sz="900" dirty="0"/>
              <a:t>, MD, Linda H. Gillum, PhD, and Robert T. Brennan. Faculty Vitality—Surviving the Challenges Facing Academic Health Centers: A National Survey of Medical Faculty. </a:t>
            </a:r>
            <a:r>
              <a:rPr lang="en-US" sz="900" dirty="0" err="1"/>
              <a:t>Acad</a:t>
            </a:r>
            <a:r>
              <a:rPr lang="en-US" sz="900" dirty="0"/>
              <a:t> Med. 2015 Feb 16. </a:t>
            </a:r>
            <a:endParaRPr lang="en-US" sz="9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0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920209C-E85B-4D6F-A56F-724F5ADA81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9125522E-1DFD-4F78-912B-B922A2D39D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FDA72C10-FE9D-49B3-80CB-A7EE8BCB38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="" xmlns:a16="http://schemas.microsoft.com/office/drawing/2014/main" id="{6E7DF470-1055-45E4-AB9D-11E42EC538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="" xmlns:a16="http://schemas.microsoft.com/office/drawing/2014/main" id="{6AA35CFF-3837-4B7F-B875-718AC2E14E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="" xmlns:a16="http://schemas.microsoft.com/office/drawing/2014/main" id="{62F41804-A347-47E3-8BD8-BD00CF2F64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="" xmlns:a16="http://schemas.microsoft.com/office/drawing/2014/main" id="{76894B81-EE9C-4546-BCFA-DD9ED2C0AD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="" xmlns:a16="http://schemas.microsoft.com/office/drawing/2014/main" id="{3AF181D1-71AC-43D8-A6E1-D4C488D5DC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="" xmlns:a16="http://schemas.microsoft.com/office/drawing/2014/main" id="{4132D661-917C-4D2D-8E37-8590B55D91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="" xmlns:a16="http://schemas.microsoft.com/office/drawing/2014/main" id="{7969643D-8B71-434D-A235-68CB241F9D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="" xmlns:a16="http://schemas.microsoft.com/office/drawing/2014/main" id="{DF15C24A-4BCF-47C0-B2FA-76A0EF3384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655AE6B0-AC9E-4167-806F-E9DB135FC4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Challenges: Lessons Learned from our experience</a:t>
            </a:r>
            <a:br>
              <a:rPr lang="en-US" sz="4400" b="1" dirty="0"/>
            </a:br>
            <a:r>
              <a:rPr lang="en-US" sz="4400" b="1" dirty="0">
                <a:solidFill>
                  <a:srgbClr val="0070C0"/>
                </a:solidFill>
              </a:rPr>
              <a:t>Participants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523416A-383B-4FDC-B4C9-D8EDDFE9C0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CB0D29D5-3F7C-4197-821B-6D60A66CC0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347FB49A-3541-428A-AADE-682A3C5056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="" xmlns:a16="http://schemas.microsoft.com/office/drawing/2014/main" id="{D96F53DC-08F1-42C6-B558-B83D54B276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="" xmlns:a16="http://schemas.microsoft.com/office/drawing/2014/main" id="{AFE48CAF-A51C-463F-A570-ED99439A5C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="" xmlns:a16="http://schemas.microsoft.com/office/drawing/2014/main" id="{01F0C48B-50FF-4351-8207-16D0960483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="" xmlns:a16="http://schemas.microsoft.com/office/drawing/2014/main" id="{300384B6-5ED6-4F91-A548-B706D83751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="" xmlns:a16="http://schemas.microsoft.com/office/drawing/2014/main" id="{337AFFAE-C182-463C-9459-8AB3C69D9A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="" xmlns:a16="http://schemas.microsoft.com/office/drawing/2014/main" id="{510ACF17-C3F0-42BF-BDEB-D079277121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="" xmlns:a16="http://schemas.microsoft.com/office/drawing/2014/main" id="{E804EFD0-B84E-476F-9FC6-6C4A42EA00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87BD1F4E-A66D-4C06-86DA-8D56CA7A3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29090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44216FD-6AB8-4CAA-AE87-D3440EC6B7F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  <p:graphicFrame>
        <p:nvGraphicFramePr>
          <p:cNvPr id="8" name="Text Placeholder 2">
            <a:extLst>
              <a:ext uri="{FF2B5EF4-FFF2-40B4-BE49-F238E27FC236}">
                <a16:creationId xmlns="" xmlns:a16="http://schemas.microsoft.com/office/drawing/2014/main" id="{994698A2-B8DA-45E5-BFDE-55C8F00D9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4283772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9656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CAE1A2-B796-4DDD-A347-3D07DF1A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2017828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Challenges: Lessons Learned from our experience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Directors View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8DF888-BE5E-4FD1-B987-938458FC6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0279"/>
            <a:ext cx="2879598" cy="528703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ACE1514-A128-4026-8AF4-3C9618E2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50" y="2921539"/>
            <a:ext cx="2804771" cy="1434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3114B4-57EF-45CA-984F-4BCC5A930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98" y="1007595"/>
            <a:ext cx="2822923" cy="1620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9537CDB-8736-4709-9CA4-389020B7D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420" y="2613230"/>
            <a:ext cx="2398801" cy="1609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73DFA8-EAE5-43D0-B744-07A363B4B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242" y="1007595"/>
            <a:ext cx="2609318" cy="132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3D764E-DEEF-4364-B289-15A57A0EB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315" y="261327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14" y="144227"/>
            <a:ext cx="8229600" cy="11559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Participant Self- Reported Knowledge  2013-2014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5618" y="496697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Business</a:t>
            </a:r>
          </a:p>
          <a:p>
            <a:r>
              <a:rPr lang="en-US" sz="900" dirty="0"/>
              <a:t>Acumen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6082" y="429977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Leading</a:t>
            </a:r>
          </a:p>
          <a:p>
            <a:r>
              <a:rPr lang="en-US" sz="900" dirty="0"/>
              <a:t>Change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5377" y="4687205"/>
            <a:ext cx="7232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Teamwork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434239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Problem</a:t>
            </a:r>
          </a:p>
          <a:p>
            <a:r>
              <a:rPr lang="en-US" sz="900" dirty="0"/>
              <a:t>Solving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4261" y="48920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Human</a:t>
            </a:r>
          </a:p>
          <a:p>
            <a:r>
              <a:rPr lang="en-US" sz="900" dirty="0"/>
              <a:t>Resources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9384" y="4253607"/>
            <a:ext cx="833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Negotiations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6621" y="5031739"/>
            <a:ext cx="1037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Communications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60459" y="433781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Quality</a:t>
            </a:r>
          </a:p>
          <a:p>
            <a:r>
              <a:rPr lang="en-US" sz="900" dirty="0"/>
              <a:t>Safety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24308" y="4962489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Healthcare</a:t>
            </a:r>
          </a:p>
          <a:p>
            <a:r>
              <a:rPr lang="en-US" sz="900" dirty="0"/>
              <a:t>Law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456111" y="3879784"/>
            <a:ext cx="0" cy="10780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853285" y="3760627"/>
            <a:ext cx="0" cy="5195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181867" y="3333238"/>
            <a:ext cx="0" cy="1255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535042" y="3478867"/>
            <a:ext cx="0" cy="820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55027" y="3828825"/>
            <a:ext cx="0" cy="973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271478" y="3760627"/>
            <a:ext cx="0" cy="513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679799" y="3333237"/>
            <a:ext cx="0" cy="1633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090579" y="3570770"/>
            <a:ext cx="12590" cy="8174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531395" y="4044475"/>
            <a:ext cx="1" cy="873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227511" y="2993602"/>
            <a:ext cx="4572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624129" y="1975388"/>
            <a:ext cx="457200" cy="19139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126620" y="1959650"/>
            <a:ext cx="457200" cy="191393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/>
          </p:nvPr>
        </p:nvGraphicFramePr>
        <p:xfrm>
          <a:off x="3307221" y="1609059"/>
          <a:ext cx="5638800" cy="2541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183551" y="4399349"/>
            <a:ext cx="7553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Leadership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119639" y="3928149"/>
            <a:ext cx="0" cy="5195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EDFD2B-8C08-4A0D-94B3-0F541F2AB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14" y="1560919"/>
            <a:ext cx="2609850" cy="175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320EFE-7821-4C90-A65B-7401F267A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94" y="3691968"/>
            <a:ext cx="2438400" cy="1876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1580EF-8E5D-4EE3-AB6A-8C1D52827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6064" y="-12618"/>
            <a:ext cx="2395936" cy="24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1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8556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Challenges based upon our experiences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13" y="1090569"/>
            <a:ext cx="11023134" cy="4950793"/>
          </a:xfrm>
        </p:spPr>
        <p:txBody>
          <a:bodyPr>
            <a:normAutofit/>
          </a:bodyPr>
          <a:lstStyle/>
          <a:p>
            <a:r>
              <a:rPr lang="en-US" sz="3200" dirty="0"/>
              <a:t>Senior leadership buy-in and active participation</a:t>
            </a:r>
          </a:p>
          <a:p>
            <a:r>
              <a:rPr lang="en-US" sz="3200" dirty="0"/>
              <a:t>Physician leaders with time and experience to teach and mentor</a:t>
            </a:r>
          </a:p>
          <a:p>
            <a:r>
              <a:rPr lang="en-US" sz="3200" dirty="0"/>
              <a:t>Frustration of graduates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Demonstration of ROI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950F29-4B30-4AAD-8614-AC3F17219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573" y="2779191"/>
            <a:ext cx="2668726" cy="17018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05" y="2481943"/>
            <a:ext cx="3198358" cy="19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2411D53-B540-4666-AD9D-696AEF579200}"/>
              </a:ext>
            </a:extLst>
          </p:cNvPr>
          <p:cNvSpPr/>
          <p:nvPr/>
        </p:nvSpPr>
        <p:spPr>
          <a:xfrm>
            <a:off x="5610905" y="4568624"/>
            <a:ext cx="3198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Available paths for trainees</a:t>
            </a:r>
          </a:p>
        </p:txBody>
      </p:sp>
    </p:spTree>
    <p:extLst>
      <p:ext uri="{BB962C8B-B14F-4D97-AF65-F5344CB8AC3E}">
        <p14:creationId xmlns:p14="http://schemas.microsoft.com/office/powerpoint/2010/main" val="52579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9153"/>
            <a:ext cx="8229600" cy="114300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56" y="1228988"/>
            <a:ext cx="511169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Explore our path to formation of the Faculty Leadership Institute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Lessons learnt after seven years of program.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A397B6-993A-447D-BD66-3604BB2F3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162154"/>
            <a:ext cx="6096000" cy="373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F2B4773-3207-44CC-B7AC-892B70498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2B8267CA-A7A5-4E11-9D92-4EAC3DD3E8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E83D61B5-C6B4-4A4B-85AD-FEE7A54912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="" xmlns:a16="http://schemas.microsoft.com/office/drawing/2014/main" id="{A0B67FE4-688F-4497-8BFD-157613A697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="" xmlns:a16="http://schemas.microsoft.com/office/drawing/2014/main" id="{3BF5BE1A-9BAC-4581-A82B-FD8FE31595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="" xmlns:a16="http://schemas.microsoft.com/office/drawing/2014/main" id="{971E5644-6772-414A-8199-E30BFB02A5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="" xmlns:a16="http://schemas.microsoft.com/office/drawing/2014/main" id="{E8246D50-BB0C-408E-93FD-7B8D63A7F7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="" xmlns:a16="http://schemas.microsoft.com/office/drawing/2014/main" id="{AFBC5D22-68C1-44FB-8181-CB84ECAA83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="" xmlns:a16="http://schemas.microsoft.com/office/drawing/2014/main" id="{FB6D0FCE-FBDB-4655-A1A7-640B1E86B5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="" xmlns:a16="http://schemas.microsoft.com/office/drawing/2014/main" id="{BC8157DF-FD90-4AD6-B803-3AC0ACD8E6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="" xmlns:a16="http://schemas.microsoft.com/office/drawing/2014/main" id="{3548B067-9D63-4D21-92EF-CBC9E6338C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=""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5">
            <a:extLst>
              <a:ext uri="{FF2B5EF4-FFF2-40B4-BE49-F238E27FC236}">
                <a16:creationId xmlns=""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35">
            <a:extLst>
              <a:ext uri="{FF2B5EF4-FFF2-40B4-BE49-F238E27FC236}">
                <a16:creationId xmlns=""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7">
            <a:extLst>
              <a:ext uri="{FF2B5EF4-FFF2-40B4-BE49-F238E27FC236}">
                <a16:creationId xmlns=""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39">
            <a:extLst>
              <a:ext uri="{FF2B5EF4-FFF2-40B4-BE49-F238E27FC236}">
                <a16:creationId xmlns=""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: Shape 41">
            <a:extLst>
              <a:ext uri="{FF2B5EF4-FFF2-40B4-BE49-F238E27FC236}">
                <a16:creationId xmlns="" xmlns:a16="http://schemas.microsoft.com/office/drawing/2014/main" id="{A5EC319D-0FEA-4B95-A3EA-01E35672C9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14517" y="66155"/>
            <a:ext cx="4512989" cy="9695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Final Thoughts</a:t>
            </a:r>
          </a:p>
        </p:txBody>
      </p:sp>
      <p:pic>
        <p:nvPicPr>
          <p:cNvPr id="9" name="Graphic 8" descr="Stopwatch">
            <a:extLst>
              <a:ext uri="{FF2B5EF4-FFF2-40B4-BE49-F238E27FC236}">
                <a16:creationId xmlns="" xmlns:a16="http://schemas.microsoft.com/office/drawing/2014/main" id="{7C06C1EB-20FA-46EC-A558-AA7610559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686216" y="942392"/>
            <a:ext cx="6505784" cy="52438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Not for everyone</a:t>
            </a:r>
          </a:p>
          <a:p>
            <a:r>
              <a:rPr lang="en-US" sz="2800" dirty="0">
                <a:solidFill>
                  <a:srgbClr val="FFFFFF"/>
                </a:solidFill>
              </a:rPr>
              <a:t>Invest in training/ mentorship</a:t>
            </a:r>
          </a:p>
          <a:p>
            <a:r>
              <a:rPr lang="en-US" sz="2800" dirty="0">
                <a:solidFill>
                  <a:srgbClr val="FFFFFF"/>
                </a:solidFill>
              </a:rPr>
              <a:t>Predicted significant increase in physician leaders taking charge of health systems</a:t>
            </a:r>
          </a:p>
          <a:p>
            <a:r>
              <a:rPr lang="en-US" sz="2800" dirty="0">
                <a:solidFill>
                  <a:srgbClr val="FFFFFF"/>
                </a:solidFill>
              </a:rPr>
              <a:t>Health System Leadership: Change “Respect skills, but lack trust yet”</a:t>
            </a:r>
          </a:p>
          <a:p>
            <a:r>
              <a:rPr lang="en-US" sz="2800" dirty="0">
                <a:solidFill>
                  <a:srgbClr val="FFFFFF"/>
                </a:solidFill>
              </a:rPr>
              <a:t>Adapt &amp; be ready to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098A4C6-4FFB-4EF4-8317-8110224DB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4A415072-93F3-4FDA-96B8-7DFD2874C5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D8C2D828-7FBF-4467-B527-793E0E978C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="" xmlns:a16="http://schemas.microsoft.com/office/drawing/2014/main" id="{B9D10F1D-AB99-42AD-8720-CDF3499591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="" xmlns:a16="http://schemas.microsoft.com/office/drawing/2014/main" id="{5BF01F05-8464-452A-A278-4A40757B65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="" xmlns:a16="http://schemas.microsoft.com/office/drawing/2014/main" id="{FBCC0363-6CA5-4B64-A66F-4787325575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="" xmlns:a16="http://schemas.microsoft.com/office/drawing/2014/main" id="{CBACBAB2-7577-4339-B610-7245E449D3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="" xmlns:a16="http://schemas.microsoft.com/office/drawing/2014/main" id="{DFCB19D4-D4D4-4AFD-9ECC-A6D0E4AE21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="" xmlns:a16="http://schemas.microsoft.com/office/drawing/2014/main" id="{3B32E423-85B7-4B28-B5C3-AB63224A46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="" xmlns:a16="http://schemas.microsoft.com/office/drawing/2014/main" id="{3DC38A14-94ED-496F-851A-CA6A988988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="" xmlns:a16="http://schemas.microsoft.com/office/drawing/2014/main" id="{14E862E4-F307-4A50-A3A9-0A79FD36D0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extBox 1"/>
          <p:cNvSpPr txBox="1"/>
          <p:nvPr/>
        </p:nvSpPr>
        <p:spPr>
          <a:xfrm>
            <a:off x="6108790" y="2232539"/>
            <a:ext cx="3165212" cy="2339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34" r="7554" b="-5"/>
          <a:stretch/>
        </p:blipFill>
        <p:spPr>
          <a:xfrm>
            <a:off x="440943" y="10"/>
            <a:ext cx="6065993" cy="2618824"/>
          </a:xfrm>
          <a:custGeom>
            <a:avLst/>
            <a:gdLst>
              <a:gd name="connsiteX0" fmla="*/ 389438 w 3038117"/>
              <a:gd name="connsiteY0" fmla="*/ 0 h 2618834"/>
              <a:gd name="connsiteX1" fmla="*/ 3038117 w 3038117"/>
              <a:gd name="connsiteY1" fmla="*/ 0 h 2618834"/>
              <a:gd name="connsiteX2" fmla="*/ 2639865 w 3038117"/>
              <a:gd name="connsiteY2" fmla="*/ 2618834 h 2618834"/>
              <a:gd name="connsiteX3" fmla="*/ 0 w 3038117"/>
              <a:gd name="connsiteY3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143"/>
          <a:stretch/>
        </p:blipFill>
        <p:spPr>
          <a:xfrm>
            <a:off x="1" y="2618834"/>
            <a:ext cx="5717617" cy="4239166"/>
          </a:xfrm>
          <a:custGeom>
            <a:avLst/>
            <a:gdLst>
              <a:gd name="connsiteX0" fmla="*/ 440944 w 5717617"/>
              <a:gd name="connsiteY0" fmla="*/ 0 h 4239166"/>
              <a:gd name="connsiteX1" fmla="*/ 5717617 w 5717617"/>
              <a:gd name="connsiteY1" fmla="*/ 0 h 4239166"/>
              <a:gd name="connsiteX2" fmla="*/ 5084413 w 5717617"/>
              <a:gd name="connsiteY2" fmla="*/ 4239166 h 4239166"/>
              <a:gd name="connsiteX3" fmla="*/ 0 w 5717617"/>
              <a:gd name="connsiteY3" fmla="*/ 4239166 h 4239166"/>
              <a:gd name="connsiteX4" fmla="*/ 0 w 5717617"/>
              <a:gd name="connsiteY4" fmla="*/ 2965186 h 423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076A370E-C7CA-4ED6-BBEE-CE73A7944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09C45DED-5AFE-434B-A28C-F5DF05539B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70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41DFFB-DE8D-4380-9BF1-58B86816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26" y="311728"/>
            <a:ext cx="6101347" cy="62345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CC0749B-5709-4145-868E-AE93EED9FC13}"/>
              </a:ext>
            </a:extLst>
          </p:cNvPr>
          <p:cNvSpPr/>
          <p:nvPr/>
        </p:nvSpPr>
        <p:spPr>
          <a:xfrm>
            <a:off x="0" y="987371"/>
            <a:ext cx="28942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Four cohorts (2013 – 2017), 119 participants (66 males and 53 females) completed the program representing 22 departments. </a:t>
            </a:r>
          </a:p>
          <a:p>
            <a:r>
              <a:rPr lang="en-US" dirty="0"/>
              <a:t>Assistant Professor (53%),  Associate Professor (38%),  Full Professor (9%). 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9375F904-1ACD-480F-A4CE-40BD034FF4C6}"/>
              </a:ext>
            </a:extLst>
          </p:cNvPr>
          <p:cNvSpPr/>
          <p:nvPr/>
        </p:nvSpPr>
        <p:spPr>
          <a:xfrm>
            <a:off x="7284295" y="2917597"/>
            <a:ext cx="1367405" cy="161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FD47F681-C064-4305-A4DA-28393E7C8952}"/>
              </a:ext>
            </a:extLst>
          </p:cNvPr>
          <p:cNvSpPr/>
          <p:nvPr/>
        </p:nvSpPr>
        <p:spPr>
          <a:xfrm>
            <a:off x="7585444" y="3267493"/>
            <a:ext cx="914400" cy="16150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7941B34-C1B1-4BA9-A0B9-83E4C3949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614" y="4180355"/>
            <a:ext cx="932769" cy="1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1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7"/>
          <p:cNvSpPr>
            <a:spLocks noGrp="1" noChangeArrowheads="1"/>
          </p:cNvSpPr>
          <p:nvPr>
            <p:ph type="title"/>
          </p:nvPr>
        </p:nvSpPr>
        <p:spPr>
          <a:xfrm>
            <a:off x="2108199" y="2262909"/>
            <a:ext cx="8229600" cy="4414982"/>
          </a:xfrm>
          <a:noFill/>
          <a:ln/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chemeClr val="tx1"/>
                </a:solidFill>
              </a:rPr>
              <a:t>Richard </a:t>
            </a:r>
            <a:r>
              <a:rPr lang="en-US" altLang="en-US" sz="2800" b="1" dirty="0" err="1">
                <a:solidFill>
                  <a:schemeClr val="tx1"/>
                </a:solidFill>
              </a:rPr>
              <a:t>Dreyfuss</a:t>
            </a:r>
            <a:r>
              <a:rPr lang="en-US" altLang="en-US" sz="2800" dirty="0">
                <a:solidFill>
                  <a:schemeClr val="tx1"/>
                </a:solidFill>
              </a:rPr>
              <a:t> (Matt Hooper): I'm not going to waste my time arguing with a man who's lining up to be a hot lunch. </a:t>
            </a:r>
            <a:br>
              <a:rPr lang="en-US" altLang="en-US" sz="2800" dirty="0">
                <a:solidFill>
                  <a:schemeClr val="tx1"/>
                </a:solidFill>
              </a:rPr>
            </a:br>
            <a:r>
              <a:rPr lang="en-US" altLang="en-US" sz="2800" dirty="0">
                <a:solidFill>
                  <a:schemeClr val="tx1"/>
                </a:solidFill>
              </a:rPr>
              <a:t>That's a twenty footer! </a:t>
            </a:r>
            <a:br>
              <a:rPr lang="en-US" altLang="en-US" sz="2800" dirty="0">
                <a:solidFill>
                  <a:schemeClr val="tx1"/>
                </a:solidFill>
              </a:rPr>
            </a:br>
            <a:r>
              <a:rPr lang="en-US" altLang="en-US" sz="2800" b="1" dirty="0">
                <a:solidFill>
                  <a:schemeClr val="tx1"/>
                </a:solidFill>
              </a:rPr>
              <a:t>Robert Shaw </a:t>
            </a:r>
            <a:r>
              <a:rPr lang="en-US" altLang="en-US" sz="2800" dirty="0">
                <a:solidFill>
                  <a:schemeClr val="tx1"/>
                </a:solidFill>
              </a:rPr>
              <a:t>(Quint): Twenty-five. Three tons of him. </a:t>
            </a:r>
            <a:br>
              <a:rPr lang="en-US" altLang="en-US" sz="2800" dirty="0">
                <a:solidFill>
                  <a:schemeClr val="tx1"/>
                </a:solidFill>
              </a:rPr>
            </a:br>
            <a:r>
              <a:rPr lang="en-US" altLang="en-US" sz="2800" b="1" dirty="0">
                <a:solidFill>
                  <a:schemeClr val="tx1"/>
                </a:solidFill>
              </a:rPr>
              <a:t>Roy </a:t>
            </a:r>
            <a:r>
              <a:rPr lang="en-US" altLang="en-US" sz="2800" b="1" dirty="0" err="1">
                <a:solidFill>
                  <a:schemeClr val="tx1"/>
                </a:solidFill>
              </a:rPr>
              <a:t>Scheider</a:t>
            </a:r>
            <a:r>
              <a:rPr lang="en-US" altLang="en-US" sz="2800" dirty="0">
                <a:solidFill>
                  <a:schemeClr val="tx1"/>
                </a:solidFill>
              </a:rPr>
              <a:t> (Brody): </a:t>
            </a:r>
            <a:r>
              <a:rPr lang="en-US" altLang="en-US" sz="2800" dirty="0">
                <a:solidFill>
                  <a:srgbClr val="FF3300"/>
                </a:solidFill>
              </a:rPr>
              <a:t>We're </a:t>
            </a:r>
            <a:r>
              <a:rPr lang="en-US" altLang="en-US" sz="2800" dirty="0" err="1">
                <a:solidFill>
                  <a:srgbClr val="FF3300"/>
                </a:solidFill>
              </a:rPr>
              <a:t>gonna</a:t>
            </a:r>
            <a:r>
              <a:rPr lang="en-US" altLang="en-US" sz="2800" dirty="0">
                <a:solidFill>
                  <a:srgbClr val="FF3300"/>
                </a:solidFill>
              </a:rPr>
              <a:t> need a bigger boat.</a:t>
            </a:r>
            <a:r>
              <a:rPr lang="en-US" altLang="en-US" sz="2800" dirty="0">
                <a:solidFill>
                  <a:schemeClr val="tx1"/>
                </a:solidFill>
              </a:rPr>
              <a:t> </a:t>
            </a:r>
            <a:br>
              <a:rPr lang="en-US" altLang="en-US" sz="2800" dirty="0">
                <a:solidFill>
                  <a:schemeClr val="tx1"/>
                </a:solidFill>
              </a:rPr>
            </a:br>
            <a:r>
              <a:rPr lang="en-US" altLang="en-US" sz="2800" dirty="0">
                <a:solidFill>
                  <a:schemeClr val="tx1"/>
                </a:solidFill>
              </a:rPr>
              <a:t>Jaws 1975</a:t>
            </a: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19399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cdn1.thr.com/sites/default/files/imagecache/list_landscape_960x541/2016/02/jaws_scheider_sti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44" y="154334"/>
            <a:ext cx="3386356" cy="19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07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28600"/>
            <a:ext cx="5181599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Brace 4"/>
          <p:cNvSpPr/>
          <p:nvPr/>
        </p:nvSpPr>
        <p:spPr>
          <a:xfrm>
            <a:off x="6781800" y="3276600"/>
            <a:ext cx="304800" cy="822960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10401" y="3429001"/>
            <a:ext cx="98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44%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63318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http://www.healthleadersmedia.com/pdf/survey_project/2010/Physician_pages_2010.pdf</a:t>
            </a:r>
          </a:p>
        </p:txBody>
      </p:sp>
      <p:sp>
        <p:nvSpPr>
          <p:cNvPr id="8" name="Right Brace 7"/>
          <p:cNvSpPr/>
          <p:nvPr/>
        </p:nvSpPr>
        <p:spPr>
          <a:xfrm>
            <a:off x="6172200" y="3200400"/>
            <a:ext cx="548640" cy="1676400"/>
          </a:xfrm>
          <a:prstGeom prst="rightBrac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77001" y="4343401"/>
            <a:ext cx="98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6600"/>
                </a:solidFill>
              </a:rPr>
              <a:t>73%</a:t>
            </a:r>
          </a:p>
        </p:txBody>
      </p:sp>
      <p:sp>
        <p:nvSpPr>
          <p:cNvPr id="3" name="Rectangle 2"/>
          <p:cNvSpPr/>
          <p:nvPr/>
        </p:nvSpPr>
        <p:spPr>
          <a:xfrm>
            <a:off x="7467600" y="228600"/>
            <a:ext cx="3352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2014 </a:t>
            </a:r>
            <a:r>
              <a:rPr lang="en-US" sz="2400" i="1" dirty="0"/>
              <a:t>American Hospital Association</a:t>
            </a:r>
          </a:p>
          <a:p>
            <a:r>
              <a:rPr lang="en-US" sz="2400" i="1" dirty="0"/>
              <a:t>Environmental Scan</a:t>
            </a:r>
            <a:r>
              <a:rPr lang="en-US" sz="2400" dirty="0"/>
              <a:t>, 66% of health system CEOs report that physicians constitute only about </a:t>
            </a:r>
            <a:r>
              <a:rPr lang="en-US" sz="2800" dirty="0">
                <a:solidFill>
                  <a:srgbClr val="FF0000"/>
                </a:solidFill>
              </a:rPr>
              <a:t>10%</a:t>
            </a:r>
            <a:r>
              <a:rPr lang="en-US" sz="2400" dirty="0"/>
              <a:t> of their senior leadership teams.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0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60" y="228600"/>
            <a:ext cx="80200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891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229350"/>
            <a:ext cx="45484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751424" y="2438400"/>
            <a:ext cx="2744377" cy="2057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6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B091035-EDC8-4753-8F40-4B0106B3AB3E}"/>
              </a:ext>
            </a:extLst>
          </p:cNvPr>
          <p:cNvSpPr/>
          <p:nvPr/>
        </p:nvSpPr>
        <p:spPr>
          <a:xfrm>
            <a:off x="1266902" y="4417293"/>
            <a:ext cx="22333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/>
              <a:t>respect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E7FAF4-4AF3-4353-9161-BD62BD8EA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" y="602827"/>
            <a:ext cx="4547113" cy="3025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0F3833-8444-4B12-ACE1-2C8BCA0A0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763" y="602827"/>
            <a:ext cx="4381763" cy="30258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7C8D4C-290F-4918-9CB2-410C3AEBB65C}"/>
              </a:ext>
            </a:extLst>
          </p:cNvPr>
          <p:cNvSpPr/>
          <p:nvPr/>
        </p:nvSpPr>
        <p:spPr>
          <a:xfrm>
            <a:off x="7395411" y="4418202"/>
            <a:ext cx="1495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307271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1">
            <a:extLst>
              <a:ext uri="{FF2B5EF4-FFF2-40B4-BE49-F238E27FC236}">
                <a16:creationId xmlns="" xmlns:a16="http://schemas.microsoft.com/office/drawing/2014/main" id="{655AE6B0-AC9E-4167-806F-E9DB135FC4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Respect but lack of trust</a:t>
            </a:r>
          </a:p>
        </p:txBody>
      </p:sp>
      <p:grpSp>
        <p:nvGrpSpPr>
          <p:cNvPr id="28" name="Group 13">
            <a:extLst>
              <a:ext uri="{FF2B5EF4-FFF2-40B4-BE49-F238E27FC236}">
                <a16:creationId xmlns="" xmlns:a16="http://schemas.microsoft.com/office/drawing/2014/main" id="{3523416A-383B-4FDC-B4C9-D8EDDFE9C0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CB0D29D5-3F7C-4197-821B-6D60A66CC0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347FB49A-3541-428A-AADE-682A3C5056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="" xmlns:a16="http://schemas.microsoft.com/office/drawing/2014/main" id="{D96F53DC-08F1-42C6-B558-B83D54B276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="" xmlns:a16="http://schemas.microsoft.com/office/drawing/2014/main" id="{AFE48CAF-A51C-463F-A570-ED99439A5C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="" xmlns:a16="http://schemas.microsoft.com/office/drawing/2014/main" id="{01F0C48B-50FF-4351-8207-16D0960483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="" xmlns:a16="http://schemas.microsoft.com/office/drawing/2014/main" id="{300384B6-5ED6-4F91-A548-B706D83751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="" xmlns:a16="http://schemas.microsoft.com/office/drawing/2014/main" id="{337AFFAE-C182-463C-9459-8AB3C69D9A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="" xmlns:a16="http://schemas.microsoft.com/office/drawing/2014/main" id="{510ACF17-C3F0-42BF-BDEB-D079277121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="" xmlns:a16="http://schemas.microsoft.com/office/drawing/2014/main" id="{E804EFD0-B84E-476F-9FC6-6C4A42EA00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9" name="Rectangle 24">
            <a:extLst>
              <a:ext uri="{FF2B5EF4-FFF2-40B4-BE49-F238E27FC236}">
                <a16:creationId xmlns="" xmlns:a16="http://schemas.microsoft.com/office/drawing/2014/main" id="{87BD1F4E-A66D-4C06-86DA-8D56CA7A3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  <p:graphicFrame>
        <p:nvGraphicFramePr>
          <p:cNvPr id="30" name="Content Placeholder 2">
            <a:extLst>
              <a:ext uri="{FF2B5EF4-FFF2-40B4-BE49-F238E27FC236}">
                <a16:creationId xmlns="" xmlns:a16="http://schemas.microsoft.com/office/drawing/2014/main" id="{E215C12A-4C54-459A-8AB3-1DAEE00DB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151160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571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16BC21-27FE-4FF0-ABE1-F4DADDD4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973123"/>
          </a:xfrm>
        </p:spPr>
        <p:txBody>
          <a:bodyPr/>
          <a:lstStyle/>
          <a:p>
            <a:pPr algn="ctr"/>
            <a:r>
              <a:rPr lang="en-US" dirty="0"/>
              <a:t>Mission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B0764D-EAD7-4A2C-9BCF-B541D5F78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37" y="2160589"/>
            <a:ext cx="10234569" cy="388077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To develop physicians so they are equals at the healthcare table</a:t>
            </a:r>
          </a:p>
        </p:txBody>
      </p:sp>
    </p:spTree>
    <p:extLst>
      <p:ext uri="{BB962C8B-B14F-4D97-AF65-F5344CB8AC3E}">
        <p14:creationId xmlns:p14="http://schemas.microsoft.com/office/powerpoint/2010/main" val="414690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536180"/>
            <a:ext cx="4572000" cy="1752599"/>
          </a:xfrm>
        </p:spPr>
        <p:txBody>
          <a:bodyPr/>
          <a:lstStyle/>
          <a:p>
            <a:pPr algn="ctr"/>
            <a:r>
              <a:rPr lang="en-US" b="1" dirty="0"/>
              <a:t>The Faculty Leadership Institute</a:t>
            </a:r>
            <a:br>
              <a:rPr lang="en-US" b="1" dirty="0"/>
            </a:br>
            <a:r>
              <a:rPr lang="en-US" sz="1400" b="1" dirty="0"/>
              <a:t>Faculty Advancement Mentoring &amp; Engagement (</a:t>
            </a:r>
            <a:r>
              <a:rPr lang="en-US" sz="1400" b="1" dirty="0" smtClean="0"/>
              <a:t>FAME</a:t>
            </a:r>
            <a:r>
              <a:rPr lang="en-US" sz="1400" b="1" dirty="0"/>
              <a:t>)</a:t>
            </a:r>
            <a:r>
              <a:rPr lang="en-US" sz="1400" b="1" dirty="0"/>
              <a:t/>
            </a:r>
            <a:br>
              <a:rPr lang="en-US" sz="1400" b="1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1" y="4816550"/>
            <a:ext cx="378982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MANAGING CHANGE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519502"/>
            <a:ext cx="2362200" cy="3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4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901</Words>
  <Application>Microsoft Macintosh PowerPoint</Application>
  <PresentationFormat>Custom</PresentationFormat>
  <Paragraphs>140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Facet</vt:lpstr>
      <vt:lpstr>“Path to Physician Leadership " </vt:lpstr>
      <vt:lpstr>Objectives</vt:lpstr>
      <vt:lpstr>Richard Dreyfuss (Matt Hooper): I'm not going to waste my time arguing with a man who's lining up to be a hot lunch.  That's a twenty footer!  Robert Shaw (Quint): Twenty-five. Three tons of him.  Roy Scheider (Brody): We're gonna need a bigger boat.  Jaws 1975</vt:lpstr>
      <vt:lpstr>PowerPoint Presentation</vt:lpstr>
      <vt:lpstr>PowerPoint Presentation</vt:lpstr>
      <vt:lpstr>PowerPoint Presentation</vt:lpstr>
      <vt:lpstr>Respect but lack of trust</vt:lpstr>
      <vt:lpstr>Mission Statement</vt:lpstr>
      <vt:lpstr>The Faculty Leadership Institute Faculty Advancement Mentoring &amp; Engagement (FAME) </vt:lpstr>
      <vt:lpstr>Expected Outcomes for Program </vt:lpstr>
      <vt:lpstr>Academic Activity</vt:lpstr>
      <vt:lpstr>PowerPoint Presentation</vt:lpstr>
      <vt:lpstr>167 faculty – mostly physicians, few PhD, other health sciences 6 classes to date</vt:lpstr>
      <vt:lpstr>PowerPoint Presentation</vt:lpstr>
      <vt:lpstr>Roadblocks</vt:lpstr>
      <vt:lpstr>Challenges: Lessons Learned from our experience Participants</vt:lpstr>
      <vt:lpstr>Challenges: Lessons Learned from our experience Directors View</vt:lpstr>
      <vt:lpstr>Participant Self- Reported Knowledge  2013-2014</vt:lpstr>
      <vt:lpstr>Challenges based upon our experiences Organization</vt:lpstr>
      <vt:lpstr>Final Thoughts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“Path to Physician Leadership "</dc:title>
  <dc:creator>bhagwan satiani</dc:creator>
  <cp:lastModifiedBy>Bhagwan Satiani</cp:lastModifiedBy>
  <cp:revision>8</cp:revision>
  <dcterms:created xsi:type="dcterms:W3CDTF">2019-05-13T20:02:29Z</dcterms:created>
  <dcterms:modified xsi:type="dcterms:W3CDTF">2019-05-19T23:28:12Z</dcterms:modified>
</cp:coreProperties>
</file>