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2" r:id="rId1"/>
  </p:sldMasterIdLst>
  <p:notesMasterIdLst>
    <p:notesMasterId r:id="rId102"/>
  </p:notesMasterIdLst>
  <p:sldIdLst>
    <p:sldId id="256" r:id="rId2"/>
    <p:sldId id="257" r:id="rId3"/>
    <p:sldId id="502" r:id="rId4"/>
    <p:sldId id="258" r:id="rId5"/>
    <p:sldId id="503" r:id="rId6"/>
    <p:sldId id="592" r:id="rId7"/>
    <p:sldId id="593" r:id="rId8"/>
    <p:sldId id="259" r:id="rId9"/>
    <p:sldId id="504" r:id="rId10"/>
    <p:sldId id="505" r:id="rId11"/>
    <p:sldId id="260" r:id="rId12"/>
    <p:sldId id="506" r:id="rId13"/>
    <p:sldId id="261" r:id="rId14"/>
    <p:sldId id="262" r:id="rId15"/>
    <p:sldId id="263" r:id="rId16"/>
    <p:sldId id="264" r:id="rId17"/>
    <p:sldId id="265" r:id="rId18"/>
    <p:sldId id="266" r:id="rId19"/>
    <p:sldId id="507" r:id="rId20"/>
    <p:sldId id="508" r:id="rId21"/>
    <p:sldId id="509" r:id="rId22"/>
    <p:sldId id="510" r:id="rId23"/>
    <p:sldId id="511" r:id="rId24"/>
    <p:sldId id="512" r:id="rId25"/>
    <p:sldId id="513" r:id="rId26"/>
    <p:sldId id="267" r:id="rId27"/>
    <p:sldId id="514" r:id="rId28"/>
    <p:sldId id="421" r:id="rId29"/>
    <p:sldId id="515" r:id="rId30"/>
    <p:sldId id="516" r:id="rId31"/>
    <p:sldId id="517" r:id="rId32"/>
    <p:sldId id="422" r:id="rId33"/>
    <p:sldId id="518" r:id="rId34"/>
    <p:sldId id="519" r:id="rId35"/>
    <p:sldId id="520" r:id="rId36"/>
    <p:sldId id="423" r:id="rId37"/>
    <p:sldId id="521" r:id="rId38"/>
    <p:sldId id="424" r:id="rId39"/>
    <p:sldId id="522" r:id="rId40"/>
    <p:sldId id="523" r:id="rId41"/>
    <p:sldId id="567" r:id="rId42"/>
    <p:sldId id="526" r:id="rId43"/>
    <p:sldId id="568" r:id="rId44"/>
    <p:sldId id="425" r:id="rId45"/>
    <p:sldId id="527" r:id="rId46"/>
    <p:sldId id="426" r:id="rId47"/>
    <p:sldId id="529" r:id="rId48"/>
    <p:sldId id="569" r:id="rId49"/>
    <p:sldId id="427" r:id="rId50"/>
    <p:sldId id="570" r:id="rId51"/>
    <p:sldId id="571" r:id="rId52"/>
    <p:sldId id="572" r:id="rId53"/>
    <p:sldId id="429" r:id="rId54"/>
    <p:sldId id="428" r:id="rId55"/>
    <p:sldId id="430" r:id="rId56"/>
    <p:sldId id="573" r:id="rId57"/>
    <p:sldId id="574" r:id="rId58"/>
    <p:sldId id="536" r:id="rId59"/>
    <p:sldId id="575" r:id="rId60"/>
    <p:sldId id="576" r:id="rId61"/>
    <p:sldId id="539" r:id="rId62"/>
    <p:sldId id="540" r:id="rId63"/>
    <p:sldId id="541" r:id="rId64"/>
    <p:sldId id="542" r:id="rId65"/>
    <p:sldId id="543" r:id="rId66"/>
    <p:sldId id="544" r:id="rId67"/>
    <p:sldId id="545" r:id="rId68"/>
    <p:sldId id="546" r:id="rId69"/>
    <p:sldId id="548" r:id="rId70"/>
    <p:sldId id="549" r:id="rId71"/>
    <p:sldId id="550" r:id="rId72"/>
    <p:sldId id="551" r:id="rId73"/>
    <p:sldId id="552" r:id="rId74"/>
    <p:sldId id="431" r:id="rId75"/>
    <p:sldId id="432" r:id="rId76"/>
    <p:sldId id="433" r:id="rId77"/>
    <p:sldId id="434" r:id="rId78"/>
    <p:sldId id="577" r:id="rId79"/>
    <p:sldId id="578" r:id="rId80"/>
    <p:sldId id="579" r:id="rId81"/>
    <p:sldId id="580" r:id="rId82"/>
    <p:sldId id="581" r:id="rId83"/>
    <p:sldId id="435" r:id="rId84"/>
    <p:sldId id="436" r:id="rId85"/>
    <p:sldId id="437" r:id="rId86"/>
    <p:sldId id="438" r:id="rId87"/>
    <p:sldId id="439" r:id="rId88"/>
    <p:sldId id="440" r:id="rId89"/>
    <p:sldId id="441" r:id="rId90"/>
    <p:sldId id="582" r:id="rId91"/>
    <p:sldId id="583" r:id="rId92"/>
    <p:sldId id="584" r:id="rId93"/>
    <p:sldId id="585" r:id="rId94"/>
    <p:sldId id="586" r:id="rId95"/>
    <p:sldId id="587" r:id="rId96"/>
    <p:sldId id="588" r:id="rId97"/>
    <p:sldId id="589" r:id="rId98"/>
    <p:sldId id="590" r:id="rId99"/>
    <p:sldId id="591" r:id="rId100"/>
    <p:sldId id="566" r:id="rId101"/>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Calisto MT" panose="02040603050505030304" pitchFamily="18" charset="0"/>
        <a:ea typeface="+mn-ea"/>
        <a:cs typeface="+mn-cs"/>
      </a:defRPr>
    </a:lvl1pPr>
    <a:lvl2pPr marL="457200" algn="l" rtl="0" fontAlgn="base">
      <a:spcBef>
        <a:spcPct val="0"/>
      </a:spcBef>
      <a:spcAft>
        <a:spcPct val="0"/>
      </a:spcAft>
      <a:defRPr kern="1200">
        <a:solidFill>
          <a:schemeClr val="tx1"/>
        </a:solidFill>
        <a:latin typeface="Calisto MT" panose="02040603050505030304" pitchFamily="18" charset="0"/>
        <a:ea typeface="+mn-ea"/>
        <a:cs typeface="+mn-cs"/>
      </a:defRPr>
    </a:lvl2pPr>
    <a:lvl3pPr marL="914400" algn="l" rtl="0" fontAlgn="base">
      <a:spcBef>
        <a:spcPct val="0"/>
      </a:spcBef>
      <a:spcAft>
        <a:spcPct val="0"/>
      </a:spcAft>
      <a:defRPr kern="1200">
        <a:solidFill>
          <a:schemeClr val="tx1"/>
        </a:solidFill>
        <a:latin typeface="Calisto MT" panose="02040603050505030304" pitchFamily="18" charset="0"/>
        <a:ea typeface="+mn-ea"/>
        <a:cs typeface="+mn-cs"/>
      </a:defRPr>
    </a:lvl3pPr>
    <a:lvl4pPr marL="1371600" algn="l" rtl="0" fontAlgn="base">
      <a:spcBef>
        <a:spcPct val="0"/>
      </a:spcBef>
      <a:spcAft>
        <a:spcPct val="0"/>
      </a:spcAft>
      <a:defRPr kern="1200">
        <a:solidFill>
          <a:schemeClr val="tx1"/>
        </a:solidFill>
        <a:latin typeface="Calisto MT" panose="02040603050505030304" pitchFamily="18" charset="0"/>
        <a:ea typeface="+mn-ea"/>
        <a:cs typeface="+mn-cs"/>
      </a:defRPr>
    </a:lvl4pPr>
    <a:lvl5pPr marL="1828800" algn="l" rtl="0" fontAlgn="base">
      <a:spcBef>
        <a:spcPct val="0"/>
      </a:spcBef>
      <a:spcAft>
        <a:spcPct val="0"/>
      </a:spcAft>
      <a:defRPr kern="1200">
        <a:solidFill>
          <a:schemeClr val="tx1"/>
        </a:solidFill>
        <a:latin typeface="Calisto MT" panose="02040603050505030304" pitchFamily="18" charset="0"/>
        <a:ea typeface="+mn-ea"/>
        <a:cs typeface="+mn-cs"/>
      </a:defRPr>
    </a:lvl5pPr>
    <a:lvl6pPr marL="2286000" algn="l" defTabSz="914400" rtl="0" eaLnBrk="1" latinLnBrk="0" hangingPunct="1">
      <a:defRPr kern="1200">
        <a:solidFill>
          <a:schemeClr val="tx1"/>
        </a:solidFill>
        <a:latin typeface="Calisto MT" panose="02040603050505030304" pitchFamily="18" charset="0"/>
        <a:ea typeface="+mn-ea"/>
        <a:cs typeface="+mn-cs"/>
      </a:defRPr>
    </a:lvl6pPr>
    <a:lvl7pPr marL="2743200" algn="l" defTabSz="914400" rtl="0" eaLnBrk="1" latinLnBrk="0" hangingPunct="1">
      <a:defRPr kern="1200">
        <a:solidFill>
          <a:schemeClr val="tx1"/>
        </a:solidFill>
        <a:latin typeface="Calisto MT" panose="02040603050505030304" pitchFamily="18" charset="0"/>
        <a:ea typeface="+mn-ea"/>
        <a:cs typeface="+mn-cs"/>
      </a:defRPr>
    </a:lvl7pPr>
    <a:lvl8pPr marL="3200400" algn="l" defTabSz="914400" rtl="0" eaLnBrk="1" latinLnBrk="0" hangingPunct="1">
      <a:defRPr kern="1200">
        <a:solidFill>
          <a:schemeClr val="tx1"/>
        </a:solidFill>
        <a:latin typeface="Calisto MT" panose="02040603050505030304" pitchFamily="18" charset="0"/>
        <a:ea typeface="+mn-ea"/>
        <a:cs typeface="+mn-cs"/>
      </a:defRPr>
    </a:lvl8pPr>
    <a:lvl9pPr marL="3657600" algn="l" defTabSz="914400" rtl="0" eaLnBrk="1" latinLnBrk="0" hangingPunct="1">
      <a:defRPr kern="1200">
        <a:solidFill>
          <a:schemeClr val="tx1"/>
        </a:solidFill>
        <a:latin typeface="Calisto MT" panose="02040603050505030304"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728" autoAdjust="0"/>
    <p:restoredTop sz="94687" autoAdjust="0"/>
  </p:normalViewPr>
  <p:slideViewPr>
    <p:cSldViewPr>
      <p:cViewPr varScale="1">
        <p:scale>
          <a:sx n="62" d="100"/>
          <a:sy n="62" d="100"/>
        </p:scale>
        <p:origin x="1590"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fontAlgn="auto">
              <a:spcBef>
                <a:spcPts val="0"/>
              </a:spcBef>
              <a:spcAft>
                <a:spcPts val="0"/>
              </a:spcAft>
              <a:defRPr sz="1200">
                <a:latin typeface="+mn-lt"/>
              </a:defRPr>
            </a:lvl1pPr>
          </a:lstStyle>
          <a:p>
            <a:pPr>
              <a:defRPr/>
            </a:pPr>
            <a:fld id="{B80222C2-54EC-4681-93A8-AF750EE9B712}" type="datetimeFigureOut">
              <a:rPr lang="en-US"/>
              <a:pPr>
                <a:defRPr/>
              </a:pPr>
              <a:t>2/6/2020</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wrap="square" lIns="93177" tIns="46589" rIns="93177" bIns="46589" numCol="1" anchor="b" anchorCtr="0" compatLnSpc="1">
            <a:prstTxWarp prst="textNoShape">
              <a:avLst/>
            </a:prstTxWarp>
          </a:bodyPr>
          <a:lstStyle>
            <a:lvl1pPr algn="r">
              <a:defRPr sz="1200">
                <a:latin typeface="Calibri" panose="020F0502020204030204" pitchFamily="34" charset="0"/>
              </a:defRPr>
            </a:lvl1pPr>
          </a:lstStyle>
          <a:p>
            <a:fld id="{32FFD11B-8B75-496F-B17F-AD5430D0EF4E}"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a:solidFill>
                  <a:schemeClr val="tx1"/>
                </a:solidFill>
                <a:latin typeface="Calisto MT" panose="02040603050505030304" pitchFamily="18" charset="0"/>
              </a:defRPr>
            </a:lvl1pPr>
            <a:lvl2pPr marL="742950" indent="-285750" eaLnBrk="0" hangingPunct="0">
              <a:defRPr>
                <a:solidFill>
                  <a:schemeClr val="tx1"/>
                </a:solidFill>
                <a:latin typeface="Calisto MT" panose="02040603050505030304" pitchFamily="18" charset="0"/>
              </a:defRPr>
            </a:lvl2pPr>
            <a:lvl3pPr marL="1143000" indent="-228600" eaLnBrk="0" hangingPunct="0">
              <a:defRPr>
                <a:solidFill>
                  <a:schemeClr val="tx1"/>
                </a:solidFill>
                <a:latin typeface="Calisto MT" panose="02040603050505030304" pitchFamily="18" charset="0"/>
              </a:defRPr>
            </a:lvl3pPr>
            <a:lvl4pPr marL="1600200" indent="-228600" eaLnBrk="0" hangingPunct="0">
              <a:defRPr>
                <a:solidFill>
                  <a:schemeClr val="tx1"/>
                </a:solidFill>
                <a:latin typeface="Calisto MT" panose="02040603050505030304" pitchFamily="18" charset="0"/>
              </a:defRPr>
            </a:lvl4pPr>
            <a:lvl5pPr marL="2057400" indent="-228600" eaLnBrk="0" hangingPunct="0">
              <a:defRPr>
                <a:solidFill>
                  <a:schemeClr val="tx1"/>
                </a:solidFill>
                <a:latin typeface="Calisto MT" panose="02040603050505030304" pitchFamily="18" charset="0"/>
              </a:defRPr>
            </a:lvl5pPr>
            <a:lvl6pPr marL="2514600" indent="-228600" eaLnBrk="0" fontAlgn="base" hangingPunct="0">
              <a:spcBef>
                <a:spcPct val="0"/>
              </a:spcBef>
              <a:spcAft>
                <a:spcPct val="0"/>
              </a:spcAft>
              <a:defRPr>
                <a:solidFill>
                  <a:schemeClr val="tx1"/>
                </a:solidFill>
                <a:latin typeface="Calisto MT" panose="02040603050505030304" pitchFamily="18" charset="0"/>
              </a:defRPr>
            </a:lvl6pPr>
            <a:lvl7pPr marL="2971800" indent="-228600" eaLnBrk="0" fontAlgn="base" hangingPunct="0">
              <a:spcBef>
                <a:spcPct val="0"/>
              </a:spcBef>
              <a:spcAft>
                <a:spcPct val="0"/>
              </a:spcAft>
              <a:defRPr>
                <a:solidFill>
                  <a:schemeClr val="tx1"/>
                </a:solidFill>
                <a:latin typeface="Calisto MT" panose="02040603050505030304" pitchFamily="18" charset="0"/>
              </a:defRPr>
            </a:lvl7pPr>
            <a:lvl8pPr marL="3429000" indent="-228600" eaLnBrk="0" fontAlgn="base" hangingPunct="0">
              <a:spcBef>
                <a:spcPct val="0"/>
              </a:spcBef>
              <a:spcAft>
                <a:spcPct val="0"/>
              </a:spcAft>
              <a:defRPr>
                <a:solidFill>
                  <a:schemeClr val="tx1"/>
                </a:solidFill>
                <a:latin typeface="Calisto MT" panose="02040603050505030304" pitchFamily="18" charset="0"/>
              </a:defRPr>
            </a:lvl8pPr>
            <a:lvl9pPr marL="3886200" indent="-228600" eaLnBrk="0" fontAlgn="base" hangingPunct="0">
              <a:spcBef>
                <a:spcPct val="0"/>
              </a:spcBef>
              <a:spcAft>
                <a:spcPct val="0"/>
              </a:spcAft>
              <a:defRPr>
                <a:solidFill>
                  <a:schemeClr val="tx1"/>
                </a:solidFill>
                <a:latin typeface="Calisto MT" panose="02040603050505030304" pitchFamily="18" charset="0"/>
              </a:defRPr>
            </a:lvl9pPr>
          </a:lstStyle>
          <a:p>
            <a:pPr eaLnBrk="1" hangingPunct="1"/>
            <a:fld id="{601D9B0D-BE05-432A-9CD5-DEDF4AC15A10}" type="slidenum">
              <a:rPr lang="en-US" altLang="en-US">
                <a:solidFill>
                  <a:srgbClr val="000000"/>
                </a:solidFill>
                <a:latin typeface="Book Antiqua" panose="02040602050305030304" pitchFamily="18" charset="0"/>
              </a:rPr>
              <a:pPr eaLnBrk="1" hangingPunct="1"/>
              <a:t>6</a:t>
            </a:fld>
            <a:endParaRPr lang="en-US" altLang="en-US">
              <a:solidFill>
                <a:srgbClr val="000000"/>
              </a:solidFill>
              <a:latin typeface="Book Antiqua" panose="02040602050305030304" pitchFamily="18" charset="0"/>
            </a:endParaRPr>
          </a:p>
        </p:txBody>
      </p:sp>
      <p:sp>
        <p:nvSpPr>
          <p:cNvPr id="1157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571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lstStyle>
            <a:lvl1pPr eaLnBrk="0" hangingPunct="0">
              <a:defRPr>
                <a:solidFill>
                  <a:schemeClr val="tx1"/>
                </a:solidFill>
                <a:latin typeface="Calisto MT" panose="02040603050505030304" pitchFamily="18" charset="0"/>
              </a:defRPr>
            </a:lvl1pPr>
            <a:lvl2pPr marL="742950" indent="-285750" eaLnBrk="0" hangingPunct="0">
              <a:defRPr>
                <a:solidFill>
                  <a:schemeClr val="tx1"/>
                </a:solidFill>
                <a:latin typeface="Calisto MT" panose="02040603050505030304" pitchFamily="18" charset="0"/>
              </a:defRPr>
            </a:lvl2pPr>
            <a:lvl3pPr marL="1143000" indent="-228600" eaLnBrk="0" hangingPunct="0">
              <a:defRPr>
                <a:solidFill>
                  <a:schemeClr val="tx1"/>
                </a:solidFill>
                <a:latin typeface="Calisto MT" panose="02040603050505030304" pitchFamily="18" charset="0"/>
              </a:defRPr>
            </a:lvl3pPr>
            <a:lvl4pPr marL="1600200" indent="-228600" eaLnBrk="0" hangingPunct="0">
              <a:defRPr>
                <a:solidFill>
                  <a:schemeClr val="tx1"/>
                </a:solidFill>
                <a:latin typeface="Calisto MT" panose="02040603050505030304" pitchFamily="18" charset="0"/>
              </a:defRPr>
            </a:lvl4pPr>
            <a:lvl5pPr marL="2057400" indent="-228600" eaLnBrk="0" hangingPunct="0">
              <a:defRPr>
                <a:solidFill>
                  <a:schemeClr val="tx1"/>
                </a:solidFill>
                <a:latin typeface="Calisto MT" panose="02040603050505030304" pitchFamily="18" charset="0"/>
              </a:defRPr>
            </a:lvl5pPr>
            <a:lvl6pPr marL="2514600" indent="-228600" eaLnBrk="0" fontAlgn="base" hangingPunct="0">
              <a:spcBef>
                <a:spcPct val="0"/>
              </a:spcBef>
              <a:spcAft>
                <a:spcPct val="0"/>
              </a:spcAft>
              <a:defRPr>
                <a:solidFill>
                  <a:schemeClr val="tx1"/>
                </a:solidFill>
                <a:latin typeface="Calisto MT" panose="02040603050505030304" pitchFamily="18" charset="0"/>
              </a:defRPr>
            </a:lvl6pPr>
            <a:lvl7pPr marL="2971800" indent="-228600" eaLnBrk="0" fontAlgn="base" hangingPunct="0">
              <a:spcBef>
                <a:spcPct val="0"/>
              </a:spcBef>
              <a:spcAft>
                <a:spcPct val="0"/>
              </a:spcAft>
              <a:defRPr>
                <a:solidFill>
                  <a:schemeClr val="tx1"/>
                </a:solidFill>
                <a:latin typeface="Calisto MT" panose="02040603050505030304" pitchFamily="18" charset="0"/>
              </a:defRPr>
            </a:lvl7pPr>
            <a:lvl8pPr marL="3429000" indent="-228600" eaLnBrk="0" fontAlgn="base" hangingPunct="0">
              <a:spcBef>
                <a:spcPct val="0"/>
              </a:spcBef>
              <a:spcAft>
                <a:spcPct val="0"/>
              </a:spcAft>
              <a:defRPr>
                <a:solidFill>
                  <a:schemeClr val="tx1"/>
                </a:solidFill>
                <a:latin typeface="Calisto MT" panose="02040603050505030304" pitchFamily="18" charset="0"/>
              </a:defRPr>
            </a:lvl8pPr>
            <a:lvl9pPr marL="3886200" indent="-228600" eaLnBrk="0" fontAlgn="base" hangingPunct="0">
              <a:spcBef>
                <a:spcPct val="0"/>
              </a:spcBef>
              <a:spcAft>
                <a:spcPct val="0"/>
              </a:spcAft>
              <a:defRPr>
                <a:solidFill>
                  <a:schemeClr val="tx1"/>
                </a:solidFill>
                <a:latin typeface="Calisto MT" panose="02040603050505030304" pitchFamily="18" charset="0"/>
              </a:defRPr>
            </a:lvl9pPr>
          </a:lstStyle>
          <a:p>
            <a:pPr eaLnBrk="1" hangingPunct="1"/>
            <a:fld id="{8863A89F-1987-40AF-B888-98F4FFE7B9CC}" type="slidenum">
              <a:rPr lang="en-US" altLang="en-US">
                <a:solidFill>
                  <a:srgbClr val="000000"/>
                </a:solidFill>
                <a:latin typeface="Book Antiqua" panose="02040602050305030304" pitchFamily="18" charset="0"/>
              </a:rPr>
              <a:pPr eaLnBrk="1" hangingPunct="1"/>
              <a:t>7</a:t>
            </a:fld>
            <a:endParaRPr lang="en-US" altLang="en-US">
              <a:solidFill>
                <a:srgbClr val="000000"/>
              </a:solidFill>
              <a:latin typeface="Book Antiqua" panose="02040602050305030304" pitchFamily="18" charset="0"/>
            </a:endParaRPr>
          </a:p>
        </p:txBody>
      </p:sp>
      <p:sp>
        <p:nvSpPr>
          <p:cNvPr id="116739"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67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77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
        <p:nvSpPr>
          <p:cNvPr id="1228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Calisto MT" panose="02040603050505030304" pitchFamily="18" charset="0"/>
              </a:defRPr>
            </a:lvl1pPr>
            <a:lvl2pPr marL="742950" indent="-285750" eaLnBrk="0" hangingPunct="0">
              <a:defRPr>
                <a:solidFill>
                  <a:schemeClr val="tx1"/>
                </a:solidFill>
                <a:latin typeface="Calisto MT" panose="02040603050505030304" pitchFamily="18" charset="0"/>
              </a:defRPr>
            </a:lvl2pPr>
            <a:lvl3pPr marL="1143000" indent="-228600" eaLnBrk="0" hangingPunct="0">
              <a:defRPr>
                <a:solidFill>
                  <a:schemeClr val="tx1"/>
                </a:solidFill>
                <a:latin typeface="Calisto MT" panose="02040603050505030304" pitchFamily="18" charset="0"/>
              </a:defRPr>
            </a:lvl3pPr>
            <a:lvl4pPr marL="1600200" indent="-228600" eaLnBrk="0" hangingPunct="0">
              <a:defRPr>
                <a:solidFill>
                  <a:schemeClr val="tx1"/>
                </a:solidFill>
                <a:latin typeface="Calisto MT" panose="02040603050505030304" pitchFamily="18" charset="0"/>
              </a:defRPr>
            </a:lvl4pPr>
            <a:lvl5pPr marL="2057400" indent="-228600" eaLnBrk="0" hangingPunct="0">
              <a:defRPr>
                <a:solidFill>
                  <a:schemeClr val="tx1"/>
                </a:solidFill>
                <a:latin typeface="Calisto MT" panose="02040603050505030304" pitchFamily="18" charset="0"/>
              </a:defRPr>
            </a:lvl5pPr>
            <a:lvl6pPr marL="2514600" indent="-228600" eaLnBrk="0" fontAlgn="base" hangingPunct="0">
              <a:spcBef>
                <a:spcPct val="0"/>
              </a:spcBef>
              <a:spcAft>
                <a:spcPct val="0"/>
              </a:spcAft>
              <a:defRPr>
                <a:solidFill>
                  <a:schemeClr val="tx1"/>
                </a:solidFill>
                <a:latin typeface="Calisto MT" panose="02040603050505030304" pitchFamily="18" charset="0"/>
              </a:defRPr>
            </a:lvl6pPr>
            <a:lvl7pPr marL="2971800" indent="-228600" eaLnBrk="0" fontAlgn="base" hangingPunct="0">
              <a:spcBef>
                <a:spcPct val="0"/>
              </a:spcBef>
              <a:spcAft>
                <a:spcPct val="0"/>
              </a:spcAft>
              <a:defRPr>
                <a:solidFill>
                  <a:schemeClr val="tx1"/>
                </a:solidFill>
                <a:latin typeface="Calisto MT" panose="02040603050505030304" pitchFamily="18" charset="0"/>
              </a:defRPr>
            </a:lvl7pPr>
            <a:lvl8pPr marL="3429000" indent="-228600" eaLnBrk="0" fontAlgn="base" hangingPunct="0">
              <a:spcBef>
                <a:spcPct val="0"/>
              </a:spcBef>
              <a:spcAft>
                <a:spcPct val="0"/>
              </a:spcAft>
              <a:defRPr>
                <a:solidFill>
                  <a:schemeClr val="tx1"/>
                </a:solidFill>
                <a:latin typeface="Calisto MT" panose="02040603050505030304" pitchFamily="18" charset="0"/>
              </a:defRPr>
            </a:lvl8pPr>
            <a:lvl9pPr marL="3886200" indent="-228600" eaLnBrk="0" fontAlgn="base" hangingPunct="0">
              <a:spcBef>
                <a:spcPct val="0"/>
              </a:spcBef>
              <a:spcAft>
                <a:spcPct val="0"/>
              </a:spcAft>
              <a:defRPr>
                <a:solidFill>
                  <a:schemeClr val="tx1"/>
                </a:solidFill>
                <a:latin typeface="Calisto MT" panose="02040603050505030304" pitchFamily="18" charset="0"/>
              </a:defRPr>
            </a:lvl9pPr>
          </a:lstStyle>
          <a:p>
            <a:pPr eaLnBrk="1" hangingPunct="1"/>
            <a:fld id="{00BFCE9B-E99B-4F1F-8900-EDD94F9064A0}" type="slidenum">
              <a:rPr lang="en-US" altLang="en-US">
                <a:latin typeface="Calibri" panose="020F0502020204030204" pitchFamily="34" charset="0"/>
              </a:rPr>
              <a:pPr eaLnBrk="1" hangingPunct="1"/>
              <a:t>13</a:t>
            </a:fld>
            <a:endParaRPr lang="en-US" altLang="en-US">
              <a:latin typeface="Calibri" panose="020F050202020403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Calisto MT" panose="02040603050505030304" pitchFamily="18" charset="0"/>
              </a:defRPr>
            </a:lvl1pPr>
            <a:lvl2pPr marL="742950" indent="-285750" eaLnBrk="0" hangingPunct="0">
              <a:defRPr>
                <a:solidFill>
                  <a:schemeClr val="tx1"/>
                </a:solidFill>
                <a:latin typeface="Calisto MT" panose="02040603050505030304" pitchFamily="18" charset="0"/>
              </a:defRPr>
            </a:lvl2pPr>
            <a:lvl3pPr marL="1143000" indent="-228600" eaLnBrk="0" hangingPunct="0">
              <a:defRPr>
                <a:solidFill>
                  <a:schemeClr val="tx1"/>
                </a:solidFill>
                <a:latin typeface="Calisto MT" panose="02040603050505030304" pitchFamily="18" charset="0"/>
              </a:defRPr>
            </a:lvl3pPr>
            <a:lvl4pPr marL="1600200" indent="-228600" eaLnBrk="0" hangingPunct="0">
              <a:defRPr>
                <a:solidFill>
                  <a:schemeClr val="tx1"/>
                </a:solidFill>
                <a:latin typeface="Calisto MT" panose="02040603050505030304" pitchFamily="18" charset="0"/>
              </a:defRPr>
            </a:lvl4pPr>
            <a:lvl5pPr marL="2057400" indent="-228600" eaLnBrk="0" hangingPunct="0">
              <a:defRPr>
                <a:solidFill>
                  <a:schemeClr val="tx1"/>
                </a:solidFill>
                <a:latin typeface="Calisto MT" panose="02040603050505030304" pitchFamily="18" charset="0"/>
              </a:defRPr>
            </a:lvl5pPr>
            <a:lvl6pPr marL="2514600" indent="-228600" eaLnBrk="0" fontAlgn="base" hangingPunct="0">
              <a:spcBef>
                <a:spcPct val="0"/>
              </a:spcBef>
              <a:spcAft>
                <a:spcPct val="0"/>
              </a:spcAft>
              <a:defRPr>
                <a:solidFill>
                  <a:schemeClr val="tx1"/>
                </a:solidFill>
                <a:latin typeface="Calisto MT" panose="02040603050505030304" pitchFamily="18" charset="0"/>
              </a:defRPr>
            </a:lvl6pPr>
            <a:lvl7pPr marL="2971800" indent="-228600" eaLnBrk="0" fontAlgn="base" hangingPunct="0">
              <a:spcBef>
                <a:spcPct val="0"/>
              </a:spcBef>
              <a:spcAft>
                <a:spcPct val="0"/>
              </a:spcAft>
              <a:defRPr>
                <a:solidFill>
                  <a:schemeClr val="tx1"/>
                </a:solidFill>
                <a:latin typeface="Calisto MT" panose="02040603050505030304" pitchFamily="18" charset="0"/>
              </a:defRPr>
            </a:lvl7pPr>
            <a:lvl8pPr marL="3429000" indent="-228600" eaLnBrk="0" fontAlgn="base" hangingPunct="0">
              <a:spcBef>
                <a:spcPct val="0"/>
              </a:spcBef>
              <a:spcAft>
                <a:spcPct val="0"/>
              </a:spcAft>
              <a:defRPr>
                <a:solidFill>
                  <a:schemeClr val="tx1"/>
                </a:solidFill>
                <a:latin typeface="Calisto MT" panose="02040603050505030304" pitchFamily="18" charset="0"/>
              </a:defRPr>
            </a:lvl8pPr>
            <a:lvl9pPr marL="3886200" indent="-228600" eaLnBrk="0" fontAlgn="base" hangingPunct="0">
              <a:spcBef>
                <a:spcPct val="0"/>
              </a:spcBef>
              <a:spcAft>
                <a:spcPct val="0"/>
              </a:spcAft>
              <a:defRPr>
                <a:solidFill>
                  <a:schemeClr val="tx1"/>
                </a:solidFill>
                <a:latin typeface="Calisto MT" panose="02040603050505030304" pitchFamily="18" charset="0"/>
              </a:defRPr>
            </a:lvl9pPr>
          </a:lstStyle>
          <a:p>
            <a:pPr eaLnBrk="1" hangingPunct="1"/>
            <a:fld id="{BA797999-36B1-4228-B075-194ED097C1BB}" type="slidenum">
              <a:rPr lang="en-US" altLang="en-US">
                <a:solidFill>
                  <a:srgbClr val="000000"/>
                </a:solidFill>
                <a:latin typeface="Calibri" panose="020F0502020204030204" pitchFamily="34" charset="0"/>
              </a:rPr>
              <a:pPr eaLnBrk="1" hangingPunct="1"/>
              <a:t>62</a:t>
            </a:fld>
            <a:endParaRPr lang="en-US" altLang="en-US">
              <a:solidFill>
                <a:srgbClr val="000000"/>
              </a:solidFill>
              <a:latin typeface="Calibri" panose="020F0502020204030204" pitchFamily="34" charset="0"/>
            </a:endParaRPr>
          </a:p>
        </p:txBody>
      </p:sp>
      <p:sp>
        <p:nvSpPr>
          <p:cNvPr id="11878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87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sz="4000" b="1">
                <a:solidFill>
                  <a:schemeClr val="bg1"/>
                </a:solidFill>
                <a:latin typeface="Arial" pitchFamily="34" charset="0"/>
                <a:cs typeface="Arial"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sz="3000" b="1">
                <a:solidFill>
                  <a:schemeClr val="bg1"/>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03C62DD7-F515-4F59-B851-EE16E2AFAE6F}" type="datetimeFigureOut">
              <a:rPr lang="en-US"/>
              <a:pPr>
                <a:defRPr/>
              </a:pPr>
              <a:t>2/6/2020</a:t>
            </a:fld>
            <a:endParaRPr lang="en-US"/>
          </a:p>
        </p:txBody>
      </p:sp>
    </p:spTree>
    <p:extLst>
      <p:ext uri="{BB962C8B-B14F-4D97-AF65-F5344CB8AC3E}">
        <p14:creationId xmlns:p14="http://schemas.microsoft.com/office/powerpoint/2010/main" val="10312873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A694149-1FE4-4FD9-9345-60893534FB7C}" type="datetimeFigureOut">
              <a:rPr lang="en-US"/>
              <a:pPr>
                <a:defRPr/>
              </a:pPr>
              <a:t>2/6/2020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2A8590DC-58C9-46AC-91CB-2E2FB92650EB}" type="slidenum">
              <a:rPr lang="en-US" altLang="en-US"/>
              <a:pPr/>
              <a:t>‹#›</a:t>
            </a:fld>
            <a:endParaRPr lang="en-US" altLang="en-US"/>
          </a:p>
        </p:txBody>
      </p:sp>
    </p:spTree>
    <p:extLst>
      <p:ext uri="{BB962C8B-B14F-4D97-AF65-F5344CB8AC3E}">
        <p14:creationId xmlns:p14="http://schemas.microsoft.com/office/powerpoint/2010/main" val="637206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016BF77-34AE-4A52-81B3-E58341FF0BB1}" type="datetimeFigureOut">
              <a:rPr lang="en-US"/>
              <a:pPr>
                <a:defRPr/>
              </a:pPr>
              <a:t>2/6/2020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726398F6-BD90-41B2-987B-7A4596C72AA2}" type="slidenum">
              <a:rPr lang="en-US" altLang="en-US"/>
              <a:pPr/>
              <a:t>‹#›</a:t>
            </a:fld>
            <a:endParaRPr lang="en-US" altLang="en-US"/>
          </a:p>
        </p:txBody>
      </p:sp>
    </p:spTree>
    <p:extLst>
      <p:ext uri="{BB962C8B-B14F-4D97-AF65-F5344CB8AC3E}">
        <p14:creationId xmlns:p14="http://schemas.microsoft.com/office/powerpoint/2010/main" val="38427986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36855747-0662-4971-AD37-016B3CBFA5A6}" type="datetimeFigureOut">
              <a:rPr lang="en-US"/>
              <a:pPr>
                <a:defRPr/>
              </a:pPr>
              <a:t>2/6/2020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B9A0A76-F891-4702-8F8F-49681D0A303A}" type="slidenum">
              <a:rPr lang="en-US" altLang="en-US"/>
              <a:pPr/>
              <a:t>‹#›</a:t>
            </a:fld>
            <a:endParaRPr lang="en-US" altLang="en-US"/>
          </a:p>
        </p:txBody>
      </p:sp>
    </p:spTree>
    <p:extLst>
      <p:ext uri="{BB962C8B-B14F-4D97-AF65-F5344CB8AC3E}">
        <p14:creationId xmlns:p14="http://schemas.microsoft.com/office/powerpoint/2010/main" val="950567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E3040D4F-30BA-4CFE-943A-CD407BE0FE3A}" type="datetimeFigureOut">
              <a:rPr lang="en-US"/>
              <a:pPr>
                <a:defRPr/>
              </a:pPr>
              <a:t>2/6/2020</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124F446-999B-4074-99CE-3E96D1E0341A}" type="slidenum">
              <a:rPr lang="en-US" altLang="en-US"/>
              <a:pPr/>
              <a:t>‹#›</a:t>
            </a:fld>
            <a:endParaRPr lang="en-US" altLang="en-US"/>
          </a:p>
        </p:txBody>
      </p:sp>
    </p:spTree>
    <p:extLst>
      <p:ext uri="{BB962C8B-B14F-4D97-AF65-F5344CB8AC3E}">
        <p14:creationId xmlns:p14="http://schemas.microsoft.com/office/powerpoint/2010/main" val="2803806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E884CA5-1931-436F-9197-EF711F0E0D37}" type="datetimeFigureOut">
              <a:rPr lang="en-US"/>
              <a:pPr>
                <a:defRPr/>
              </a:pPr>
              <a:t>2/6/2020</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C56A481-07B5-4569-B0B3-FEDDDFAD2357}" type="slidenum">
              <a:rPr lang="en-US" altLang="en-US"/>
              <a:pPr/>
              <a:t>‹#›</a:t>
            </a:fld>
            <a:endParaRPr lang="en-US" altLang="en-US"/>
          </a:p>
        </p:txBody>
      </p:sp>
    </p:spTree>
    <p:extLst>
      <p:ext uri="{BB962C8B-B14F-4D97-AF65-F5344CB8AC3E}">
        <p14:creationId xmlns:p14="http://schemas.microsoft.com/office/powerpoint/2010/main" val="11134183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A028CC4-A539-4F94-B0AD-5E4CEB0498FD}" type="datetimeFigureOut">
              <a:rPr lang="en-US"/>
              <a:pPr>
                <a:defRPr/>
              </a:pPr>
              <a:t>2/6/2020</a:t>
            </a:fld>
            <a:endParaRPr lang="en-US"/>
          </a:p>
        </p:txBody>
      </p:sp>
      <p:sp>
        <p:nvSpPr>
          <p:cNvPr id="8"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9"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CBA38AA-0179-479F-82E3-9CCBCB60F829}" type="slidenum">
              <a:rPr lang="en-US" altLang="en-US"/>
              <a:pPr/>
              <a:t>‹#›</a:t>
            </a:fld>
            <a:endParaRPr lang="en-US" altLang="en-US"/>
          </a:p>
        </p:txBody>
      </p:sp>
    </p:spTree>
    <p:extLst>
      <p:ext uri="{BB962C8B-B14F-4D97-AF65-F5344CB8AC3E}">
        <p14:creationId xmlns:p14="http://schemas.microsoft.com/office/powerpoint/2010/main" val="11006347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24AA3AD0-AE6D-4B1C-A03F-825DFB6157F6}" type="datetimeFigureOut">
              <a:rPr lang="en-US"/>
              <a:pPr>
                <a:defRPr/>
              </a:pPr>
              <a:t>2/6/2020</a:t>
            </a:fld>
            <a:endParaRPr lang="en-US"/>
          </a:p>
        </p:txBody>
      </p:sp>
      <p:sp>
        <p:nvSpPr>
          <p:cNvPr id="4"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5"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20FE228A-45E5-4D2B-99AF-BC61F2E360D6}" type="slidenum">
              <a:rPr lang="en-US" altLang="en-US"/>
              <a:pPr/>
              <a:t>‹#›</a:t>
            </a:fld>
            <a:endParaRPr lang="en-US" altLang="en-US"/>
          </a:p>
        </p:txBody>
      </p:sp>
    </p:spTree>
    <p:extLst>
      <p:ext uri="{BB962C8B-B14F-4D97-AF65-F5344CB8AC3E}">
        <p14:creationId xmlns:p14="http://schemas.microsoft.com/office/powerpoint/2010/main" val="4008585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A82866B-26C1-45B4-BEE7-E692AF7CEED1}" type="datetimeFigureOut">
              <a:rPr lang="en-US"/>
              <a:pPr>
                <a:defRPr/>
              </a:pPr>
              <a:t>2/6/2020</a:t>
            </a:fld>
            <a:endParaRPr lang="en-US"/>
          </a:p>
        </p:txBody>
      </p:sp>
      <p:sp>
        <p:nvSpPr>
          <p:cNvPr id="3"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4"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3DEC606-04CF-4BD3-BE29-386AFF74ADEC}" type="slidenum">
              <a:rPr lang="en-US" altLang="en-US"/>
              <a:pPr/>
              <a:t>‹#›</a:t>
            </a:fld>
            <a:endParaRPr lang="en-US" altLang="en-US"/>
          </a:p>
        </p:txBody>
      </p:sp>
    </p:spTree>
    <p:extLst>
      <p:ext uri="{BB962C8B-B14F-4D97-AF65-F5344CB8AC3E}">
        <p14:creationId xmlns:p14="http://schemas.microsoft.com/office/powerpoint/2010/main" val="114107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F4424C-07B5-482C-87D2-A31F4A6D20E0}" type="datetimeFigureOut">
              <a:rPr lang="en-US"/>
              <a:pPr>
                <a:defRPr/>
              </a:pPr>
              <a:t>2/6/2020</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3C144347-5FE4-4109-8D83-F2B0ACCBA643}" type="slidenum">
              <a:rPr lang="en-US" altLang="en-US"/>
              <a:pPr/>
              <a:t>‹#›</a:t>
            </a:fld>
            <a:endParaRPr lang="en-US" altLang="en-US"/>
          </a:p>
        </p:txBody>
      </p:sp>
    </p:spTree>
    <p:extLst>
      <p:ext uri="{BB962C8B-B14F-4D97-AF65-F5344CB8AC3E}">
        <p14:creationId xmlns:p14="http://schemas.microsoft.com/office/powerpoint/2010/main" val="16071911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F0D1467-B488-4595-9CE7-8CF67181AEE8}" type="datetimeFigureOut">
              <a:rPr lang="en-US"/>
              <a:pPr>
                <a:defRPr/>
              </a:pPr>
              <a:t>2/6/2020</a:t>
            </a:fld>
            <a:endParaRPr lang="en-US"/>
          </a:p>
        </p:txBody>
      </p:sp>
      <p:sp>
        <p:nvSpPr>
          <p:cNvPr id="6"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4E0DA09-7FC4-492F-B41B-254C0AB75D02}" type="slidenum">
              <a:rPr lang="en-US" altLang="en-US"/>
              <a:pPr/>
              <a:t>‹#›</a:t>
            </a:fld>
            <a:endParaRPr lang="en-US" altLang="en-US"/>
          </a:p>
        </p:txBody>
      </p:sp>
    </p:spTree>
    <p:extLst>
      <p:ext uri="{BB962C8B-B14F-4D97-AF65-F5344CB8AC3E}">
        <p14:creationId xmlns:p14="http://schemas.microsoft.com/office/powerpoint/2010/main" val="3004918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11D97FCC-90D8-438C-895D-97DD49B7C2DD}" type="datetimeFigureOut">
              <a:rPr lang="en-US"/>
              <a:pPr>
                <a:defRPr/>
              </a:pPr>
              <a:t>2/6/2020</a:t>
            </a:fld>
            <a:endParaRPr lang="en-US"/>
          </a:p>
        </p:txBody>
      </p:sp>
    </p:spTree>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Lst>
  <p:txStyles>
    <p:titleStyle>
      <a:lvl1pPr algn="ctr" rtl="0" eaLnBrk="0" fontAlgn="base" hangingPunct="0">
        <a:spcBef>
          <a:spcPct val="0"/>
        </a:spcBef>
        <a:spcAft>
          <a:spcPct val="0"/>
        </a:spcAft>
        <a:defRPr sz="4000" b="1" kern="1200">
          <a:solidFill>
            <a:schemeClr val="bg1"/>
          </a:solidFill>
          <a:latin typeface="Arial" pitchFamily="34" charset="0"/>
          <a:ea typeface="+mj-ea"/>
          <a:cs typeface="Arial" pitchFamily="34" charset="0"/>
        </a:defRPr>
      </a:lvl1pPr>
      <a:lvl2pPr algn="ctr" rtl="0" eaLnBrk="0" fontAlgn="base" hangingPunct="0">
        <a:spcBef>
          <a:spcPct val="0"/>
        </a:spcBef>
        <a:spcAft>
          <a:spcPct val="0"/>
        </a:spcAft>
        <a:defRPr sz="4000" b="1">
          <a:solidFill>
            <a:schemeClr val="bg1"/>
          </a:solidFill>
          <a:latin typeface="Arial" charset="0"/>
          <a:cs typeface="Arial" charset="0"/>
        </a:defRPr>
      </a:lvl2pPr>
      <a:lvl3pPr algn="ctr" rtl="0" eaLnBrk="0" fontAlgn="base" hangingPunct="0">
        <a:spcBef>
          <a:spcPct val="0"/>
        </a:spcBef>
        <a:spcAft>
          <a:spcPct val="0"/>
        </a:spcAft>
        <a:defRPr sz="4000" b="1">
          <a:solidFill>
            <a:schemeClr val="bg1"/>
          </a:solidFill>
          <a:latin typeface="Arial" charset="0"/>
          <a:cs typeface="Arial" charset="0"/>
        </a:defRPr>
      </a:lvl3pPr>
      <a:lvl4pPr algn="ctr" rtl="0" eaLnBrk="0" fontAlgn="base" hangingPunct="0">
        <a:spcBef>
          <a:spcPct val="0"/>
        </a:spcBef>
        <a:spcAft>
          <a:spcPct val="0"/>
        </a:spcAft>
        <a:defRPr sz="4000" b="1">
          <a:solidFill>
            <a:schemeClr val="bg1"/>
          </a:solidFill>
          <a:latin typeface="Arial" charset="0"/>
          <a:cs typeface="Arial" charset="0"/>
        </a:defRPr>
      </a:lvl4pPr>
      <a:lvl5pPr algn="ctr" rtl="0" eaLnBrk="0" fontAlgn="base" hangingPunct="0">
        <a:spcBef>
          <a:spcPct val="0"/>
        </a:spcBef>
        <a:spcAft>
          <a:spcPct val="0"/>
        </a:spcAft>
        <a:defRPr sz="4000" b="1">
          <a:solidFill>
            <a:schemeClr val="bg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400" kern="1200">
          <a:solidFill>
            <a:schemeClr val="bg1"/>
          </a:solidFill>
          <a:latin typeface="Arial" pitchFamily="34" charset="0"/>
          <a:ea typeface="+mn-ea"/>
          <a:cs typeface="Arial" pitchFamily="34" charset="0"/>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bg1"/>
          </a:solidFill>
          <a:latin typeface="Arial" pitchFamily="34" charset="0"/>
          <a:ea typeface="+mn-ea"/>
          <a:cs typeface="Arial" pitchFamily="3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bg1"/>
          </a:solidFill>
          <a:latin typeface="Arial" pitchFamily="34" charset="0"/>
          <a:ea typeface="+mn-ea"/>
          <a:cs typeface="Arial" pitchFamily="34" charset="0"/>
        </a:defRPr>
      </a:lvl3pPr>
      <a:lvl4pPr marL="1600200" indent="-228600" algn="l" rtl="0" eaLnBrk="0" fontAlgn="base" hangingPunct="0">
        <a:spcBef>
          <a:spcPct val="20000"/>
        </a:spcBef>
        <a:spcAft>
          <a:spcPct val="0"/>
        </a:spcAft>
        <a:buFont typeface="Arial" panose="020B0604020202020204" pitchFamily="34" charset="0"/>
        <a:buChar char="–"/>
        <a:defRPr sz="2400" kern="1200">
          <a:solidFill>
            <a:schemeClr val="bg1"/>
          </a:solidFill>
          <a:latin typeface="Arial" pitchFamily="34" charset="0"/>
          <a:ea typeface="+mn-ea"/>
          <a:cs typeface="Arial" pitchFamily="34" charset="0"/>
        </a:defRPr>
      </a:lvl4pPr>
      <a:lvl5pPr marL="2057400" indent="-228600" algn="l" rtl="0" eaLnBrk="0" fontAlgn="base" hangingPunct="0">
        <a:spcBef>
          <a:spcPct val="20000"/>
        </a:spcBef>
        <a:spcAft>
          <a:spcPct val="0"/>
        </a:spcAft>
        <a:buFont typeface="Arial" panose="020B0604020202020204" pitchFamily="34" charset="0"/>
        <a:buChar char="»"/>
        <a:defRPr sz="2400" kern="1200">
          <a:solidFill>
            <a:schemeClr val="bg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Title 1"/>
          <p:cNvSpPr>
            <a:spLocks noGrp="1"/>
          </p:cNvSpPr>
          <p:nvPr>
            <p:ph type="ctrTitle"/>
          </p:nvPr>
        </p:nvSpPr>
        <p:spPr>
          <a:xfrm>
            <a:off x="685800" y="2895600"/>
            <a:ext cx="7772400" cy="762000"/>
          </a:xfrm>
        </p:spPr>
        <p:txBody>
          <a:bodyPr/>
          <a:lstStyle/>
          <a:p>
            <a:pPr eaLnBrk="1" hangingPunct="1"/>
            <a:r>
              <a:rPr lang="en-US" altLang="en-US" sz="4500" smtClean="0"/>
              <a:t>Cerebral Vascular Anatomy</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altLang="en-US" sz="3200" smtClean="0"/>
              <a:t>Angiogram: External Carotid Lateral View</a:t>
            </a:r>
          </a:p>
        </p:txBody>
      </p:sp>
      <p:pic>
        <p:nvPicPr>
          <p:cNvPr id="2150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08225" y="1600200"/>
            <a:ext cx="4525963" cy="4525963"/>
          </a:xfrm>
        </p:spPr>
      </p:pic>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Title 1"/>
          <p:cNvSpPr>
            <a:spLocks noGrp="1"/>
          </p:cNvSpPr>
          <p:nvPr>
            <p:ph type="title"/>
          </p:nvPr>
        </p:nvSpPr>
        <p:spPr/>
        <p:txBody>
          <a:bodyPr/>
          <a:lstStyle/>
          <a:p>
            <a:pPr eaLnBrk="1" hangingPunct="1"/>
            <a:r>
              <a:rPr lang="en-US" altLang="en-US" sz="3200" smtClean="0"/>
              <a:t>Venous Drainage of Head</a:t>
            </a:r>
          </a:p>
        </p:txBody>
      </p:sp>
      <p:pic>
        <p:nvPicPr>
          <p:cNvPr id="11366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86013" y="1676400"/>
            <a:ext cx="4371975" cy="4373563"/>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altLang="en-US" sz="3200" smtClean="0"/>
              <a:t>External Carotid Artery</a:t>
            </a:r>
          </a:p>
        </p:txBody>
      </p:sp>
      <p:sp>
        <p:nvSpPr>
          <p:cNvPr id="22531" name="Content Placeholder 2"/>
          <p:cNvSpPr>
            <a:spLocks noGrp="1"/>
          </p:cNvSpPr>
          <p:nvPr>
            <p:ph idx="1"/>
          </p:nvPr>
        </p:nvSpPr>
        <p:spPr>
          <a:xfrm>
            <a:off x="571500" y="1524000"/>
            <a:ext cx="8001000" cy="4495800"/>
          </a:xfrm>
        </p:spPr>
        <p:txBody>
          <a:bodyPr/>
          <a:lstStyle/>
          <a:p>
            <a:pPr marL="114300" indent="0" algn="ctr" eaLnBrk="1" hangingPunct="1">
              <a:buFont typeface="Wingdings 2" panose="05020102010507070707" pitchFamily="18" charset="2"/>
              <a:buNone/>
            </a:pPr>
            <a:r>
              <a:rPr lang="en-US" altLang="en-US" sz="2800" smtClean="0"/>
              <a:t>Branches of the Maxillary Artery</a:t>
            </a:r>
          </a:p>
          <a:p>
            <a:pPr marL="114300" indent="0" algn="ctr" eaLnBrk="1" hangingPunct="1">
              <a:buFont typeface="Wingdings 2" panose="05020102010507070707" pitchFamily="18" charset="2"/>
              <a:buNone/>
            </a:pPr>
            <a:endParaRPr lang="en-US" altLang="en-US" sz="3200" smtClean="0"/>
          </a:p>
          <a:p>
            <a:pPr marL="114300" indent="0" algn="ctr" eaLnBrk="1" hangingPunct="1">
              <a:buFont typeface="Wingdings 2" panose="05020102010507070707" pitchFamily="18" charset="2"/>
              <a:buNone/>
            </a:pPr>
            <a:endParaRPr lang="en-US" altLang="en-US" sz="3200" smtClean="0"/>
          </a:p>
        </p:txBody>
      </p:sp>
      <p:pic>
        <p:nvPicPr>
          <p:cNvPr id="22532"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270125"/>
            <a:ext cx="2362200" cy="260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4308475"/>
            <a:ext cx="2667000" cy="234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6"/>
          <p:cNvSpPr txBox="1">
            <a:spLocks noChangeArrowheads="1"/>
          </p:cNvSpPr>
          <p:nvPr/>
        </p:nvSpPr>
        <p:spPr bwMode="auto">
          <a:xfrm>
            <a:off x="4800600" y="3548063"/>
            <a:ext cx="34290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sto MT" panose="02040603050505030304" pitchFamily="18" charset="0"/>
              </a:defRPr>
            </a:lvl1pPr>
            <a:lvl2pPr marL="742950" indent="-285750" eaLnBrk="0" hangingPunct="0">
              <a:defRPr>
                <a:solidFill>
                  <a:schemeClr val="tx1"/>
                </a:solidFill>
                <a:latin typeface="Calisto MT" panose="02040603050505030304" pitchFamily="18" charset="0"/>
              </a:defRPr>
            </a:lvl2pPr>
            <a:lvl3pPr marL="1143000" indent="-228600" eaLnBrk="0" hangingPunct="0">
              <a:defRPr>
                <a:solidFill>
                  <a:schemeClr val="tx1"/>
                </a:solidFill>
                <a:latin typeface="Calisto MT" panose="02040603050505030304" pitchFamily="18" charset="0"/>
              </a:defRPr>
            </a:lvl3pPr>
            <a:lvl4pPr marL="1600200" indent="-228600" eaLnBrk="0" hangingPunct="0">
              <a:defRPr>
                <a:solidFill>
                  <a:schemeClr val="tx1"/>
                </a:solidFill>
                <a:latin typeface="Calisto MT" panose="02040603050505030304" pitchFamily="18" charset="0"/>
              </a:defRPr>
            </a:lvl4pPr>
            <a:lvl5pPr marL="2057400" indent="-228600" eaLnBrk="0" hangingPunct="0">
              <a:defRPr>
                <a:solidFill>
                  <a:schemeClr val="tx1"/>
                </a:solidFill>
                <a:latin typeface="Calisto MT" panose="02040603050505030304" pitchFamily="18" charset="0"/>
              </a:defRPr>
            </a:lvl5pPr>
            <a:lvl6pPr marL="2514600" indent="-228600" eaLnBrk="0" fontAlgn="base" hangingPunct="0">
              <a:spcBef>
                <a:spcPct val="0"/>
              </a:spcBef>
              <a:spcAft>
                <a:spcPct val="0"/>
              </a:spcAft>
              <a:defRPr>
                <a:solidFill>
                  <a:schemeClr val="tx1"/>
                </a:solidFill>
                <a:latin typeface="Calisto MT" panose="02040603050505030304" pitchFamily="18" charset="0"/>
              </a:defRPr>
            </a:lvl6pPr>
            <a:lvl7pPr marL="2971800" indent="-228600" eaLnBrk="0" fontAlgn="base" hangingPunct="0">
              <a:spcBef>
                <a:spcPct val="0"/>
              </a:spcBef>
              <a:spcAft>
                <a:spcPct val="0"/>
              </a:spcAft>
              <a:defRPr>
                <a:solidFill>
                  <a:schemeClr val="tx1"/>
                </a:solidFill>
                <a:latin typeface="Calisto MT" panose="02040603050505030304" pitchFamily="18" charset="0"/>
              </a:defRPr>
            </a:lvl7pPr>
            <a:lvl8pPr marL="3429000" indent="-228600" eaLnBrk="0" fontAlgn="base" hangingPunct="0">
              <a:spcBef>
                <a:spcPct val="0"/>
              </a:spcBef>
              <a:spcAft>
                <a:spcPct val="0"/>
              </a:spcAft>
              <a:defRPr>
                <a:solidFill>
                  <a:schemeClr val="tx1"/>
                </a:solidFill>
                <a:latin typeface="Calisto MT" panose="02040603050505030304" pitchFamily="18" charset="0"/>
              </a:defRPr>
            </a:lvl8pPr>
            <a:lvl9pPr marL="3886200" indent="-228600" eaLnBrk="0" fontAlgn="base" hangingPunct="0">
              <a:spcBef>
                <a:spcPct val="0"/>
              </a:spcBef>
              <a:spcAft>
                <a:spcPct val="0"/>
              </a:spcAft>
              <a:defRPr>
                <a:solidFill>
                  <a:schemeClr val="tx1"/>
                </a:solidFill>
                <a:latin typeface="Calisto MT" panose="02040603050505030304" pitchFamily="18" charset="0"/>
              </a:defRPr>
            </a:lvl9pPr>
          </a:lstStyle>
          <a:p>
            <a:pPr eaLnBrk="1" hangingPunct="1"/>
            <a:r>
              <a:rPr lang="en-US" altLang="en-US" sz="1200" b="1">
                <a:solidFill>
                  <a:schemeClr val="bg1"/>
                </a:solidFill>
                <a:latin typeface="Arial" panose="020B0604020202020204" pitchFamily="34" charset="0"/>
                <a:cs typeface="Arial" panose="020B0604020202020204" pitchFamily="34" charset="0"/>
              </a:rPr>
              <a:t>Fig. 3-3 Anatomic sketch of the first and second portions of the maxillary artery. The first, or mandibular portion, is indicated by solid lines and the second, or pterygoid portion, is indicated by open lines. A. Anteroposterior view. B. Lateral view. 1. Deep aricular artery. 2. Anterior tympanic artery. 3. Middle meningeal artery. 4. Inferior alveolar artery. 5. Posterior deep temporal artery. 6. Anterior deep temporal artery. 7. Masseteric artery. 8. Bucinator Artery. 9. Accessory meningeal artery.</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pPr eaLnBrk="1" hangingPunct="1"/>
            <a:r>
              <a:rPr lang="en-US" altLang="en-US" sz="3200" smtClean="0"/>
              <a:t>Figure of Maxillary Artery</a:t>
            </a:r>
          </a:p>
        </p:txBody>
      </p:sp>
      <p:pic>
        <p:nvPicPr>
          <p:cNvPr id="2355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86013" y="1676400"/>
            <a:ext cx="4371975" cy="4373563"/>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US" altLang="en-US" sz="3200" smtClean="0"/>
              <a:t>External Carotid Artery</a:t>
            </a:r>
          </a:p>
        </p:txBody>
      </p:sp>
      <p:sp>
        <p:nvSpPr>
          <p:cNvPr id="24579" name="Content Placeholder 2"/>
          <p:cNvSpPr>
            <a:spLocks noGrp="1"/>
          </p:cNvSpPr>
          <p:nvPr>
            <p:ph idx="1"/>
          </p:nvPr>
        </p:nvSpPr>
        <p:spPr>
          <a:xfrm>
            <a:off x="571500" y="1600200"/>
            <a:ext cx="8001000" cy="4419600"/>
          </a:xfrm>
        </p:spPr>
        <p:txBody>
          <a:bodyPr/>
          <a:lstStyle/>
          <a:p>
            <a:pPr marL="114300" indent="0" algn="ctr" eaLnBrk="1" hangingPunct="1">
              <a:buFont typeface="Wingdings 2" panose="05020102010507070707" pitchFamily="18" charset="2"/>
              <a:buNone/>
            </a:pPr>
            <a:r>
              <a:rPr lang="en-US" altLang="en-US" sz="3200" smtClean="0"/>
              <a:t>Branches of Distal Maxillary Artery</a:t>
            </a:r>
          </a:p>
          <a:p>
            <a:pPr marL="114300" indent="0" algn="ctr" eaLnBrk="1" hangingPunct="1">
              <a:buFont typeface="Wingdings 2" panose="05020102010507070707" pitchFamily="18" charset="2"/>
              <a:buNone/>
            </a:pPr>
            <a:endParaRPr lang="en-US" altLang="en-US" sz="3200" smtClean="0"/>
          </a:p>
          <a:p>
            <a:pPr marL="114300" indent="0" eaLnBrk="1" hangingPunct="1">
              <a:buFont typeface="Wingdings 2" panose="05020102010507070707" pitchFamily="18" charset="2"/>
              <a:buNone/>
            </a:pPr>
            <a:endParaRPr lang="en-US" altLang="en-US" sz="3200" smtClean="0"/>
          </a:p>
        </p:txBody>
      </p:sp>
      <p:pic>
        <p:nvPicPr>
          <p:cNvPr id="2458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438400"/>
            <a:ext cx="4789488" cy="382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1" name="TextBox 4"/>
          <p:cNvSpPr txBox="1">
            <a:spLocks noChangeArrowheads="1"/>
          </p:cNvSpPr>
          <p:nvPr/>
        </p:nvSpPr>
        <p:spPr bwMode="auto">
          <a:xfrm>
            <a:off x="5562600" y="3367088"/>
            <a:ext cx="28956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sto MT" panose="02040603050505030304" pitchFamily="18" charset="0"/>
              </a:defRPr>
            </a:lvl1pPr>
            <a:lvl2pPr marL="742950" indent="-285750" eaLnBrk="0" hangingPunct="0">
              <a:defRPr>
                <a:solidFill>
                  <a:schemeClr val="tx1"/>
                </a:solidFill>
                <a:latin typeface="Calisto MT" panose="02040603050505030304" pitchFamily="18" charset="0"/>
              </a:defRPr>
            </a:lvl2pPr>
            <a:lvl3pPr marL="1143000" indent="-228600" eaLnBrk="0" hangingPunct="0">
              <a:defRPr>
                <a:solidFill>
                  <a:schemeClr val="tx1"/>
                </a:solidFill>
                <a:latin typeface="Calisto MT" panose="02040603050505030304" pitchFamily="18" charset="0"/>
              </a:defRPr>
            </a:lvl3pPr>
            <a:lvl4pPr marL="1600200" indent="-228600" eaLnBrk="0" hangingPunct="0">
              <a:defRPr>
                <a:solidFill>
                  <a:schemeClr val="tx1"/>
                </a:solidFill>
                <a:latin typeface="Calisto MT" panose="02040603050505030304" pitchFamily="18" charset="0"/>
              </a:defRPr>
            </a:lvl4pPr>
            <a:lvl5pPr marL="2057400" indent="-228600" eaLnBrk="0" hangingPunct="0">
              <a:defRPr>
                <a:solidFill>
                  <a:schemeClr val="tx1"/>
                </a:solidFill>
                <a:latin typeface="Calisto MT" panose="02040603050505030304" pitchFamily="18" charset="0"/>
              </a:defRPr>
            </a:lvl5pPr>
            <a:lvl6pPr marL="2514600" indent="-228600" eaLnBrk="0" fontAlgn="base" hangingPunct="0">
              <a:spcBef>
                <a:spcPct val="0"/>
              </a:spcBef>
              <a:spcAft>
                <a:spcPct val="0"/>
              </a:spcAft>
              <a:defRPr>
                <a:solidFill>
                  <a:schemeClr val="tx1"/>
                </a:solidFill>
                <a:latin typeface="Calisto MT" panose="02040603050505030304" pitchFamily="18" charset="0"/>
              </a:defRPr>
            </a:lvl6pPr>
            <a:lvl7pPr marL="2971800" indent="-228600" eaLnBrk="0" fontAlgn="base" hangingPunct="0">
              <a:spcBef>
                <a:spcPct val="0"/>
              </a:spcBef>
              <a:spcAft>
                <a:spcPct val="0"/>
              </a:spcAft>
              <a:defRPr>
                <a:solidFill>
                  <a:schemeClr val="tx1"/>
                </a:solidFill>
                <a:latin typeface="Calisto MT" panose="02040603050505030304" pitchFamily="18" charset="0"/>
              </a:defRPr>
            </a:lvl7pPr>
            <a:lvl8pPr marL="3429000" indent="-228600" eaLnBrk="0" fontAlgn="base" hangingPunct="0">
              <a:spcBef>
                <a:spcPct val="0"/>
              </a:spcBef>
              <a:spcAft>
                <a:spcPct val="0"/>
              </a:spcAft>
              <a:defRPr>
                <a:solidFill>
                  <a:schemeClr val="tx1"/>
                </a:solidFill>
                <a:latin typeface="Calisto MT" panose="02040603050505030304" pitchFamily="18" charset="0"/>
              </a:defRPr>
            </a:lvl8pPr>
            <a:lvl9pPr marL="3886200" indent="-228600" eaLnBrk="0" fontAlgn="base" hangingPunct="0">
              <a:spcBef>
                <a:spcPct val="0"/>
              </a:spcBef>
              <a:spcAft>
                <a:spcPct val="0"/>
              </a:spcAft>
              <a:defRPr>
                <a:solidFill>
                  <a:schemeClr val="tx1"/>
                </a:solidFill>
                <a:latin typeface="Calisto MT" panose="02040603050505030304" pitchFamily="18" charset="0"/>
              </a:defRPr>
            </a:lvl9pPr>
          </a:lstStyle>
          <a:p>
            <a:pPr eaLnBrk="1" hangingPunct="1"/>
            <a:r>
              <a:rPr lang="en-US" altLang="en-US" sz="1200" b="1">
                <a:solidFill>
                  <a:schemeClr val="bg1"/>
                </a:solidFill>
                <a:latin typeface="Arial" panose="020B0604020202020204" pitchFamily="34" charset="0"/>
                <a:cs typeface="Arial" panose="020B0604020202020204" pitchFamily="34" charset="0"/>
              </a:rPr>
              <a:t>Fig. 3-4. Diagrammatic sketch of the distal maxillary artery as it braches within the pterygopalatine fossa. 1. Sphenopalatine artery. 2. Sphenopalatine ganglion. 3. Maxillary nerve (V2) and the artery of the foramen rotundum. 4. Vidian artery. 5. Pharyngeal artery. 6. Descending palatine artery. 7. Posterior superior alveolar artery. 8. Infraorbital artery. </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US" altLang="en-US" sz="3200" smtClean="0"/>
              <a:t>Internal Carotid Artery</a:t>
            </a:r>
          </a:p>
        </p:txBody>
      </p:sp>
      <p:sp>
        <p:nvSpPr>
          <p:cNvPr id="25603" name="Content Placeholder 2"/>
          <p:cNvSpPr>
            <a:spLocks noGrp="1"/>
          </p:cNvSpPr>
          <p:nvPr>
            <p:ph idx="1"/>
          </p:nvPr>
        </p:nvSpPr>
        <p:spPr/>
        <p:txBody>
          <a:bodyPr/>
          <a:lstStyle/>
          <a:p>
            <a:pPr marL="114300" indent="0" algn="ctr" eaLnBrk="1" hangingPunct="1">
              <a:buFont typeface="Wingdings 2" panose="05020102010507070707" pitchFamily="18" charset="2"/>
              <a:buNone/>
            </a:pPr>
            <a:r>
              <a:rPr lang="en-US" altLang="en-US" sz="3200" smtClean="0"/>
              <a:t>Cervical and Distal Component</a:t>
            </a:r>
          </a:p>
          <a:p>
            <a:pPr marL="114300" indent="0" algn="ctr" eaLnBrk="1" hangingPunct="1">
              <a:buFont typeface="Wingdings 2" panose="05020102010507070707" pitchFamily="18" charset="2"/>
              <a:buNone/>
            </a:pPr>
            <a:endParaRPr lang="en-US" altLang="en-US" sz="3200" smtClean="0"/>
          </a:p>
          <a:p>
            <a:pPr marL="114300" indent="0" algn="ctr" eaLnBrk="1" hangingPunct="1">
              <a:buFont typeface="Wingdings 2" panose="05020102010507070707" pitchFamily="18" charset="2"/>
              <a:buNone/>
            </a:pPr>
            <a:endParaRPr lang="en-US" altLang="en-US" sz="3200" smtClean="0"/>
          </a:p>
        </p:txBody>
      </p:sp>
      <p:pic>
        <p:nvPicPr>
          <p:cNvPr id="2560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667000"/>
            <a:ext cx="42084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2743200"/>
            <a:ext cx="4267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304800" y="609600"/>
            <a:ext cx="8001000" cy="1143000"/>
          </a:xfrm>
        </p:spPr>
        <p:txBody>
          <a:bodyPr/>
          <a:lstStyle/>
          <a:p>
            <a:pPr eaLnBrk="1" hangingPunct="1"/>
            <a:r>
              <a:rPr lang="en-US" altLang="en-US" sz="3200" smtClean="0"/>
              <a:t>     Internal Carotid Artery	</a:t>
            </a:r>
          </a:p>
        </p:txBody>
      </p:sp>
      <p:sp>
        <p:nvSpPr>
          <p:cNvPr id="3" name="Content Placeholder 2"/>
          <p:cNvSpPr>
            <a:spLocks noGrp="1"/>
          </p:cNvSpPr>
          <p:nvPr>
            <p:ph idx="1"/>
          </p:nvPr>
        </p:nvSpPr>
        <p:spPr/>
        <p:txBody>
          <a:bodyPr rtlCol="0">
            <a:normAutofit/>
          </a:bodyPr>
          <a:lstStyle/>
          <a:p>
            <a:pPr marL="114300" indent="0" algn="ctr" eaLnBrk="1" fontAlgn="auto" hangingPunct="1">
              <a:spcBef>
                <a:spcPts val="0"/>
              </a:spcBef>
              <a:spcAft>
                <a:spcPts val="0"/>
              </a:spcAft>
              <a:buFont typeface="Wingdings 2" pitchFamily="18" charset="2"/>
              <a:buNone/>
              <a:defRPr/>
            </a:pPr>
            <a:r>
              <a:rPr lang="en-US" sz="3200" dirty="0" smtClean="0"/>
              <a:t>Cervical and Petrous Component</a:t>
            </a:r>
          </a:p>
          <a:p>
            <a:pPr marL="114300" indent="0" algn="ctr" eaLnBrk="1" fontAlgn="auto" hangingPunct="1">
              <a:spcBef>
                <a:spcPts val="0"/>
              </a:spcBef>
              <a:spcAft>
                <a:spcPts val="0"/>
              </a:spcAft>
              <a:buFont typeface="Wingdings 2" pitchFamily="18" charset="2"/>
              <a:buNone/>
              <a:defRPr/>
            </a:pPr>
            <a:endParaRPr lang="en-US" sz="3200" dirty="0" smtClean="0"/>
          </a:p>
          <a:p>
            <a:pPr eaLnBrk="1" fontAlgn="auto" hangingPunct="1">
              <a:spcBef>
                <a:spcPts val="0"/>
              </a:spcBef>
              <a:spcAft>
                <a:spcPts val="0"/>
              </a:spcAft>
              <a:defRPr/>
            </a:pPr>
            <a:r>
              <a:rPr lang="en-US" sz="2800" dirty="0" smtClean="0"/>
              <a:t>Anomalous Branches</a:t>
            </a:r>
          </a:p>
          <a:p>
            <a:pPr lvl="1" eaLnBrk="1" fontAlgn="auto" hangingPunct="1">
              <a:spcBef>
                <a:spcPts val="0"/>
              </a:spcBef>
              <a:spcAft>
                <a:spcPts val="0"/>
              </a:spcAft>
              <a:defRPr/>
            </a:pPr>
            <a:r>
              <a:rPr lang="en-US" sz="2800" dirty="0" smtClean="0"/>
              <a:t>Inferior and Ascending Pharyngeal </a:t>
            </a:r>
          </a:p>
          <a:p>
            <a:pPr lvl="1" eaLnBrk="1" fontAlgn="auto" hangingPunct="1">
              <a:spcBef>
                <a:spcPts val="0"/>
              </a:spcBef>
              <a:spcAft>
                <a:spcPts val="0"/>
              </a:spcAft>
              <a:defRPr/>
            </a:pPr>
            <a:r>
              <a:rPr lang="en-US" sz="2800" dirty="0" err="1" smtClean="0"/>
              <a:t>Vidian</a:t>
            </a:r>
            <a:endParaRPr lang="en-US" sz="2800" dirty="0" smtClean="0"/>
          </a:p>
          <a:p>
            <a:pPr lvl="1" eaLnBrk="1" fontAlgn="auto" hangingPunct="1">
              <a:spcBef>
                <a:spcPts val="0"/>
              </a:spcBef>
              <a:spcAft>
                <a:spcPts val="0"/>
              </a:spcAft>
              <a:defRPr/>
            </a:pPr>
            <a:r>
              <a:rPr lang="en-US" sz="2800" dirty="0" smtClean="0"/>
              <a:t>Occipital</a:t>
            </a:r>
          </a:p>
          <a:p>
            <a:pPr lvl="1" eaLnBrk="1" fontAlgn="auto" hangingPunct="1">
              <a:spcBef>
                <a:spcPts val="0"/>
              </a:spcBef>
              <a:spcAft>
                <a:spcPts val="0"/>
              </a:spcAft>
              <a:defRPr/>
            </a:pPr>
            <a:r>
              <a:rPr lang="en-US" sz="2800" dirty="0" smtClean="0"/>
              <a:t>Pro-</a:t>
            </a:r>
            <a:r>
              <a:rPr lang="en-US" sz="2800" dirty="0" err="1" smtClean="0"/>
              <a:t>atlantal</a:t>
            </a:r>
            <a:r>
              <a:rPr lang="en-US" sz="2800" dirty="0" smtClean="0"/>
              <a:t> </a:t>
            </a:r>
            <a:r>
              <a:rPr lang="en-US" sz="2800" dirty="0" err="1" smtClean="0"/>
              <a:t>Intersegmental</a:t>
            </a:r>
            <a:r>
              <a:rPr lang="en-US" sz="2800" dirty="0" smtClean="0"/>
              <a:t> anastomosis with the vertebral</a:t>
            </a:r>
          </a:p>
          <a:p>
            <a:pPr lvl="1" eaLnBrk="1" fontAlgn="auto" hangingPunct="1">
              <a:spcBef>
                <a:spcPts val="0"/>
              </a:spcBef>
              <a:spcAft>
                <a:spcPts val="0"/>
              </a:spcAft>
              <a:defRPr/>
            </a:pPr>
            <a:r>
              <a:rPr lang="en-US" sz="2800" dirty="0" smtClean="0"/>
              <a:t>Hypoglossal anastomosis with the Basilar</a:t>
            </a:r>
          </a:p>
          <a:p>
            <a:pPr lvl="1" eaLnBrk="1" fontAlgn="auto" hangingPunct="1">
              <a:spcBef>
                <a:spcPts val="0"/>
              </a:spcBef>
              <a:spcAft>
                <a:spcPts val="0"/>
              </a:spcAft>
              <a:defRPr/>
            </a:pPr>
            <a:endParaRPr lang="en-US" sz="3200"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altLang="en-US" sz="3200" smtClean="0"/>
              <a:t>Internal carotid artery</a:t>
            </a:r>
          </a:p>
        </p:txBody>
      </p:sp>
      <p:sp>
        <p:nvSpPr>
          <p:cNvPr id="27651" name="Content Placeholder 2"/>
          <p:cNvSpPr>
            <a:spLocks noGrp="1"/>
          </p:cNvSpPr>
          <p:nvPr>
            <p:ph idx="1"/>
          </p:nvPr>
        </p:nvSpPr>
        <p:spPr>
          <a:xfrm>
            <a:off x="571500" y="1524000"/>
            <a:ext cx="8001000" cy="4495800"/>
          </a:xfrm>
        </p:spPr>
        <p:txBody>
          <a:bodyPr/>
          <a:lstStyle/>
          <a:p>
            <a:pPr marL="114300" indent="0" algn="ctr" eaLnBrk="1" hangingPunct="1">
              <a:buFont typeface="Wingdings 2" panose="05020102010507070707" pitchFamily="18" charset="2"/>
              <a:buNone/>
            </a:pPr>
            <a:r>
              <a:rPr lang="en-US" altLang="en-US" sz="3200" smtClean="0"/>
              <a:t>Embryologic Anomalies</a:t>
            </a:r>
          </a:p>
          <a:p>
            <a:pPr marL="114300" indent="0" algn="ctr" eaLnBrk="1" hangingPunct="1">
              <a:buFont typeface="Wingdings 2" panose="05020102010507070707" pitchFamily="18" charset="2"/>
              <a:buNone/>
            </a:pPr>
            <a:endParaRPr lang="en-US" altLang="en-US" sz="3200" smtClean="0"/>
          </a:p>
          <a:p>
            <a:pPr marL="114300" indent="0" algn="ctr" eaLnBrk="1" hangingPunct="1">
              <a:buFont typeface="Wingdings 2" panose="05020102010507070707" pitchFamily="18" charset="2"/>
              <a:buNone/>
            </a:pPr>
            <a:endParaRPr lang="en-US" altLang="en-US" sz="3200" smtClean="0"/>
          </a:p>
        </p:txBody>
      </p:sp>
      <p:pic>
        <p:nvPicPr>
          <p:cNvPr id="27652" name="Content Placeholder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2209800"/>
            <a:ext cx="3124200" cy="429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94225" y="3124200"/>
            <a:ext cx="36353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571500" y="274638"/>
            <a:ext cx="8001000" cy="1477962"/>
          </a:xfrm>
        </p:spPr>
        <p:txBody>
          <a:bodyPr/>
          <a:lstStyle/>
          <a:p>
            <a:pPr eaLnBrk="1" hangingPunct="1"/>
            <a:r>
              <a:rPr lang="en-US" altLang="en-US" sz="3200" smtClean="0"/>
              <a:t>Internal Carotid Artery</a:t>
            </a:r>
            <a:br>
              <a:rPr lang="en-US" altLang="en-US" sz="3200" smtClean="0"/>
            </a:br>
            <a:r>
              <a:rPr lang="en-US" altLang="en-US" sz="3200" smtClean="0"/>
              <a:t>Segments</a:t>
            </a:r>
          </a:p>
        </p:txBody>
      </p:sp>
      <p:sp>
        <p:nvSpPr>
          <p:cNvPr id="3" name="Content Placeholder 2"/>
          <p:cNvSpPr>
            <a:spLocks noGrp="1"/>
          </p:cNvSpPr>
          <p:nvPr>
            <p:ph idx="1"/>
          </p:nvPr>
        </p:nvSpPr>
        <p:spPr>
          <a:xfrm>
            <a:off x="457200" y="1752600"/>
            <a:ext cx="8229600" cy="4648200"/>
          </a:xfrm>
        </p:spPr>
        <p:txBody>
          <a:bodyPr rtlCol="0">
            <a:normAutofit fontScale="47500" lnSpcReduction="20000"/>
          </a:bodyPr>
          <a:lstStyle/>
          <a:p>
            <a:pPr marL="114300" indent="0" eaLnBrk="1" fontAlgn="auto" hangingPunct="1">
              <a:lnSpc>
                <a:spcPct val="70000"/>
              </a:lnSpc>
              <a:spcBef>
                <a:spcPts val="0"/>
              </a:spcBef>
              <a:spcAft>
                <a:spcPts val="1200"/>
              </a:spcAft>
              <a:buFont typeface="Wingdings 2" pitchFamily="18" charset="2"/>
              <a:buNone/>
              <a:defRPr/>
            </a:pPr>
            <a:r>
              <a:rPr lang="en-US" sz="3200" dirty="0" smtClean="0"/>
              <a:t>C1- Cervical Segment: Bifurcation to Carotid Canal</a:t>
            </a:r>
          </a:p>
          <a:p>
            <a:pPr marL="114300" indent="0" eaLnBrk="1" fontAlgn="auto" hangingPunct="1">
              <a:lnSpc>
                <a:spcPct val="70000"/>
              </a:lnSpc>
              <a:spcBef>
                <a:spcPts val="0"/>
              </a:spcBef>
              <a:spcAft>
                <a:spcPts val="1200"/>
              </a:spcAft>
              <a:buFont typeface="Wingdings 2" pitchFamily="18" charset="2"/>
              <a:buNone/>
              <a:defRPr/>
            </a:pPr>
            <a:r>
              <a:rPr lang="en-US" sz="3200" dirty="0" smtClean="0"/>
              <a:t>C2 &amp; C3- Petrous &amp; </a:t>
            </a:r>
            <a:r>
              <a:rPr lang="en-US" sz="3200" dirty="0" err="1" smtClean="0"/>
              <a:t>Lacerum</a:t>
            </a:r>
            <a:r>
              <a:rPr lang="en-US" sz="3200" dirty="0" smtClean="0"/>
              <a:t> Segments: Commonly called the Petrous Segment</a:t>
            </a:r>
          </a:p>
          <a:p>
            <a:pPr marL="114300" indent="0" eaLnBrk="1" fontAlgn="auto" hangingPunct="1">
              <a:lnSpc>
                <a:spcPct val="70000"/>
              </a:lnSpc>
              <a:spcBef>
                <a:spcPts val="0"/>
              </a:spcBef>
              <a:spcAft>
                <a:spcPts val="1200"/>
              </a:spcAft>
              <a:buFont typeface="Wingdings 2" pitchFamily="18" charset="2"/>
              <a:buNone/>
              <a:defRPr/>
            </a:pPr>
            <a:r>
              <a:rPr lang="en-US" sz="3200" dirty="0"/>
              <a:t>	</a:t>
            </a:r>
            <a:r>
              <a:rPr lang="en-US" sz="3200" dirty="0" smtClean="0"/>
              <a:t>   Branches: </a:t>
            </a:r>
            <a:r>
              <a:rPr lang="en-US" sz="3200" dirty="0" err="1" smtClean="0"/>
              <a:t>Caroticotympanic</a:t>
            </a:r>
            <a:r>
              <a:rPr lang="en-US" sz="3200" dirty="0" smtClean="0"/>
              <a:t> Art                         Vertical- Genu- </a:t>
            </a:r>
            <a:r>
              <a:rPr lang="en-US" sz="3200" dirty="0" err="1" smtClean="0"/>
              <a:t>Horozontal</a:t>
            </a:r>
            <a:r>
              <a:rPr lang="en-US" sz="3200" dirty="0"/>
              <a:t> </a:t>
            </a:r>
            <a:r>
              <a:rPr lang="en-US" sz="3200" dirty="0" smtClean="0"/>
              <a:t>Components</a:t>
            </a:r>
            <a:endParaRPr lang="en-US" sz="3200" dirty="0"/>
          </a:p>
          <a:p>
            <a:pPr marL="114300" indent="0" eaLnBrk="1" fontAlgn="auto" hangingPunct="1">
              <a:lnSpc>
                <a:spcPct val="70000"/>
              </a:lnSpc>
              <a:spcBef>
                <a:spcPts val="0"/>
              </a:spcBef>
              <a:spcAft>
                <a:spcPts val="1200"/>
              </a:spcAft>
              <a:buFont typeface="Wingdings 2" pitchFamily="18" charset="2"/>
              <a:buNone/>
              <a:defRPr/>
            </a:pPr>
            <a:r>
              <a:rPr lang="en-US" sz="3200" dirty="0" smtClean="0"/>
              <a:t>	</a:t>
            </a:r>
            <a:r>
              <a:rPr lang="en-US" sz="3200" dirty="0"/>
              <a:t> </a:t>
            </a:r>
            <a:r>
              <a:rPr lang="en-US" sz="3200" dirty="0" smtClean="0"/>
              <a:t>                   </a:t>
            </a:r>
            <a:r>
              <a:rPr lang="en-US" sz="3200" dirty="0" err="1" smtClean="0"/>
              <a:t>Vedian</a:t>
            </a:r>
            <a:r>
              <a:rPr lang="en-US" sz="3200" dirty="0" smtClean="0"/>
              <a:t> Art	                                          Foramen </a:t>
            </a:r>
            <a:r>
              <a:rPr lang="en-US" sz="3200" dirty="0" err="1" smtClean="0"/>
              <a:t>Lacerum</a:t>
            </a:r>
            <a:r>
              <a:rPr lang="en-US" sz="3200" dirty="0" smtClean="0"/>
              <a:t> to </a:t>
            </a:r>
            <a:r>
              <a:rPr lang="en-US" sz="3200" dirty="0" err="1" smtClean="0"/>
              <a:t>Petrolingual</a:t>
            </a:r>
            <a:r>
              <a:rPr lang="en-US" sz="3200" dirty="0" smtClean="0"/>
              <a:t> Ligament</a:t>
            </a:r>
          </a:p>
          <a:p>
            <a:pPr marL="114300" indent="0" eaLnBrk="1" fontAlgn="auto" hangingPunct="1">
              <a:lnSpc>
                <a:spcPct val="70000"/>
              </a:lnSpc>
              <a:spcBef>
                <a:spcPts val="0"/>
              </a:spcBef>
              <a:spcAft>
                <a:spcPts val="1200"/>
              </a:spcAft>
              <a:buFont typeface="Wingdings 2" pitchFamily="18" charset="2"/>
              <a:buNone/>
              <a:defRPr/>
            </a:pPr>
            <a:r>
              <a:rPr lang="en-US" sz="3200" dirty="0" smtClean="0"/>
              <a:t>C4- Cavernous Segment: </a:t>
            </a:r>
            <a:r>
              <a:rPr lang="en-US" sz="3200" dirty="0" err="1" smtClean="0"/>
              <a:t>Petrolingual</a:t>
            </a:r>
            <a:r>
              <a:rPr lang="en-US" sz="3200" dirty="0" smtClean="0"/>
              <a:t> Ligament to Proximal Dural Ring</a:t>
            </a:r>
          </a:p>
          <a:p>
            <a:pPr marL="114300" indent="0" eaLnBrk="1" fontAlgn="auto" hangingPunct="1">
              <a:lnSpc>
                <a:spcPct val="70000"/>
              </a:lnSpc>
              <a:spcBef>
                <a:spcPts val="0"/>
              </a:spcBef>
              <a:spcAft>
                <a:spcPts val="1200"/>
              </a:spcAft>
              <a:buFont typeface="Wingdings 2" pitchFamily="18" charset="2"/>
              <a:buNone/>
              <a:defRPr/>
            </a:pPr>
            <a:r>
              <a:rPr lang="en-US" sz="3200" dirty="0"/>
              <a:t>	 </a:t>
            </a:r>
            <a:r>
              <a:rPr lang="en-US" sz="3200" dirty="0" smtClean="0"/>
              <a:t>  Branches: </a:t>
            </a:r>
            <a:r>
              <a:rPr lang="en-US" sz="3200" dirty="0" err="1" smtClean="0"/>
              <a:t>Meningohypophyseal</a:t>
            </a:r>
            <a:r>
              <a:rPr lang="en-US" sz="3200" dirty="0" smtClean="0"/>
              <a:t> Trunk</a:t>
            </a:r>
          </a:p>
          <a:p>
            <a:pPr marL="114300" indent="0" eaLnBrk="1" fontAlgn="auto" hangingPunct="1">
              <a:lnSpc>
                <a:spcPct val="70000"/>
              </a:lnSpc>
              <a:spcBef>
                <a:spcPts val="0"/>
              </a:spcBef>
              <a:spcAft>
                <a:spcPts val="1200"/>
              </a:spcAft>
              <a:buFont typeface="Wingdings 2" pitchFamily="18" charset="2"/>
              <a:buNone/>
              <a:defRPr/>
            </a:pPr>
            <a:r>
              <a:rPr lang="en-US" sz="3200" dirty="0"/>
              <a:t>	</a:t>
            </a:r>
            <a:r>
              <a:rPr lang="en-US" sz="3200" dirty="0" smtClean="0"/>
              <a:t>	 </a:t>
            </a:r>
            <a:r>
              <a:rPr lang="en-US" sz="3200" dirty="0" err="1" smtClean="0"/>
              <a:t>Inferolateral</a:t>
            </a:r>
            <a:r>
              <a:rPr lang="en-US" sz="3200" dirty="0" smtClean="0"/>
              <a:t> Trunk</a:t>
            </a:r>
          </a:p>
          <a:p>
            <a:pPr marL="114300" indent="0" eaLnBrk="1" fontAlgn="auto" hangingPunct="1">
              <a:lnSpc>
                <a:spcPct val="70000"/>
              </a:lnSpc>
              <a:spcBef>
                <a:spcPts val="0"/>
              </a:spcBef>
              <a:spcAft>
                <a:spcPts val="1200"/>
              </a:spcAft>
              <a:buFont typeface="Wingdings 2" pitchFamily="18" charset="2"/>
              <a:buNone/>
              <a:defRPr/>
            </a:pPr>
            <a:r>
              <a:rPr lang="en-US" sz="3200" dirty="0"/>
              <a:t>	</a:t>
            </a:r>
            <a:r>
              <a:rPr lang="en-US" sz="3200" dirty="0" smtClean="0"/>
              <a:t>	 Capsular Artery of McConnell</a:t>
            </a:r>
          </a:p>
          <a:p>
            <a:pPr marL="114300" indent="0" eaLnBrk="1" fontAlgn="auto" hangingPunct="1">
              <a:lnSpc>
                <a:spcPct val="70000"/>
              </a:lnSpc>
              <a:spcBef>
                <a:spcPts val="0"/>
              </a:spcBef>
              <a:spcAft>
                <a:spcPts val="1200"/>
              </a:spcAft>
              <a:buFont typeface="Wingdings 2" pitchFamily="18" charset="2"/>
              <a:buNone/>
              <a:defRPr/>
            </a:pPr>
            <a:r>
              <a:rPr lang="en-US" sz="3200" dirty="0" smtClean="0"/>
              <a:t>C5- </a:t>
            </a:r>
            <a:r>
              <a:rPr lang="en-US" sz="3200" dirty="0" err="1" smtClean="0"/>
              <a:t>Clinoidal</a:t>
            </a:r>
            <a:r>
              <a:rPr lang="en-US" sz="3200" dirty="0" smtClean="0"/>
              <a:t> Segment: Proximal to Distal Dural Ring</a:t>
            </a:r>
          </a:p>
          <a:p>
            <a:pPr marL="114300" indent="0" eaLnBrk="1" fontAlgn="auto" hangingPunct="1">
              <a:lnSpc>
                <a:spcPct val="70000"/>
              </a:lnSpc>
              <a:spcBef>
                <a:spcPts val="0"/>
              </a:spcBef>
              <a:spcAft>
                <a:spcPts val="1200"/>
              </a:spcAft>
              <a:buFont typeface="Wingdings 2" pitchFamily="18" charset="2"/>
              <a:buNone/>
              <a:defRPr/>
            </a:pPr>
            <a:r>
              <a:rPr lang="en-US" sz="3200" dirty="0" smtClean="0"/>
              <a:t>	   Branches</a:t>
            </a:r>
            <a:r>
              <a:rPr lang="en-US" sz="3200" dirty="0"/>
              <a:t>: 20% </a:t>
            </a:r>
            <a:r>
              <a:rPr lang="en-US" sz="3200" dirty="0" err="1" smtClean="0"/>
              <a:t>Ophthlamic</a:t>
            </a:r>
            <a:r>
              <a:rPr lang="en-US" sz="3200" dirty="0" smtClean="0"/>
              <a:t> </a:t>
            </a:r>
            <a:r>
              <a:rPr lang="en-US" sz="3200" dirty="0"/>
              <a:t>Artery </a:t>
            </a:r>
            <a:endParaRPr lang="en-US" sz="3200" dirty="0" smtClean="0"/>
          </a:p>
          <a:p>
            <a:pPr marL="114300" indent="0" eaLnBrk="1" fontAlgn="auto" hangingPunct="1">
              <a:lnSpc>
                <a:spcPct val="70000"/>
              </a:lnSpc>
              <a:spcBef>
                <a:spcPts val="0"/>
              </a:spcBef>
              <a:spcAft>
                <a:spcPts val="1200"/>
              </a:spcAft>
              <a:buFont typeface="Wingdings 2" pitchFamily="18" charset="2"/>
              <a:buNone/>
              <a:defRPr/>
            </a:pPr>
            <a:r>
              <a:rPr lang="en-US" sz="3200" dirty="0" smtClean="0"/>
              <a:t>C6- Ophthalmic Segment: Distal Dural Ring to Posterior Communicating Artery</a:t>
            </a:r>
          </a:p>
          <a:p>
            <a:pPr marL="114300" indent="0" eaLnBrk="1" fontAlgn="auto" hangingPunct="1">
              <a:lnSpc>
                <a:spcPct val="70000"/>
              </a:lnSpc>
              <a:spcBef>
                <a:spcPts val="0"/>
              </a:spcBef>
              <a:spcAft>
                <a:spcPts val="1200"/>
              </a:spcAft>
              <a:buFont typeface="Wingdings 2" pitchFamily="18" charset="2"/>
              <a:buNone/>
              <a:defRPr/>
            </a:pPr>
            <a:r>
              <a:rPr lang="en-US" sz="3200" dirty="0"/>
              <a:t>	</a:t>
            </a:r>
            <a:r>
              <a:rPr lang="en-US" sz="3200" dirty="0" smtClean="0"/>
              <a:t>   Branches: Superior </a:t>
            </a:r>
            <a:r>
              <a:rPr lang="en-US" sz="3200" dirty="0" err="1" smtClean="0"/>
              <a:t>Hypophyseal</a:t>
            </a:r>
            <a:r>
              <a:rPr lang="en-US" sz="3200" dirty="0" smtClean="0"/>
              <a:t> Artery</a:t>
            </a:r>
          </a:p>
          <a:p>
            <a:pPr marL="114300" indent="0" eaLnBrk="1" fontAlgn="auto" hangingPunct="1">
              <a:lnSpc>
                <a:spcPct val="70000"/>
              </a:lnSpc>
              <a:spcBef>
                <a:spcPts val="0"/>
              </a:spcBef>
              <a:spcAft>
                <a:spcPts val="1200"/>
              </a:spcAft>
              <a:buFont typeface="Wingdings 2" pitchFamily="18" charset="2"/>
              <a:buNone/>
              <a:defRPr/>
            </a:pPr>
            <a:r>
              <a:rPr lang="en-US" sz="3200" dirty="0"/>
              <a:t>	</a:t>
            </a:r>
            <a:r>
              <a:rPr lang="en-US" sz="3200" dirty="0" smtClean="0"/>
              <a:t>	 Ophthalmic Artery</a:t>
            </a:r>
          </a:p>
          <a:p>
            <a:pPr marL="114300" indent="0" eaLnBrk="1" fontAlgn="auto" hangingPunct="1">
              <a:lnSpc>
                <a:spcPct val="70000"/>
              </a:lnSpc>
              <a:spcBef>
                <a:spcPts val="0"/>
              </a:spcBef>
              <a:spcAft>
                <a:spcPts val="1200"/>
              </a:spcAft>
              <a:buFont typeface="Wingdings 2" pitchFamily="18" charset="2"/>
              <a:buNone/>
              <a:defRPr/>
            </a:pPr>
            <a:r>
              <a:rPr lang="en-US" sz="3200" dirty="0" smtClean="0"/>
              <a:t>C7- Communicating Segment: Posterior Communicating Artery to Bifurcation</a:t>
            </a:r>
          </a:p>
          <a:p>
            <a:pPr marL="114300" indent="0" eaLnBrk="1" fontAlgn="auto" hangingPunct="1">
              <a:lnSpc>
                <a:spcPct val="70000"/>
              </a:lnSpc>
              <a:spcBef>
                <a:spcPts val="0"/>
              </a:spcBef>
              <a:spcAft>
                <a:spcPts val="1200"/>
              </a:spcAft>
              <a:buFont typeface="Wingdings 2" pitchFamily="18" charset="2"/>
              <a:buNone/>
              <a:defRPr/>
            </a:pPr>
            <a:r>
              <a:rPr lang="en-US" sz="3200" dirty="0"/>
              <a:t>	 </a:t>
            </a:r>
            <a:r>
              <a:rPr lang="en-US" sz="3200" dirty="0" smtClean="0"/>
              <a:t>  Branches: Posterior Communicating Artery</a:t>
            </a:r>
          </a:p>
          <a:p>
            <a:pPr marL="114300" indent="0" eaLnBrk="1" fontAlgn="auto" hangingPunct="1">
              <a:lnSpc>
                <a:spcPct val="70000"/>
              </a:lnSpc>
              <a:spcBef>
                <a:spcPts val="0"/>
              </a:spcBef>
              <a:spcAft>
                <a:spcPts val="1200"/>
              </a:spcAft>
              <a:buFont typeface="Wingdings 2" pitchFamily="18" charset="2"/>
              <a:buNone/>
              <a:defRPr/>
            </a:pPr>
            <a:r>
              <a:rPr lang="en-US" sz="3200" dirty="0"/>
              <a:t>	 </a:t>
            </a:r>
            <a:r>
              <a:rPr lang="en-US" sz="3200" dirty="0" smtClean="0"/>
              <a:t>                    Anterior </a:t>
            </a:r>
            <a:r>
              <a:rPr lang="en-US" sz="3200" dirty="0" err="1" smtClean="0"/>
              <a:t>Choroidal</a:t>
            </a:r>
            <a:r>
              <a:rPr lang="en-US" sz="3200" dirty="0" smtClean="0"/>
              <a:t> Artery</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pPr eaLnBrk="1" hangingPunct="1"/>
            <a:r>
              <a:rPr lang="en-US" altLang="en-US" sz="3200" smtClean="0"/>
              <a:t>Internal Carotid Artery </a:t>
            </a:r>
          </a:p>
        </p:txBody>
      </p:sp>
      <p:sp>
        <p:nvSpPr>
          <p:cNvPr id="3" name="Content Placeholder 2"/>
          <p:cNvSpPr>
            <a:spLocks noGrp="1"/>
          </p:cNvSpPr>
          <p:nvPr>
            <p:ph idx="1"/>
          </p:nvPr>
        </p:nvSpPr>
        <p:spPr>
          <a:xfrm>
            <a:off x="571500" y="1600200"/>
            <a:ext cx="8001000" cy="4419600"/>
          </a:xfrm>
        </p:spPr>
        <p:txBody>
          <a:bodyPr rtlCol="0">
            <a:normAutofit fontScale="92500" lnSpcReduction="20000"/>
          </a:bodyPr>
          <a:lstStyle/>
          <a:p>
            <a:pPr marL="114300" indent="0" algn="ctr" eaLnBrk="1" fontAlgn="auto" hangingPunct="1">
              <a:spcBef>
                <a:spcPts val="0"/>
              </a:spcBef>
              <a:spcAft>
                <a:spcPts val="0"/>
              </a:spcAft>
              <a:buFont typeface="Wingdings 2" pitchFamily="18" charset="2"/>
              <a:buNone/>
              <a:defRPr/>
            </a:pPr>
            <a:r>
              <a:rPr lang="en-US" sz="3200" dirty="0" smtClean="0"/>
              <a:t>Internal Carotid Artery</a:t>
            </a:r>
          </a:p>
          <a:p>
            <a:pPr marL="114300" indent="0" algn="ctr" eaLnBrk="1" fontAlgn="auto" hangingPunct="1">
              <a:spcBef>
                <a:spcPts val="0"/>
              </a:spcBef>
              <a:spcAft>
                <a:spcPts val="0"/>
              </a:spcAft>
              <a:buFont typeface="Wingdings 2" pitchFamily="18" charset="2"/>
              <a:buNone/>
              <a:defRPr/>
            </a:pPr>
            <a:r>
              <a:rPr lang="en-US" sz="3200" dirty="0" smtClean="0"/>
              <a:t>Extradural Vascular Supply</a:t>
            </a:r>
          </a:p>
          <a:p>
            <a:pPr marL="114300" indent="0" algn="ctr" eaLnBrk="1" fontAlgn="auto" hangingPunct="1">
              <a:spcBef>
                <a:spcPts val="0"/>
              </a:spcBef>
              <a:spcAft>
                <a:spcPts val="0"/>
              </a:spcAft>
              <a:buFont typeface="Wingdings 2" pitchFamily="18" charset="2"/>
              <a:buNone/>
              <a:defRPr/>
            </a:pPr>
            <a:endParaRPr lang="en-US" sz="3200" dirty="0" smtClean="0"/>
          </a:p>
          <a:p>
            <a:pPr marL="114300" indent="0" eaLnBrk="1" fontAlgn="auto" hangingPunct="1">
              <a:spcBef>
                <a:spcPts val="0"/>
              </a:spcBef>
              <a:spcAft>
                <a:spcPts val="0"/>
              </a:spcAft>
              <a:buFont typeface="Wingdings 2" pitchFamily="18" charset="2"/>
              <a:buNone/>
              <a:defRPr/>
            </a:pPr>
            <a:r>
              <a:rPr lang="en-US" sz="1800" dirty="0" err="1" smtClean="0"/>
              <a:t>Caroticotympanic</a:t>
            </a:r>
            <a:r>
              <a:rPr lang="en-US" sz="1800" dirty="0" smtClean="0"/>
              <a:t> Art: Tympanic Cavity</a:t>
            </a:r>
          </a:p>
          <a:p>
            <a:pPr marL="114300" indent="0" eaLnBrk="1" fontAlgn="auto" hangingPunct="1">
              <a:spcBef>
                <a:spcPts val="0"/>
              </a:spcBef>
              <a:spcAft>
                <a:spcPts val="0"/>
              </a:spcAft>
              <a:buFont typeface="Wingdings 2" pitchFamily="18" charset="2"/>
              <a:buNone/>
              <a:defRPr/>
            </a:pPr>
            <a:endParaRPr lang="en-US" sz="1800" dirty="0"/>
          </a:p>
          <a:p>
            <a:pPr marL="114300" indent="0" eaLnBrk="1" fontAlgn="auto" hangingPunct="1">
              <a:spcBef>
                <a:spcPts val="0"/>
              </a:spcBef>
              <a:spcAft>
                <a:spcPts val="0"/>
              </a:spcAft>
              <a:buFont typeface="Wingdings 2" pitchFamily="18" charset="2"/>
              <a:buNone/>
              <a:defRPr/>
            </a:pPr>
            <a:r>
              <a:rPr lang="en-US" sz="1800" dirty="0" err="1" smtClean="0"/>
              <a:t>Vidian</a:t>
            </a:r>
            <a:r>
              <a:rPr lang="en-US" sz="1800" dirty="0" smtClean="0"/>
              <a:t> Art: Posterior </a:t>
            </a:r>
            <a:r>
              <a:rPr lang="en-US" sz="1800" dirty="0"/>
              <a:t>Superior </a:t>
            </a:r>
            <a:r>
              <a:rPr lang="en-US" sz="1800" dirty="0" err="1" smtClean="0"/>
              <a:t>Nasopharynx</a:t>
            </a:r>
            <a:endParaRPr lang="en-US" sz="1800" dirty="0" smtClean="0"/>
          </a:p>
          <a:p>
            <a:pPr marL="114300" indent="0" eaLnBrk="1" fontAlgn="auto" hangingPunct="1">
              <a:spcBef>
                <a:spcPts val="0"/>
              </a:spcBef>
              <a:spcAft>
                <a:spcPts val="0"/>
              </a:spcAft>
              <a:buFont typeface="Wingdings 2" pitchFamily="18" charset="2"/>
              <a:buNone/>
              <a:defRPr/>
            </a:pPr>
            <a:endParaRPr lang="en-US" sz="1800" dirty="0" smtClean="0"/>
          </a:p>
          <a:p>
            <a:pPr marL="114300" indent="0" eaLnBrk="1" fontAlgn="auto" hangingPunct="1">
              <a:spcBef>
                <a:spcPts val="0"/>
              </a:spcBef>
              <a:spcAft>
                <a:spcPts val="0"/>
              </a:spcAft>
              <a:buFont typeface="Wingdings 2" pitchFamily="18" charset="2"/>
              <a:buNone/>
              <a:defRPr/>
            </a:pPr>
            <a:r>
              <a:rPr lang="en-US" sz="1800" dirty="0" err="1" smtClean="0"/>
              <a:t>Meningohypophyseal</a:t>
            </a:r>
            <a:r>
              <a:rPr lang="en-US" sz="1800" dirty="0" smtClean="0"/>
              <a:t> Trunk: </a:t>
            </a:r>
            <a:r>
              <a:rPr lang="en-US" sz="1800" dirty="0" err="1" smtClean="0"/>
              <a:t>Tentorial</a:t>
            </a:r>
            <a:r>
              <a:rPr lang="en-US" sz="1800" dirty="0" smtClean="0"/>
              <a:t> Artery of </a:t>
            </a:r>
            <a:r>
              <a:rPr lang="en-US" sz="1800" dirty="0" err="1" smtClean="0"/>
              <a:t>Bernasconi</a:t>
            </a:r>
            <a:r>
              <a:rPr lang="en-US" sz="1800" dirty="0" smtClean="0"/>
              <a:t> and </a:t>
            </a:r>
            <a:r>
              <a:rPr lang="en-US" sz="1800" dirty="0" err="1" smtClean="0"/>
              <a:t>Cassinari</a:t>
            </a:r>
            <a:endParaRPr lang="en-US" sz="1800" dirty="0" smtClean="0"/>
          </a:p>
          <a:p>
            <a:pPr marL="114300" indent="0" eaLnBrk="1" fontAlgn="auto" hangingPunct="1">
              <a:spcBef>
                <a:spcPts val="0"/>
              </a:spcBef>
              <a:spcAft>
                <a:spcPts val="0"/>
              </a:spcAft>
              <a:buFont typeface="Wingdings 2" pitchFamily="18" charset="2"/>
              <a:buNone/>
              <a:defRPr/>
            </a:pPr>
            <a:endParaRPr lang="en-US" sz="1800" dirty="0" smtClean="0"/>
          </a:p>
          <a:p>
            <a:pPr marL="114300" indent="0" eaLnBrk="1" fontAlgn="auto" hangingPunct="1">
              <a:spcBef>
                <a:spcPts val="0"/>
              </a:spcBef>
              <a:spcAft>
                <a:spcPts val="0"/>
              </a:spcAft>
              <a:buFont typeface="Wingdings 2" pitchFamily="18" charset="2"/>
              <a:buNone/>
              <a:defRPr/>
            </a:pPr>
            <a:r>
              <a:rPr lang="en-US" sz="1800" dirty="0"/>
              <a:t>	</a:t>
            </a:r>
            <a:r>
              <a:rPr lang="en-US" sz="1800" dirty="0" smtClean="0"/>
              <a:t>	                 Dorsal Meningeal Artery</a:t>
            </a:r>
          </a:p>
          <a:p>
            <a:pPr marL="114300" indent="0" eaLnBrk="1" fontAlgn="auto" hangingPunct="1">
              <a:spcBef>
                <a:spcPts val="0"/>
              </a:spcBef>
              <a:spcAft>
                <a:spcPts val="0"/>
              </a:spcAft>
              <a:buFont typeface="Wingdings 2" pitchFamily="18" charset="2"/>
              <a:buNone/>
              <a:defRPr/>
            </a:pPr>
            <a:r>
              <a:rPr lang="en-US" sz="1800" dirty="0"/>
              <a:t>	</a:t>
            </a:r>
            <a:r>
              <a:rPr lang="en-US" sz="1800" dirty="0" smtClean="0"/>
              <a:t>	                 Inferior </a:t>
            </a:r>
            <a:r>
              <a:rPr lang="en-US" sz="1800" dirty="0" err="1" smtClean="0"/>
              <a:t>Hypophyseal</a:t>
            </a:r>
            <a:r>
              <a:rPr lang="en-US" sz="1800" dirty="0" smtClean="0"/>
              <a:t> Artery</a:t>
            </a:r>
          </a:p>
          <a:p>
            <a:pPr marL="114300" indent="0" eaLnBrk="1" fontAlgn="auto" hangingPunct="1">
              <a:spcBef>
                <a:spcPts val="0"/>
              </a:spcBef>
              <a:spcAft>
                <a:spcPts val="0"/>
              </a:spcAft>
              <a:buFont typeface="Wingdings 2" pitchFamily="18" charset="2"/>
              <a:buNone/>
              <a:defRPr/>
            </a:pPr>
            <a:endParaRPr lang="en-US" sz="1800" dirty="0" smtClean="0"/>
          </a:p>
          <a:p>
            <a:pPr marL="114300" indent="0" eaLnBrk="1" fontAlgn="auto" hangingPunct="1">
              <a:spcBef>
                <a:spcPts val="0"/>
              </a:spcBef>
              <a:spcAft>
                <a:spcPts val="0"/>
              </a:spcAft>
              <a:buFont typeface="Wingdings 2" pitchFamily="18" charset="2"/>
              <a:buNone/>
              <a:defRPr/>
            </a:pPr>
            <a:r>
              <a:rPr lang="en-US" sz="1800" dirty="0" err="1" smtClean="0"/>
              <a:t>Inferolateral</a:t>
            </a:r>
            <a:r>
              <a:rPr lang="en-US" sz="1800" dirty="0" smtClean="0"/>
              <a:t> Trunk: Cranial Nerves and Dura of Cavernous Sinus</a:t>
            </a:r>
          </a:p>
          <a:p>
            <a:pPr marL="114300" indent="0" eaLnBrk="1" fontAlgn="auto" hangingPunct="1">
              <a:spcBef>
                <a:spcPts val="0"/>
              </a:spcBef>
              <a:spcAft>
                <a:spcPts val="0"/>
              </a:spcAft>
              <a:buFont typeface="Wingdings 2" pitchFamily="18" charset="2"/>
              <a:buNone/>
              <a:defRPr/>
            </a:pPr>
            <a:endParaRPr lang="en-US" sz="1800" dirty="0" smtClean="0"/>
          </a:p>
          <a:p>
            <a:pPr marL="114300" indent="0" eaLnBrk="1" fontAlgn="auto" hangingPunct="1">
              <a:spcBef>
                <a:spcPts val="0"/>
              </a:spcBef>
              <a:spcAft>
                <a:spcPts val="0"/>
              </a:spcAft>
              <a:buFont typeface="Wingdings 2" pitchFamily="18" charset="2"/>
              <a:buNone/>
              <a:defRPr/>
            </a:pPr>
            <a:r>
              <a:rPr lang="en-US" sz="1800" dirty="0" smtClean="0"/>
              <a:t>McConnell’s Capsular Art: Floor of the </a:t>
            </a:r>
            <a:r>
              <a:rPr lang="en-US" sz="1800" dirty="0" err="1" smtClean="0"/>
              <a:t>Sella</a:t>
            </a:r>
            <a:r>
              <a:rPr lang="en-US" sz="1800" dirty="0" smtClean="0"/>
              <a:t> </a:t>
            </a:r>
            <a:r>
              <a:rPr lang="en-US" sz="1800" dirty="0" err="1" smtClean="0"/>
              <a:t>Turcica</a:t>
            </a:r>
            <a:endParaRPr lang="en-US" sz="1800" dirty="0" smtClean="0"/>
          </a:p>
          <a:p>
            <a:pPr marL="114300" indent="0" eaLnBrk="1" fontAlgn="auto" hangingPunct="1">
              <a:spcBef>
                <a:spcPts val="0"/>
              </a:spcBef>
              <a:spcAft>
                <a:spcPts val="0"/>
              </a:spcAft>
              <a:buFont typeface="Wingdings 2" pitchFamily="18" charset="2"/>
              <a:buNone/>
              <a:defRPr/>
            </a:pPr>
            <a:r>
              <a:rPr lang="en-US" sz="3200" dirty="0" smtClean="0"/>
              <a:t> 	</a:t>
            </a:r>
            <a:endParaRPr lang="en-US" sz="32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r>
              <a:rPr lang="en-US" altLang="en-US" sz="3200" smtClean="0"/>
              <a:t>Figure of Cavernous Carotid</a:t>
            </a:r>
          </a:p>
        </p:txBody>
      </p:sp>
      <p:pic>
        <p:nvPicPr>
          <p:cNvPr id="307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86013" y="1676400"/>
            <a:ext cx="4371975" cy="4373563"/>
          </a:xfr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p:txBody>
          <a:bodyPr/>
          <a:lstStyle/>
          <a:p>
            <a:pPr eaLnBrk="1" hangingPunct="1"/>
            <a:r>
              <a:rPr lang="en-US" altLang="en-US" sz="3200" smtClean="0"/>
              <a:t>Aortic arch and branches</a:t>
            </a:r>
          </a:p>
        </p:txBody>
      </p:sp>
      <p:pic>
        <p:nvPicPr>
          <p:cNvPr id="13315" name="Content Placeholder 8"/>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828800" y="1752600"/>
            <a:ext cx="1935163" cy="4897438"/>
          </a:xfrm>
        </p:spPr>
      </p:pic>
      <p:pic>
        <p:nvPicPr>
          <p:cNvPr id="13316"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62475" y="3124200"/>
            <a:ext cx="343852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US" altLang="en-US" sz="3200" smtClean="0"/>
              <a:t>Figure of Cavernous Carotid</a:t>
            </a:r>
          </a:p>
        </p:txBody>
      </p:sp>
      <p:pic>
        <p:nvPicPr>
          <p:cNvPr id="3174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86013" y="1676400"/>
            <a:ext cx="4371975" cy="4373563"/>
          </a:xfr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p:txBody>
          <a:bodyPr/>
          <a:lstStyle/>
          <a:p>
            <a:pPr eaLnBrk="1" hangingPunct="1"/>
            <a:r>
              <a:rPr lang="en-US" altLang="en-US" sz="2000" smtClean="0"/>
              <a:t>Right pterional window: right supraclinoid carotid artery, right carotid bifurcation, right MCA, right ICA, right I, II, III, IV, V1 CNs, right SCA, right P1 and P2, basilar tip and right PcomA are visible </a:t>
            </a:r>
          </a:p>
        </p:txBody>
      </p:sp>
      <p:pic>
        <p:nvPicPr>
          <p:cNvPr id="3277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14475" y="1600200"/>
            <a:ext cx="6115050" cy="4525963"/>
          </a:xfrm>
        </p:spPr>
      </p:pic>
    </p:spTree>
  </p:cSld>
  <p:clrMapOvr>
    <a:masterClrMapping/>
  </p:clrMapOvr>
  <p:transition spd="slow"/>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2"/>
          <p:cNvSpPr>
            <a:spLocks noGrp="1"/>
          </p:cNvSpPr>
          <p:nvPr>
            <p:ph type="title"/>
          </p:nvPr>
        </p:nvSpPr>
        <p:spPr>
          <a:xfrm>
            <a:off x="685800" y="381000"/>
            <a:ext cx="7848600" cy="1143000"/>
          </a:xfrm>
        </p:spPr>
        <p:txBody>
          <a:bodyPr/>
          <a:lstStyle/>
          <a:p>
            <a:pPr eaLnBrk="1" hangingPunct="1"/>
            <a:r>
              <a:rPr lang="en-US" altLang="en-US" sz="2000" smtClean="0"/>
              <a:t>Right orbito-Zygomatic trans-cavernous window: basilar tip , right SCA, both P1, right P2, both PcomA, right II, III, IV, V1, V2 CNs, intracavernous carotid artery, meningo-hypophyseal trunk, gasserian ganglion  are visible </a:t>
            </a:r>
          </a:p>
        </p:txBody>
      </p:sp>
      <p:pic>
        <p:nvPicPr>
          <p:cNvPr id="3379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177925" y="1600200"/>
            <a:ext cx="6788150" cy="4525963"/>
          </a:xfrm>
        </p:spPr>
      </p:pic>
    </p:spTree>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2"/>
          <p:cNvSpPr>
            <a:spLocks noGrp="1"/>
          </p:cNvSpPr>
          <p:nvPr>
            <p:ph type="title"/>
          </p:nvPr>
        </p:nvSpPr>
        <p:spPr/>
        <p:txBody>
          <a:bodyPr/>
          <a:lstStyle/>
          <a:p>
            <a:pPr eaLnBrk="1" hangingPunct="1"/>
            <a:r>
              <a:rPr lang="en-US" altLang="en-US" sz="2000" smtClean="0"/>
              <a:t>Right orbito-Zygomatic trans-cavernous window: view of mid-portion of the basilar artery through Parkinson’s triangle</a:t>
            </a:r>
          </a:p>
        </p:txBody>
      </p:sp>
      <p:pic>
        <p:nvPicPr>
          <p:cNvPr id="34819"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971675" y="1912938"/>
            <a:ext cx="5200650" cy="3900487"/>
          </a:xfrm>
        </p:spPr>
      </p:pic>
    </p:spTree>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pPr eaLnBrk="1" hangingPunct="1"/>
            <a:r>
              <a:rPr lang="en-US" altLang="en-US" sz="2000" smtClean="0"/>
              <a:t>Right orbito-Zygomatic trans-cavernous window: view of mid-portion of the basilar artery through Parkinson’s triangle</a:t>
            </a:r>
          </a:p>
        </p:txBody>
      </p:sp>
      <p:pic>
        <p:nvPicPr>
          <p:cNvPr id="3584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7338" y="1804988"/>
            <a:ext cx="6029325" cy="4114800"/>
          </a:xfrm>
        </p:spPr>
      </p:pic>
    </p:spTree>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r>
              <a:rPr lang="en-US" altLang="en-US" sz="2200" smtClean="0"/>
              <a:t>The lateral wall of the cavernous sinus has been removed: View of the intrapetrous and intracavernous carotid artery and foramen lacerum, right VI CN and Dorello’s canal</a:t>
            </a:r>
          </a:p>
        </p:txBody>
      </p:sp>
      <p:pic>
        <p:nvPicPr>
          <p:cNvPr id="3686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11488" y="2692400"/>
            <a:ext cx="3121025" cy="2341563"/>
          </a:xfrm>
        </p:spPr>
      </p:pic>
    </p:spTree>
  </p:cSld>
  <p:clrMapOvr>
    <a:masterClrMapping/>
  </p:clrMapOvr>
  <p:transition spd="slow"/>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pPr eaLnBrk="1" hangingPunct="1"/>
            <a:r>
              <a:rPr lang="en-US" altLang="en-US" sz="3200" smtClean="0"/>
              <a:t>Internal carotid artery</a:t>
            </a:r>
          </a:p>
        </p:txBody>
      </p:sp>
      <p:sp>
        <p:nvSpPr>
          <p:cNvPr id="3" name="Content Placeholder 2"/>
          <p:cNvSpPr>
            <a:spLocks noGrp="1"/>
          </p:cNvSpPr>
          <p:nvPr>
            <p:ph idx="1"/>
          </p:nvPr>
        </p:nvSpPr>
        <p:spPr>
          <a:xfrm>
            <a:off x="457200" y="1219200"/>
            <a:ext cx="8229600" cy="5181600"/>
          </a:xfrm>
        </p:spPr>
        <p:txBody>
          <a:bodyPr rtlCol="0">
            <a:noAutofit/>
          </a:bodyPr>
          <a:lstStyle/>
          <a:p>
            <a:pPr marL="114300" indent="0" algn="ctr" eaLnBrk="1" fontAlgn="auto" hangingPunct="1">
              <a:lnSpc>
                <a:spcPct val="50000"/>
              </a:lnSpc>
              <a:spcBef>
                <a:spcPts val="0"/>
              </a:spcBef>
              <a:spcAft>
                <a:spcPts val="1200"/>
              </a:spcAft>
              <a:buFont typeface="Wingdings 2" pitchFamily="18" charset="2"/>
              <a:buNone/>
              <a:defRPr/>
            </a:pPr>
            <a:r>
              <a:rPr lang="en-US" sz="2000" dirty="0" err="1" smtClean="0"/>
              <a:t>Intradural</a:t>
            </a:r>
            <a:r>
              <a:rPr lang="en-US" sz="2000" dirty="0" smtClean="0"/>
              <a:t> Vascular Supply Around Circle of Willis</a:t>
            </a:r>
          </a:p>
          <a:p>
            <a:pPr marL="0" indent="0" eaLnBrk="1" fontAlgn="auto" hangingPunct="1">
              <a:lnSpc>
                <a:spcPct val="50000"/>
              </a:lnSpc>
              <a:spcBef>
                <a:spcPts val="0"/>
              </a:spcBef>
              <a:spcAft>
                <a:spcPts val="1200"/>
              </a:spcAft>
              <a:buFont typeface="Wingdings 2" pitchFamily="18" charset="2"/>
              <a:buNone/>
              <a:defRPr/>
            </a:pPr>
            <a:r>
              <a:rPr lang="en-US" sz="2000" dirty="0" smtClean="0"/>
              <a:t>  </a:t>
            </a:r>
          </a:p>
          <a:p>
            <a:pPr marL="0" indent="0" eaLnBrk="1" fontAlgn="auto" hangingPunct="1">
              <a:lnSpc>
                <a:spcPct val="50000"/>
              </a:lnSpc>
              <a:spcBef>
                <a:spcPts val="0"/>
              </a:spcBef>
              <a:spcAft>
                <a:spcPts val="1200"/>
              </a:spcAft>
              <a:buFont typeface="Wingdings 2" pitchFamily="18" charset="2"/>
              <a:buNone/>
              <a:defRPr/>
            </a:pPr>
            <a:r>
              <a:rPr lang="en-US" sz="2000" dirty="0" smtClean="0"/>
              <a:t>   </a:t>
            </a:r>
            <a:r>
              <a:rPr lang="en-US" sz="1500" dirty="0" smtClean="0"/>
              <a:t>Superior </a:t>
            </a:r>
            <a:r>
              <a:rPr lang="en-US" sz="1500" dirty="0" err="1" smtClean="0"/>
              <a:t>Hypophyseal</a:t>
            </a:r>
            <a:r>
              <a:rPr lang="en-US" sz="1500" dirty="0" smtClean="0"/>
              <a:t> Artery:         </a:t>
            </a:r>
            <a:r>
              <a:rPr lang="en-US" sz="1500" dirty="0" err="1" smtClean="0"/>
              <a:t>Hypophyseal</a:t>
            </a:r>
            <a:r>
              <a:rPr lang="en-US" sz="1500" dirty="0" smtClean="0"/>
              <a:t> Stalk and Anterior Lobe</a:t>
            </a:r>
          </a:p>
          <a:p>
            <a:pPr marL="114300" indent="0" eaLnBrk="1" fontAlgn="auto" hangingPunct="1">
              <a:lnSpc>
                <a:spcPct val="50000"/>
              </a:lnSpc>
              <a:spcBef>
                <a:spcPts val="0"/>
              </a:spcBef>
              <a:spcAft>
                <a:spcPts val="1200"/>
              </a:spcAft>
              <a:buFont typeface="Wingdings 2" pitchFamily="18" charset="2"/>
              <a:buNone/>
              <a:defRPr/>
            </a:pPr>
            <a:r>
              <a:rPr lang="en-US" sz="1500" dirty="0" smtClean="0"/>
              <a:t>                                                           Optic Chas</a:t>
            </a:r>
          </a:p>
          <a:p>
            <a:pPr marL="114300" indent="0" eaLnBrk="1" fontAlgn="auto" hangingPunct="1">
              <a:lnSpc>
                <a:spcPct val="50000"/>
              </a:lnSpc>
              <a:spcBef>
                <a:spcPts val="0"/>
              </a:spcBef>
              <a:spcAft>
                <a:spcPts val="1200"/>
              </a:spcAft>
              <a:buFont typeface="Wingdings 2" pitchFamily="18" charset="2"/>
              <a:buNone/>
              <a:defRPr/>
            </a:pPr>
            <a:r>
              <a:rPr lang="en-US" sz="1500" dirty="0" smtClean="0"/>
              <a:t>Ophthalmic Artery:                          Globe and Orbital Contents</a:t>
            </a:r>
          </a:p>
          <a:p>
            <a:pPr marL="0" indent="0" eaLnBrk="1" fontAlgn="auto" hangingPunct="1">
              <a:lnSpc>
                <a:spcPct val="50000"/>
              </a:lnSpc>
              <a:spcBef>
                <a:spcPts val="0"/>
              </a:spcBef>
              <a:spcAft>
                <a:spcPts val="1200"/>
              </a:spcAft>
              <a:buFont typeface="Wingdings 2" pitchFamily="18" charset="2"/>
              <a:buNone/>
              <a:defRPr/>
            </a:pPr>
            <a:r>
              <a:rPr lang="en-US" sz="1500" dirty="0"/>
              <a:t> </a:t>
            </a:r>
            <a:r>
              <a:rPr lang="en-US" sz="1500" dirty="0" smtClean="0"/>
              <a:t>  Posterior Communicating Art:         Anterior </a:t>
            </a:r>
            <a:r>
              <a:rPr lang="en-US" sz="1500" dirty="0" err="1" smtClean="0"/>
              <a:t>Thalamoperferators</a:t>
            </a:r>
            <a:endParaRPr lang="en-US" sz="1500" dirty="0" smtClean="0"/>
          </a:p>
          <a:p>
            <a:pPr marL="114300" indent="0" eaLnBrk="1" fontAlgn="auto" hangingPunct="1">
              <a:lnSpc>
                <a:spcPct val="50000"/>
              </a:lnSpc>
              <a:spcBef>
                <a:spcPts val="0"/>
              </a:spcBef>
              <a:spcAft>
                <a:spcPts val="1200"/>
              </a:spcAft>
              <a:buFont typeface="Wingdings 2" pitchFamily="18" charset="2"/>
              <a:buNone/>
              <a:defRPr/>
            </a:pPr>
            <a:r>
              <a:rPr lang="en-US" sz="1500" dirty="0" smtClean="0"/>
              <a:t>                                                           Tuber </a:t>
            </a:r>
            <a:r>
              <a:rPr lang="en-US" sz="1500" dirty="0" err="1" smtClean="0"/>
              <a:t>Cinereum</a:t>
            </a:r>
            <a:r>
              <a:rPr lang="en-US" sz="1500" dirty="0" smtClean="0"/>
              <a:t>, </a:t>
            </a:r>
            <a:r>
              <a:rPr lang="en-US" sz="1500" dirty="0" err="1" smtClean="0"/>
              <a:t>Subthalamic</a:t>
            </a:r>
            <a:r>
              <a:rPr lang="en-US" sz="1500" dirty="0" smtClean="0"/>
              <a:t> Nucleus</a:t>
            </a:r>
          </a:p>
          <a:p>
            <a:pPr marL="114300" indent="0" eaLnBrk="1" fontAlgn="auto" hangingPunct="1">
              <a:lnSpc>
                <a:spcPct val="50000"/>
              </a:lnSpc>
              <a:spcBef>
                <a:spcPts val="0"/>
              </a:spcBef>
              <a:spcAft>
                <a:spcPts val="1200"/>
              </a:spcAft>
              <a:buFont typeface="Wingdings 2" pitchFamily="18" charset="2"/>
              <a:buNone/>
              <a:defRPr/>
            </a:pPr>
            <a:r>
              <a:rPr lang="en-US" sz="1500" dirty="0" smtClean="0"/>
              <a:t> 		</a:t>
            </a:r>
            <a:r>
              <a:rPr lang="en-US" sz="1500" dirty="0"/>
              <a:t> </a:t>
            </a:r>
            <a:r>
              <a:rPr lang="en-US" sz="1500" dirty="0" smtClean="0"/>
              <a:t>     Ventral and Periventricular Thalamic Nuclei</a:t>
            </a:r>
          </a:p>
          <a:p>
            <a:pPr marL="114300" indent="0" eaLnBrk="1" fontAlgn="auto" hangingPunct="1">
              <a:lnSpc>
                <a:spcPct val="50000"/>
              </a:lnSpc>
              <a:spcBef>
                <a:spcPts val="0"/>
              </a:spcBef>
              <a:spcAft>
                <a:spcPts val="1200"/>
              </a:spcAft>
              <a:buFont typeface="Wingdings 2" pitchFamily="18" charset="2"/>
              <a:buNone/>
              <a:defRPr/>
            </a:pPr>
            <a:r>
              <a:rPr lang="en-US" sz="1500" dirty="0" smtClean="0"/>
              <a:t>	</a:t>
            </a:r>
            <a:r>
              <a:rPr lang="en-US" sz="1500" dirty="0"/>
              <a:t> </a:t>
            </a:r>
            <a:r>
              <a:rPr lang="en-US" sz="1500" dirty="0" smtClean="0"/>
              <a:t>                                  Mammillary Bodies, Posterior Hypothalamus</a:t>
            </a:r>
          </a:p>
          <a:p>
            <a:pPr marL="114300" indent="0" eaLnBrk="1" fontAlgn="auto" hangingPunct="1">
              <a:lnSpc>
                <a:spcPct val="50000"/>
              </a:lnSpc>
              <a:spcBef>
                <a:spcPts val="0"/>
              </a:spcBef>
              <a:spcAft>
                <a:spcPts val="1200"/>
              </a:spcAft>
              <a:buFont typeface="Wingdings 2" pitchFamily="18" charset="2"/>
              <a:buNone/>
              <a:defRPr/>
            </a:pPr>
            <a:r>
              <a:rPr lang="en-US" sz="1500" dirty="0" smtClean="0"/>
              <a:t>                                                            Posterior Chiasm, Cerebral Peduncles</a:t>
            </a:r>
          </a:p>
          <a:p>
            <a:pPr marL="114300" indent="0" eaLnBrk="1" fontAlgn="auto" hangingPunct="1">
              <a:lnSpc>
                <a:spcPct val="50000"/>
              </a:lnSpc>
              <a:spcBef>
                <a:spcPts val="0"/>
              </a:spcBef>
              <a:spcAft>
                <a:spcPts val="1200"/>
              </a:spcAft>
              <a:buFont typeface="Wingdings 2" pitchFamily="18" charset="2"/>
              <a:buNone/>
              <a:defRPr/>
            </a:pPr>
            <a:r>
              <a:rPr lang="en-US" sz="1500" dirty="0" smtClean="0"/>
              <a:t>                                                            Posterior limb of Internal Capsule </a:t>
            </a:r>
          </a:p>
          <a:p>
            <a:pPr marL="0" indent="0" eaLnBrk="1" fontAlgn="auto" hangingPunct="1">
              <a:lnSpc>
                <a:spcPct val="50000"/>
              </a:lnSpc>
              <a:spcBef>
                <a:spcPts val="0"/>
              </a:spcBef>
              <a:spcAft>
                <a:spcPts val="1200"/>
              </a:spcAft>
              <a:buFont typeface="Wingdings 2" pitchFamily="18" charset="2"/>
              <a:buNone/>
              <a:defRPr/>
            </a:pPr>
            <a:r>
              <a:rPr lang="en-US" sz="1500" dirty="0"/>
              <a:t> </a:t>
            </a:r>
            <a:r>
              <a:rPr lang="en-US" sz="1500" dirty="0" smtClean="0"/>
              <a:t> Anterior </a:t>
            </a:r>
            <a:r>
              <a:rPr lang="en-US" sz="1500" dirty="0" err="1" smtClean="0"/>
              <a:t>Choroidal</a:t>
            </a:r>
            <a:r>
              <a:rPr lang="en-US" sz="1500" dirty="0" smtClean="0"/>
              <a:t> Artery:                Posterior limb of Internal Capsule</a:t>
            </a:r>
          </a:p>
          <a:p>
            <a:pPr marL="114300" indent="0" eaLnBrk="1" fontAlgn="auto" hangingPunct="1">
              <a:lnSpc>
                <a:spcPct val="50000"/>
              </a:lnSpc>
              <a:spcBef>
                <a:spcPts val="0"/>
              </a:spcBef>
              <a:spcAft>
                <a:spcPts val="1200"/>
              </a:spcAft>
              <a:buFont typeface="Wingdings 2" pitchFamily="18" charset="2"/>
              <a:buNone/>
              <a:defRPr/>
            </a:pPr>
            <a:r>
              <a:rPr lang="en-US" sz="1500" dirty="0" smtClean="0"/>
              <a:t>		      </a:t>
            </a:r>
            <a:r>
              <a:rPr lang="en-US" sz="1500" dirty="0"/>
              <a:t> </a:t>
            </a:r>
            <a:r>
              <a:rPr lang="en-US" sz="1500" dirty="0" err="1" smtClean="0"/>
              <a:t>Lentiform</a:t>
            </a:r>
            <a:r>
              <a:rPr lang="en-US" sz="1500" dirty="0" smtClean="0"/>
              <a:t> Nuclei (Basal Ganglia)</a:t>
            </a:r>
          </a:p>
          <a:p>
            <a:pPr marL="114300" indent="0" eaLnBrk="1" fontAlgn="auto" hangingPunct="1">
              <a:lnSpc>
                <a:spcPct val="50000"/>
              </a:lnSpc>
              <a:spcBef>
                <a:spcPts val="0"/>
              </a:spcBef>
              <a:spcAft>
                <a:spcPts val="1200"/>
              </a:spcAft>
              <a:buFont typeface="Wingdings 2" pitchFamily="18" charset="2"/>
              <a:buNone/>
              <a:defRPr/>
            </a:pPr>
            <a:r>
              <a:rPr lang="en-US" sz="1500" dirty="0"/>
              <a:t>	</a:t>
            </a:r>
            <a:r>
              <a:rPr lang="en-US" sz="1500" dirty="0" smtClean="0"/>
              <a:t>	       Optic Radiations</a:t>
            </a:r>
          </a:p>
          <a:p>
            <a:pPr marL="114300" indent="0" eaLnBrk="1" fontAlgn="auto" hangingPunct="1">
              <a:lnSpc>
                <a:spcPct val="50000"/>
              </a:lnSpc>
              <a:spcBef>
                <a:spcPts val="0"/>
              </a:spcBef>
              <a:spcAft>
                <a:spcPts val="1200"/>
              </a:spcAft>
              <a:buFont typeface="Wingdings 2" pitchFamily="18" charset="2"/>
              <a:buNone/>
              <a:defRPr/>
            </a:pPr>
            <a:r>
              <a:rPr lang="en-US" sz="1500" dirty="0"/>
              <a:t>	</a:t>
            </a:r>
            <a:r>
              <a:rPr lang="en-US" sz="1500" dirty="0" smtClean="0"/>
              <a:t>	       Amygdala</a:t>
            </a:r>
          </a:p>
          <a:p>
            <a:pPr marL="114300" indent="0" eaLnBrk="1" fontAlgn="auto" hangingPunct="1">
              <a:lnSpc>
                <a:spcPct val="50000"/>
              </a:lnSpc>
              <a:spcBef>
                <a:spcPts val="0"/>
              </a:spcBef>
              <a:spcAft>
                <a:spcPts val="1200"/>
              </a:spcAft>
              <a:buFont typeface="Wingdings 2" pitchFamily="18" charset="2"/>
              <a:buNone/>
              <a:defRPr/>
            </a:pPr>
            <a:r>
              <a:rPr lang="en-US" sz="1500" dirty="0"/>
              <a:t>	</a:t>
            </a:r>
            <a:r>
              <a:rPr lang="en-US" sz="1500" dirty="0" smtClean="0"/>
              <a:t>	       Choroid Plexus</a:t>
            </a:r>
          </a:p>
          <a:p>
            <a:pPr marL="0" indent="0" eaLnBrk="1" fontAlgn="auto" hangingPunct="1">
              <a:lnSpc>
                <a:spcPct val="50000"/>
              </a:lnSpc>
              <a:spcBef>
                <a:spcPts val="0"/>
              </a:spcBef>
              <a:spcAft>
                <a:spcPts val="1200"/>
              </a:spcAft>
              <a:buFont typeface="Wingdings 2" pitchFamily="18" charset="2"/>
              <a:buNone/>
              <a:defRPr/>
            </a:pPr>
            <a:r>
              <a:rPr lang="en-US" sz="1500" dirty="0" smtClean="0"/>
              <a:t>Recurrent Artery of </a:t>
            </a:r>
            <a:r>
              <a:rPr lang="en-US" sz="1500" dirty="0" err="1" smtClean="0"/>
              <a:t>Heubner</a:t>
            </a:r>
            <a:r>
              <a:rPr lang="en-US" sz="1500" dirty="0" smtClean="0"/>
              <a:t>:             Basal Ganglia – Globus </a:t>
            </a:r>
            <a:r>
              <a:rPr lang="en-US" sz="1500" dirty="0" err="1" smtClean="0"/>
              <a:t>Pallidus</a:t>
            </a:r>
            <a:r>
              <a:rPr lang="en-US" sz="1500" dirty="0" smtClean="0"/>
              <a:t>/Caudate</a:t>
            </a:r>
          </a:p>
          <a:p>
            <a:pPr marL="114300" indent="0" eaLnBrk="1" fontAlgn="auto" hangingPunct="1">
              <a:lnSpc>
                <a:spcPct val="50000"/>
              </a:lnSpc>
              <a:spcBef>
                <a:spcPts val="0"/>
              </a:spcBef>
              <a:spcAft>
                <a:spcPts val="1200"/>
              </a:spcAft>
              <a:buFont typeface="Wingdings 2" pitchFamily="18" charset="2"/>
              <a:buNone/>
              <a:defRPr/>
            </a:pPr>
            <a:r>
              <a:rPr lang="en-US" sz="1500" dirty="0" smtClean="0"/>
              <a:t>               14% off A1                         Internal  Capsule- Anterior Limb</a:t>
            </a:r>
          </a:p>
          <a:p>
            <a:pPr marL="114300" indent="0" eaLnBrk="1" fontAlgn="auto" hangingPunct="1">
              <a:lnSpc>
                <a:spcPct val="50000"/>
              </a:lnSpc>
              <a:spcBef>
                <a:spcPts val="0"/>
              </a:spcBef>
              <a:spcAft>
                <a:spcPts val="1200"/>
              </a:spcAft>
              <a:buFont typeface="Wingdings 2" pitchFamily="18" charset="2"/>
              <a:buNone/>
              <a:defRPr/>
            </a:pPr>
            <a:r>
              <a:rPr lang="en-US" sz="1500" dirty="0" smtClean="0"/>
              <a:t>               78% off A2                         Hypothalamus </a:t>
            </a:r>
          </a:p>
          <a:p>
            <a:pPr marL="0" indent="0" eaLnBrk="1" fontAlgn="auto" hangingPunct="1">
              <a:lnSpc>
                <a:spcPct val="50000"/>
              </a:lnSpc>
              <a:spcBef>
                <a:spcPts val="0"/>
              </a:spcBef>
              <a:spcAft>
                <a:spcPts val="1200"/>
              </a:spcAft>
              <a:buFont typeface="Wingdings 2" pitchFamily="18" charset="2"/>
              <a:buNone/>
              <a:defRPr/>
            </a:pPr>
            <a:r>
              <a:rPr lang="en-US" sz="1500" dirty="0" smtClean="0"/>
              <a:t>Anterior Communicating Artery:       Optic Chiasm, Lamina Terminal</a:t>
            </a:r>
          </a:p>
          <a:p>
            <a:pPr marL="0" indent="0" eaLnBrk="1" fontAlgn="auto" hangingPunct="1">
              <a:lnSpc>
                <a:spcPct val="50000"/>
              </a:lnSpc>
              <a:spcBef>
                <a:spcPts val="0"/>
              </a:spcBef>
              <a:spcAft>
                <a:spcPts val="1200"/>
              </a:spcAft>
              <a:buFont typeface="Wingdings 2" pitchFamily="18" charset="2"/>
              <a:buNone/>
              <a:defRPr/>
            </a:pPr>
            <a:r>
              <a:rPr lang="en-US" sz="1500" dirty="0" smtClean="0"/>
              <a:t>Perforators                                            </a:t>
            </a:r>
            <a:r>
              <a:rPr lang="en-US" sz="1500" dirty="0" err="1" smtClean="0"/>
              <a:t>Hypothalmus</a:t>
            </a:r>
            <a:r>
              <a:rPr lang="en-US" sz="1500" dirty="0" smtClean="0"/>
              <a:t>, </a:t>
            </a:r>
            <a:r>
              <a:rPr lang="en-US" sz="1500" dirty="0" err="1" smtClean="0"/>
              <a:t>Parolfactory</a:t>
            </a:r>
            <a:r>
              <a:rPr lang="en-US" sz="1500" dirty="0" smtClean="0"/>
              <a:t> Area</a:t>
            </a:r>
          </a:p>
          <a:p>
            <a:pPr marL="114300" indent="0" eaLnBrk="1" fontAlgn="auto" hangingPunct="1">
              <a:lnSpc>
                <a:spcPct val="50000"/>
              </a:lnSpc>
              <a:spcBef>
                <a:spcPts val="0"/>
              </a:spcBef>
              <a:spcAft>
                <a:spcPts val="1200"/>
              </a:spcAft>
              <a:buFont typeface="Wingdings 2" pitchFamily="18" charset="2"/>
              <a:buNone/>
              <a:defRPr/>
            </a:pPr>
            <a:r>
              <a:rPr lang="en-US" sz="1500" dirty="0"/>
              <a:t> </a:t>
            </a:r>
            <a:r>
              <a:rPr lang="en-US" sz="1500" dirty="0" smtClean="0"/>
              <a:t>                                                          Cingulate </a:t>
            </a:r>
            <a:r>
              <a:rPr lang="en-US" sz="1500" dirty="0" err="1" smtClean="0"/>
              <a:t>Gyrus</a:t>
            </a:r>
            <a:r>
              <a:rPr lang="en-US" sz="1500" dirty="0" smtClean="0"/>
              <a:t>, Corpus Callosum</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pPr eaLnBrk="1" hangingPunct="1"/>
            <a:r>
              <a:rPr lang="en-US" altLang="en-US" sz="3200" smtClean="0"/>
              <a:t>Branches: Clinoidal Segment of Internal Carotid</a:t>
            </a:r>
          </a:p>
        </p:txBody>
      </p:sp>
      <p:pic>
        <p:nvPicPr>
          <p:cNvPr id="3891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86013" y="1676400"/>
            <a:ext cx="4371975" cy="4373563"/>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pPr eaLnBrk="1" hangingPunct="1"/>
            <a:r>
              <a:rPr lang="en-US" altLang="en-US" sz="3200" smtClean="0"/>
              <a:t>Internal Carotid Artery</a:t>
            </a:r>
          </a:p>
        </p:txBody>
      </p:sp>
      <p:sp>
        <p:nvSpPr>
          <p:cNvPr id="39939" name="Content Placeholder 2"/>
          <p:cNvSpPr>
            <a:spLocks noGrp="1"/>
          </p:cNvSpPr>
          <p:nvPr>
            <p:ph idx="1"/>
          </p:nvPr>
        </p:nvSpPr>
        <p:spPr>
          <a:xfrm>
            <a:off x="571500" y="1600200"/>
            <a:ext cx="8001000" cy="4419600"/>
          </a:xfrm>
        </p:spPr>
        <p:txBody>
          <a:bodyPr/>
          <a:lstStyle/>
          <a:p>
            <a:pPr marL="114300" indent="0" algn="ctr" eaLnBrk="1" hangingPunct="1">
              <a:buFont typeface="Wingdings 2" panose="05020102010507070707" pitchFamily="18" charset="2"/>
              <a:buNone/>
            </a:pPr>
            <a:r>
              <a:rPr lang="en-US" altLang="en-US" sz="3200" smtClean="0"/>
              <a:t>Circle of Willis- Classic View </a:t>
            </a:r>
          </a:p>
          <a:p>
            <a:pPr marL="114300" indent="0" algn="ctr" eaLnBrk="1" hangingPunct="1">
              <a:buFont typeface="Wingdings 2" panose="05020102010507070707" pitchFamily="18" charset="2"/>
              <a:buNone/>
            </a:pPr>
            <a:endParaRPr lang="en-US" altLang="en-US" sz="3200" smtClean="0"/>
          </a:p>
        </p:txBody>
      </p:sp>
      <p:pic>
        <p:nvPicPr>
          <p:cNvPr id="39940"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24200" y="2244725"/>
            <a:ext cx="2816225" cy="406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Box 5"/>
          <p:cNvSpPr txBox="1">
            <a:spLocks noChangeArrowheads="1"/>
          </p:cNvSpPr>
          <p:nvPr/>
        </p:nvSpPr>
        <p:spPr bwMode="auto">
          <a:xfrm>
            <a:off x="3276600" y="6313488"/>
            <a:ext cx="3505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sto MT" panose="02040603050505030304" pitchFamily="18" charset="0"/>
              </a:defRPr>
            </a:lvl1pPr>
            <a:lvl2pPr marL="742950" indent="-285750" eaLnBrk="0" hangingPunct="0">
              <a:defRPr>
                <a:solidFill>
                  <a:schemeClr val="tx1"/>
                </a:solidFill>
                <a:latin typeface="Calisto MT" panose="02040603050505030304" pitchFamily="18" charset="0"/>
              </a:defRPr>
            </a:lvl2pPr>
            <a:lvl3pPr marL="1143000" indent="-228600" eaLnBrk="0" hangingPunct="0">
              <a:defRPr>
                <a:solidFill>
                  <a:schemeClr val="tx1"/>
                </a:solidFill>
                <a:latin typeface="Calisto MT" panose="02040603050505030304" pitchFamily="18" charset="0"/>
              </a:defRPr>
            </a:lvl3pPr>
            <a:lvl4pPr marL="1600200" indent="-228600" eaLnBrk="0" hangingPunct="0">
              <a:defRPr>
                <a:solidFill>
                  <a:schemeClr val="tx1"/>
                </a:solidFill>
                <a:latin typeface="Calisto MT" panose="02040603050505030304" pitchFamily="18" charset="0"/>
              </a:defRPr>
            </a:lvl4pPr>
            <a:lvl5pPr marL="2057400" indent="-228600" eaLnBrk="0" hangingPunct="0">
              <a:defRPr>
                <a:solidFill>
                  <a:schemeClr val="tx1"/>
                </a:solidFill>
                <a:latin typeface="Calisto MT" panose="02040603050505030304" pitchFamily="18" charset="0"/>
              </a:defRPr>
            </a:lvl5pPr>
            <a:lvl6pPr marL="2514600" indent="-228600" eaLnBrk="0" fontAlgn="base" hangingPunct="0">
              <a:spcBef>
                <a:spcPct val="0"/>
              </a:spcBef>
              <a:spcAft>
                <a:spcPct val="0"/>
              </a:spcAft>
              <a:defRPr>
                <a:solidFill>
                  <a:schemeClr val="tx1"/>
                </a:solidFill>
                <a:latin typeface="Calisto MT" panose="02040603050505030304" pitchFamily="18" charset="0"/>
              </a:defRPr>
            </a:lvl6pPr>
            <a:lvl7pPr marL="2971800" indent="-228600" eaLnBrk="0" fontAlgn="base" hangingPunct="0">
              <a:spcBef>
                <a:spcPct val="0"/>
              </a:spcBef>
              <a:spcAft>
                <a:spcPct val="0"/>
              </a:spcAft>
              <a:defRPr>
                <a:solidFill>
                  <a:schemeClr val="tx1"/>
                </a:solidFill>
                <a:latin typeface="Calisto MT" panose="02040603050505030304" pitchFamily="18" charset="0"/>
              </a:defRPr>
            </a:lvl7pPr>
            <a:lvl8pPr marL="3429000" indent="-228600" eaLnBrk="0" fontAlgn="base" hangingPunct="0">
              <a:spcBef>
                <a:spcPct val="0"/>
              </a:spcBef>
              <a:spcAft>
                <a:spcPct val="0"/>
              </a:spcAft>
              <a:defRPr>
                <a:solidFill>
                  <a:schemeClr val="tx1"/>
                </a:solidFill>
                <a:latin typeface="Calisto MT" panose="02040603050505030304" pitchFamily="18" charset="0"/>
              </a:defRPr>
            </a:lvl8pPr>
            <a:lvl9pPr marL="3886200" indent="-228600" eaLnBrk="0" fontAlgn="base" hangingPunct="0">
              <a:spcBef>
                <a:spcPct val="0"/>
              </a:spcBef>
              <a:spcAft>
                <a:spcPct val="0"/>
              </a:spcAft>
              <a:defRPr>
                <a:solidFill>
                  <a:schemeClr val="tx1"/>
                </a:solidFill>
                <a:latin typeface="Calisto MT" panose="02040603050505030304" pitchFamily="18" charset="0"/>
              </a:defRPr>
            </a:lvl9pPr>
          </a:lstStyle>
          <a:p>
            <a:pPr eaLnBrk="1" hangingPunct="1"/>
            <a:r>
              <a:rPr lang="en-US" altLang="en-US"/>
              <a:t>Seen in 18% of Patients</a:t>
            </a:r>
          </a:p>
        </p:txBody>
      </p:sp>
      <p:sp>
        <p:nvSpPr>
          <p:cNvPr id="39942" name="TextBox 6"/>
          <p:cNvSpPr txBox="1">
            <a:spLocks noChangeArrowheads="1"/>
          </p:cNvSpPr>
          <p:nvPr/>
        </p:nvSpPr>
        <p:spPr bwMode="auto">
          <a:xfrm>
            <a:off x="6248400" y="2667000"/>
            <a:ext cx="22860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sto MT" panose="02040603050505030304" pitchFamily="18" charset="0"/>
              </a:defRPr>
            </a:lvl1pPr>
            <a:lvl2pPr marL="742950" indent="-285750" eaLnBrk="0" hangingPunct="0">
              <a:defRPr>
                <a:solidFill>
                  <a:schemeClr val="tx1"/>
                </a:solidFill>
                <a:latin typeface="Calisto MT" panose="02040603050505030304" pitchFamily="18" charset="0"/>
              </a:defRPr>
            </a:lvl2pPr>
            <a:lvl3pPr marL="1143000" indent="-228600" eaLnBrk="0" hangingPunct="0">
              <a:defRPr>
                <a:solidFill>
                  <a:schemeClr val="tx1"/>
                </a:solidFill>
                <a:latin typeface="Calisto MT" panose="02040603050505030304" pitchFamily="18" charset="0"/>
              </a:defRPr>
            </a:lvl3pPr>
            <a:lvl4pPr marL="1600200" indent="-228600" eaLnBrk="0" hangingPunct="0">
              <a:defRPr>
                <a:solidFill>
                  <a:schemeClr val="tx1"/>
                </a:solidFill>
                <a:latin typeface="Calisto MT" panose="02040603050505030304" pitchFamily="18" charset="0"/>
              </a:defRPr>
            </a:lvl4pPr>
            <a:lvl5pPr marL="2057400" indent="-228600" eaLnBrk="0" hangingPunct="0">
              <a:defRPr>
                <a:solidFill>
                  <a:schemeClr val="tx1"/>
                </a:solidFill>
                <a:latin typeface="Calisto MT" panose="02040603050505030304" pitchFamily="18" charset="0"/>
              </a:defRPr>
            </a:lvl5pPr>
            <a:lvl6pPr marL="2514600" indent="-228600" eaLnBrk="0" fontAlgn="base" hangingPunct="0">
              <a:spcBef>
                <a:spcPct val="0"/>
              </a:spcBef>
              <a:spcAft>
                <a:spcPct val="0"/>
              </a:spcAft>
              <a:defRPr>
                <a:solidFill>
                  <a:schemeClr val="tx1"/>
                </a:solidFill>
                <a:latin typeface="Calisto MT" panose="02040603050505030304" pitchFamily="18" charset="0"/>
              </a:defRPr>
            </a:lvl6pPr>
            <a:lvl7pPr marL="2971800" indent="-228600" eaLnBrk="0" fontAlgn="base" hangingPunct="0">
              <a:spcBef>
                <a:spcPct val="0"/>
              </a:spcBef>
              <a:spcAft>
                <a:spcPct val="0"/>
              </a:spcAft>
              <a:defRPr>
                <a:solidFill>
                  <a:schemeClr val="tx1"/>
                </a:solidFill>
                <a:latin typeface="Calisto MT" panose="02040603050505030304" pitchFamily="18" charset="0"/>
              </a:defRPr>
            </a:lvl7pPr>
            <a:lvl8pPr marL="3429000" indent="-228600" eaLnBrk="0" fontAlgn="base" hangingPunct="0">
              <a:spcBef>
                <a:spcPct val="0"/>
              </a:spcBef>
              <a:spcAft>
                <a:spcPct val="0"/>
              </a:spcAft>
              <a:defRPr>
                <a:solidFill>
                  <a:schemeClr val="tx1"/>
                </a:solidFill>
                <a:latin typeface="Calisto MT" panose="02040603050505030304" pitchFamily="18" charset="0"/>
              </a:defRPr>
            </a:lvl8pPr>
            <a:lvl9pPr marL="3886200" indent="-228600" eaLnBrk="0" fontAlgn="base" hangingPunct="0">
              <a:spcBef>
                <a:spcPct val="0"/>
              </a:spcBef>
              <a:spcAft>
                <a:spcPct val="0"/>
              </a:spcAft>
              <a:defRPr>
                <a:solidFill>
                  <a:schemeClr val="tx1"/>
                </a:solidFill>
                <a:latin typeface="Calisto MT" panose="02040603050505030304" pitchFamily="18" charset="0"/>
              </a:defRPr>
            </a:lvl9pPr>
          </a:lstStyle>
          <a:p>
            <a:pPr eaLnBrk="1" hangingPunct="1"/>
            <a:r>
              <a:rPr lang="en-US" altLang="en-US" sz="1400" b="1">
                <a:solidFill>
                  <a:schemeClr val="bg1"/>
                </a:solidFill>
              </a:rPr>
              <a:t>Fig. 6-2. Anatomic diagram of the circle of Willis. (A) “Classic” circle of Willis. No component is hypoplastic or absent. This balanced configuration is present in only 18% of all cases.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p:txBody>
          <a:bodyPr/>
          <a:lstStyle/>
          <a:p>
            <a:pPr eaLnBrk="1" hangingPunct="1"/>
            <a:r>
              <a:rPr lang="en-US" altLang="en-US" sz="3200" smtClean="0"/>
              <a:t>Circle of Willis: Inferior View</a:t>
            </a:r>
          </a:p>
        </p:txBody>
      </p:sp>
      <p:pic>
        <p:nvPicPr>
          <p:cNvPr id="4096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86013" y="1676400"/>
            <a:ext cx="4371975" cy="4373563"/>
          </a:xfr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altLang="en-US" sz="3200" smtClean="0"/>
              <a:t>CTA of Carotid</a:t>
            </a:r>
          </a:p>
        </p:txBody>
      </p:sp>
      <p:pic>
        <p:nvPicPr>
          <p:cNvPr id="1433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86013" y="1676400"/>
            <a:ext cx="4371975" cy="4373563"/>
          </a:xfr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2"/>
          <p:cNvSpPr>
            <a:spLocks noGrp="1"/>
          </p:cNvSpPr>
          <p:nvPr>
            <p:ph type="title"/>
          </p:nvPr>
        </p:nvSpPr>
        <p:spPr/>
        <p:txBody>
          <a:bodyPr/>
          <a:lstStyle/>
          <a:p>
            <a:pPr eaLnBrk="1" hangingPunct="1"/>
            <a:r>
              <a:rPr lang="en-US" altLang="en-US" sz="1800" smtClean="0"/>
              <a:t>Right Pterional window: Supraclinoid carotid artery, anterior clinoid process, posterior clinoid process, optic chiasm, right II and III CNs, right PcomA, right P1 and P2 and basilar tip are visible</a:t>
            </a:r>
          </a:p>
        </p:txBody>
      </p:sp>
      <p:pic>
        <p:nvPicPr>
          <p:cNvPr id="41987"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177925" y="1600200"/>
            <a:ext cx="6788150" cy="4525963"/>
          </a:xfrm>
        </p:spPr>
      </p:pic>
    </p:spTree>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r>
              <a:rPr lang="en-US" altLang="en-US" sz="2000" smtClean="0"/>
              <a:t>Right pterional window: right supraclinoid carotid artery, right carotid bifurcation, right MCA, right ICA, right I, II, III, IV, V1 CNs, right SCA, right P1 and P2, basilar tip and right PcomA are visible </a:t>
            </a:r>
          </a:p>
        </p:txBody>
      </p:sp>
      <p:pic>
        <p:nvPicPr>
          <p:cNvPr id="4301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14475" y="1600200"/>
            <a:ext cx="6115050" cy="4525963"/>
          </a:xfrm>
        </p:spPr>
      </p:pic>
    </p:spTree>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p:txBody>
          <a:bodyPr/>
          <a:lstStyle/>
          <a:p>
            <a:pPr eaLnBrk="1" hangingPunct="1"/>
            <a:r>
              <a:rPr lang="en-US" altLang="en-US" sz="3200" smtClean="0"/>
              <a:t>Internal Carotid Artery</a:t>
            </a:r>
          </a:p>
        </p:txBody>
      </p:sp>
      <p:sp>
        <p:nvSpPr>
          <p:cNvPr id="44035" name="Content Placeholder 2"/>
          <p:cNvSpPr>
            <a:spLocks noGrp="1"/>
          </p:cNvSpPr>
          <p:nvPr>
            <p:ph idx="1"/>
          </p:nvPr>
        </p:nvSpPr>
        <p:spPr/>
        <p:txBody>
          <a:bodyPr/>
          <a:lstStyle/>
          <a:p>
            <a:pPr marL="114300" indent="0" algn="ctr" eaLnBrk="1" hangingPunct="1">
              <a:spcBef>
                <a:spcPct val="0"/>
              </a:spcBef>
              <a:buFont typeface="Wingdings 2" panose="05020102010507070707" pitchFamily="18" charset="2"/>
              <a:buNone/>
            </a:pPr>
            <a:r>
              <a:rPr lang="en-US" altLang="en-US" sz="1600" smtClean="0"/>
              <a:t>Variants in Circle of Willis </a:t>
            </a:r>
          </a:p>
          <a:p>
            <a:pPr marL="114300" indent="0" eaLnBrk="1" hangingPunct="1">
              <a:spcBef>
                <a:spcPct val="0"/>
              </a:spcBef>
              <a:buFont typeface="Wingdings 2" panose="05020102010507070707" pitchFamily="18" charset="2"/>
              <a:buNone/>
            </a:pPr>
            <a:endParaRPr lang="en-US" altLang="en-US" sz="1600" smtClean="0"/>
          </a:p>
          <a:p>
            <a:pPr marL="114300" indent="0" eaLnBrk="1" hangingPunct="1">
              <a:spcBef>
                <a:spcPct val="0"/>
              </a:spcBef>
              <a:buFont typeface="Wingdings 2" panose="05020102010507070707" pitchFamily="18" charset="2"/>
              <a:buNone/>
            </a:pPr>
            <a:r>
              <a:rPr lang="en-US" altLang="en-US" sz="1600" smtClean="0"/>
              <a:t>Hypoplasia of one or both Posterior Communicating Arteries                      22%</a:t>
            </a:r>
          </a:p>
          <a:p>
            <a:pPr marL="114300" indent="0" eaLnBrk="1" hangingPunct="1">
              <a:spcBef>
                <a:spcPct val="0"/>
              </a:spcBef>
              <a:buFont typeface="Wingdings 2" panose="05020102010507070707" pitchFamily="18" charset="2"/>
              <a:buNone/>
            </a:pPr>
            <a:endParaRPr lang="en-US" altLang="en-US" sz="1600" smtClean="0"/>
          </a:p>
          <a:p>
            <a:pPr marL="114300" indent="0" eaLnBrk="1" hangingPunct="1">
              <a:spcBef>
                <a:spcPct val="0"/>
              </a:spcBef>
              <a:buFont typeface="Wingdings 2" panose="05020102010507070707" pitchFamily="18" charset="2"/>
              <a:buNone/>
            </a:pPr>
            <a:r>
              <a:rPr lang="en-US" altLang="en-US" sz="1600" smtClean="0"/>
              <a:t>Absent or Hypoplastic A1 Segment                                                                   25%</a:t>
            </a:r>
          </a:p>
          <a:p>
            <a:pPr marL="114300" indent="0" eaLnBrk="1" hangingPunct="1">
              <a:spcBef>
                <a:spcPct val="0"/>
              </a:spcBef>
              <a:buFont typeface="Wingdings 2" panose="05020102010507070707" pitchFamily="18" charset="2"/>
              <a:buNone/>
            </a:pPr>
            <a:endParaRPr lang="en-US" altLang="en-US" sz="1600" smtClean="0"/>
          </a:p>
          <a:p>
            <a:pPr marL="114300" indent="0" eaLnBrk="1" hangingPunct="1">
              <a:spcBef>
                <a:spcPct val="0"/>
              </a:spcBef>
              <a:buFont typeface="Wingdings 2" panose="05020102010507070707" pitchFamily="18" charset="2"/>
              <a:buNone/>
            </a:pPr>
            <a:r>
              <a:rPr lang="en-US" altLang="en-US" sz="1600" smtClean="0"/>
              <a:t>Hypoplastic P1 Segment with Fetal Origin of Posterior Cerebral Artery         15%</a:t>
            </a:r>
          </a:p>
          <a:p>
            <a:pPr marL="114300" indent="0" eaLnBrk="1" hangingPunct="1">
              <a:spcBef>
                <a:spcPct val="0"/>
              </a:spcBef>
              <a:buFont typeface="Wingdings 2" panose="05020102010507070707" pitchFamily="18" charset="2"/>
              <a:buNone/>
            </a:pPr>
            <a:endParaRPr lang="en-US" altLang="en-US" sz="1600" smtClean="0"/>
          </a:p>
          <a:p>
            <a:pPr marL="114300" indent="0" eaLnBrk="1" hangingPunct="1">
              <a:spcBef>
                <a:spcPct val="0"/>
              </a:spcBef>
              <a:buFont typeface="Wingdings 2" panose="05020102010507070707" pitchFamily="18" charset="2"/>
              <a:buNone/>
            </a:pPr>
            <a:r>
              <a:rPr lang="en-US" altLang="en-US" sz="1600" smtClean="0"/>
              <a:t>Duplicated Anterior Communicating Artery                                                        9%</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p:txBody>
          <a:bodyPr/>
          <a:lstStyle/>
          <a:p>
            <a:pPr eaLnBrk="1" hangingPunct="1"/>
            <a:r>
              <a:rPr lang="en-US" altLang="en-US" sz="3200" smtClean="0"/>
              <a:t>CTA of Circle of Willis</a:t>
            </a:r>
          </a:p>
        </p:txBody>
      </p:sp>
      <p:pic>
        <p:nvPicPr>
          <p:cNvPr id="4505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08225" y="1600200"/>
            <a:ext cx="4525963" cy="4525963"/>
          </a:xfr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itle 1"/>
          <p:cNvSpPr>
            <a:spLocks noGrp="1"/>
          </p:cNvSpPr>
          <p:nvPr>
            <p:ph type="title"/>
          </p:nvPr>
        </p:nvSpPr>
        <p:spPr/>
        <p:txBody>
          <a:bodyPr/>
          <a:lstStyle/>
          <a:p>
            <a:pPr eaLnBrk="1" hangingPunct="1"/>
            <a:r>
              <a:rPr lang="en-US" altLang="en-US" sz="3200" smtClean="0"/>
              <a:t>CTA of Circle of Willis</a:t>
            </a:r>
          </a:p>
        </p:txBody>
      </p:sp>
      <p:pic>
        <p:nvPicPr>
          <p:cNvPr id="4608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08225" y="1600200"/>
            <a:ext cx="4525963" cy="4525963"/>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p:txBody>
          <a:bodyPr/>
          <a:lstStyle/>
          <a:p>
            <a:pPr eaLnBrk="1" hangingPunct="1"/>
            <a:r>
              <a:rPr lang="en-US" altLang="en-US" sz="3200" smtClean="0"/>
              <a:t>CTA of Circle of Willis</a:t>
            </a:r>
          </a:p>
        </p:txBody>
      </p:sp>
      <p:pic>
        <p:nvPicPr>
          <p:cNvPr id="4710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08225" y="1600200"/>
            <a:ext cx="4525963" cy="4525963"/>
          </a:xfr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pPr eaLnBrk="1" hangingPunct="1"/>
            <a:r>
              <a:rPr lang="en-US" altLang="en-US" sz="3200" smtClean="0"/>
              <a:t>Internal Carotid Artery</a:t>
            </a:r>
          </a:p>
        </p:txBody>
      </p:sp>
      <p:sp>
        <p:nvSpPr>
          <p:cNvPr id="48131" name="Content Placeholder 2"/>
          <p:cNvSpPr>
            <a:spLocks noGrp="1"/>
          </p:cNvSpPr>
          <p:nvPr>
            <p:ph idx="1"/>
          </p:nvPr>
        </p:nvSpPr>
        <p:spPr>
          <a:xfrm>
            <a:off x="571500" y="1600200"/>
            <a:ext cx="8001000" cy="4419600"/>
          </a:xfrm>
        </p:spPr>
        <p:txBody>
          <a:bodyPr/>
          <a:lstStyle/>
          <a:p>
            <a:pPr marL="114300" indent="0" algn="ctr" eaLnBrk="1" hangingPunct="1">
              <a:buFont typeface="Wingdings 2" panose="05020102010507070707" pitchFamily="18" charset="2"/>
              <a:buNone/>
            </a:pPr>
            <a:r>
              <a:rPr lang="en-US" altLang="en-US" sz="3200" smtClean="0"/>
              <a:t>Anterior Cerebral Artery</a:t>
            </a:r>
          </a:p>
          <a:p>
            <a:pPr marL="114300" indent="0" algn="ctr" eaLnBrk="1" hangingPunct="1">
              <a:buFont typeface="Wingdings 2" panose="05020102010507070707" pitchFamily="18" charset="2"/>
              <a:buNone/>
            </a:pPr>
            <a:endParaRPr lang="en-US" altLang="en-US" sz="3200" smtClean="0"/>
          </a:p>
        </p:txBody>
      </p:sp>
      <p:pic>
        <p:nvPicPr>
          <p:cNvPr id="48132"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 y="2286000"/>
            <a:ext cx="363061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9075" y="5761038"/>
            <a:ext cx="4038600" cy="93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7413" y="2263775"/>
            <a:ext cx="358616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7800" y="5062538"/>
            <a:ext cx="2590800" cy="164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p:txBody>
          <a:bodyPr/>
          <a:lstStyle/>
          <a:p>
            <a:pPr eaLnBrk="1" hangingPunct="1"/>
            <a:r>
              <a:rPr lang="en-US" altLang="en-US" sz="3200" smtClean="0"/>
              <a:t>Medial View Anterior Cerebral Artery</a:t>
            </a:r>
          </a:p>
        </p:txBody>
      </p:sp>
      <p:pic>
        <p:nvPicPr>
          <p:cNvPr id="4915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86013" y="1676400"/>
            <a:ext cx="4371975" cy="4373563"/>
          </a:xfr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itle 1"/>
          <p:cNvSpPr>
            <a:spLocks noGrp="1"/>
          </p:cNvSpPr>
          <p:nvPr>
            <p:ph type="title"/>
          </p:nvPr>
        </p:nvSpPr>
        <p:spPr/>
        <p:txBody>
          <a:bodyPr/>
          <a:lstStyle/>
          <a:p>
            <a:pPr eaLnBrk="1" hangingPunct="1"/>
            <a:r>
              <a:rPr lang="en-US" altLang="en-US" sz="3200" smtClean="0"/>
              <a:t>Anterior Cerebral Artery</a:t>
            </a:r>
          </a:p>
        </p:txBody>
      </p:sp>
      <p:sp>
        <p:nvSpPr>
          <p:cNvPr id="50179" name="Content Placeholder 2"/>
          <p:cNvSpPr>
            <a:spLocks noGrp="1"/>
          </p:cNvSpPr>
          <p:nvPr>
            <p:ph idx="1"/>
          </p:nvPr>
        </p:nvSpPr>
        <p:spPr/>
        <p:txBody>
          <a:bodyPr/>
          <a:lstStyle/>
          <a:p>
            <a:pPr marL="114300" indent="0" algn="ctr" eaLnBrk="1" hangingPunct="1">
              <a:spcBef>
                <a:spcPct val="0"/>
              </a:spcBef>
              <a:buFont typeface="Wingdings 2" panose="05020102010507070707" pitchFamily="18" charset="2"/>
              <a:buNone/>
            </a:pPr>
            <a:r>
              <a:rPr lang="en-US" altLang="en-US" sz="2200" smtClean="0"/>
              <a:t>Medial Lenticulostriate Vessels (A1)</a:t>
            </a:r>
          </a:p>
          <a:p>
            <a:pPr marL="114300" indent="0" eaLnBrk="1" hangingPunct="1">
              <a:spcBef>
                <a:spcPct val="0"/>
              </a:spcBef>
              <a:buFont typeface="Wingdings 2" panose="05020102010507070707" pitchFamily="18" charset="2"/>
              <a:buNone/>
            </a:pPr>
            <a:endParaRPr lang="en-US" altLang="en-US" sz="2200" smtClean="0"/>
          </a:p>
          <a:p>
            <a:pPr marL="114300" indent="0" eaLnBrk="1" hangingPunct="1">
              <a:spcBef>
                <a:spcPct val="0"/>
              </a:spcBef>
              <a:buFont typeface="Wingdings 2" panose="05020102010507070707" pitchFamily="18" charset="2"/>
              <a:buNone/>
            </a:pPr>
            <a:r>
              <a:rPr lang="en-US" altLang="en-US" sz="2200" smtClean="0"/>
              <a:t>Anterior Perforated Substance             Dorsal Optic Chiasm</a:t>
            </a:r>
          </a:p>
          <a:p>
            <a:pPr marL="114300" indent="0" eaLnBrk="1" hangingPunct="1">
              <a:spcBef>
                <a:spcPct val="0"/>
              </a:spcBef>
              <a:buFont typeface="Wingdings 2" panose="05020102010507070707" pitchFamily="18" charset="2"/>
              <a:buNone/>
            </a:pPr>
            <a:r>
              <a:rPr lang="en-US" altLang="en-US" sz="2200" smtClean="0"/>
              <a:t>Subfrontal Area                                     Anterior Commisur </a:t>
            </a:r>
          </a:p>
          <a:p>
            <a:pPr marL="114300" indent="0" eaLnBrk="1" hangingPunct="1">
              <a:spcBef>
                <a:spcPct val="0"/>
              </a:spcBef>
              <a:buFont typeface="Wingdings 2" panose="05020102010507070707" pitchFamily="18" charset="2"/>
              <a:buNone/>
            </a:pPr>
            <a:r>
              <a:rPr lang="en-US" altLang="en-US" sz="2200" smtClean="0"/>
              <a:t>Septum Pellucidum                               Hypothalamus</a:t>
            </a:r>
          </a:p>
          <a:p>
            <a:pPr marL="114300" indent="0" eaLnBrk="1" hangingPunct="1">
              <a:spcBef>
                <a:spcPct val="0"/>
              </a:spcBef>
              <a:buFont typeface="Wingdings 2" panose="05020102010507070707" pitchFamily="18" charset="2"/>
              <a:buNone/>
            </a:pPr>
            <a:r>
              <a:rPr lang="en-US" altLang="en-US" sz="2200" smtClean="0"/>
              <a:t>                                Para-olfactory Areas</a:t>
            </a: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p:cNvSpPr>
            <a:spLocks noGrp="1"/>
          </p:cNvSpPr>
          <p:nvPr>
            <p:ph type="title"/>
          </p:nvPr>
        </p:nvSpPr>
        <p:spPr/>
        <p:txBody>
          <a:bodyPr/>
          <a:lstStyle/>
          <a:p>
            <a:pPr eaLnBrk="1" hangingPunct="1"/>
            <a:r>
              <a:rPr lang="en-US" altLang="en-US" sz="3200" smtClean="0"/>
              <a:t>Medial and Lateral </a:t>
            </a:r>
            <a:br>
              <a:rPr lang="en-US" altLang="en-US" sz="3200" smtClean="0"/>
            </a:br>
            <a:r>
              <a:rPr lang="en-US" altLang="en-US" sz="3200" smtClean="0"/>
              <a:t>Lenticulostriate Vessels</a:t>
            </a:r>
          </a:p>
        </p:txBody>
      </p:sp>
      <p:pic>
        <p:nvPicPr>
          <p:cNvPr id="5120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86013" y="1676400"/>
            <a:ext cx="4371975" cy="4373563"/>
          </a:xfr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381000" y="381000"/>
            <a:ext cx="8261350" cy="1039813"/>
          </a:xfrm>
        </p:spPr>
        <p:txBody>
          <a:bodyPr/>
          <a:lstStyle/>
          <a:p>
            <a:pPr eaLnBrk="1" hangingPunct="1"/>
            <a:r>
              <a:rPr lang="en-US" altLang="en-US" sz="3200" smtClean="0"/>
              <a:t>Aortic Arch Normal Variants</a:t>
            </a:r>
          </a:p>
        </p:txBody>
      </p:sp>
      <p:sp>
        <p:nvSpPr>
          <p:cNvPr id="3" name="Content Placeholder 2"/>
          <p:cNvSpPr>
            <a:spLocks noGrp="1"/>
          </p:cNvSpPr>
          <p:nvPr>
            <p:ph idx="1"/>
          </p:nvPr>
        </p:nvSpPr>
        <p:spPr/>
        <p:txBody>
          <a:bodyPr rtlCol="0">
            <a:normAutofit/>
          </a:bodyPr>
          <a:lstStyle/>
          <a:p>
            <a:pPr marL="114300" indent="0" algn="ctr" eaLnBrk="1" fontAlgn="auto" hangingPunct="1">
              <a:spcBef>
                <a:spcPts val="0"/>
              </a:spcBef>
              <a:spcAft>
                <a:spcPts val="0"/>
              </a:spcAft>
              <a:buFont typeface="Wingdings 2" pitchFamily="18" charset="2"/>
              <a:buNone/>
              <a:defRPr/>
            </a:pPr>
            <a:r>
              <a:rPr lang="en-US" sz="3000" dirty="0" smtClean="0"/>
              <a:t>Origin of Vertebral Artery</a:t>
            </a:r>
          </a:p>
          <a:p>
            <a:pPr marL="114300" indent="0" algn="ctr" eaLnBrk="1" fontAlgn="auto" hangingPunct="1">
              <a:spcBef>
                <a:spcPts val="0"/>
              </a:spcBef>
              <a:spcAft>
                <a:spcPts val="0"/>
              </a:spcAft>
              <a:buFont typeface="Wingdings 2" pitchFamily="18" charset="2"/>
              <a:buNone/>
              <a:defRPr/>
            </a:pPr>
            <a:endParaRPr lang="en-US" sz="3000" dirty="0"/>
          </a:p>
          <a:p>
            <a:pPr eaLnBrk="1" fontAlgn="auto" hangingPunct="1">
              <a:spcBef>
                <a:spcPts val="0"/>
              </a:spcBef>
              <a:spcAft>
                <a:spcPts val="0"/>
              </a:spcAft>
              <a:defRPr/>
            </a:pPr>
            <a:endParaRPr lang="en-US" sz="3000" dirty="0" smtClean="0"/>
          </a:p>
          <a:p>
            <a:pPr eaLnBrk="1" fontAlgn="auto" hangingPunct="1">
              <a:spcBef>
                <a:spcPts val="0"/>
              </a:spcBef>
              <a:spcAft>
                <a:spcPts val="0"/>
              </a:spcAft>
              <a:defRPr/>
            </a:pPr>
            <a:r>
              <a:rPr lang="en-US" sz="2800" dirty="0" smtClean="0"/>
              <a:t>Right common or Internal Carotid Artery</a:t>
            </a:r>
          </a:p>
          <a:p>
            <a:pPr eaLnBrk="1" fontAlgn="auto" hangingPunct="1">
              <a:spcBef>
                <a:spcPts val="0"/>
              </a:spcBef>
              <a:spcAft>
                <a:spcPts val="0"/>
              </a:spcAft>
              <a:defRPr/>
            </a:pPr>
            <a:endParaRPr lang="en-US" sz="2800" dirty="0" smtClean="0"/>
          </a:p>
          <a:p>
            <a:pPr eaLnBrk="1" fontAlgn="auto" hangingPunct="1">
              <a:spcBef>
                <a:spcPts val="0"/>
              </a:spcBef>
              <a:spcAft>
                <a:spcPts val="0"/>
              </a:spcAft>
              <a:defRPr/>
            </a:pPr>
            <a:r>
              <a:rPr lang="en-US" sz="2800" dirty="0" smtClean="0"/>
              <a:t>Directly from Aortic Arch</a:t>
            </a:r>
          </a:p>
          <a:p>
            <a:pPr eaLnBrk="1" fontAlgn="auto" hangingPunct="1">
              <a:spcBef>
                <a:spcPts val="0"/>
              </a:spcBef>
              <a:spcAft>
                <a:spcPts val="0"/>
              </a:spcAft>
              <a:defRPr/>
            </a:pPr>
            <a:endParaRPr lang="en-US" sz="2800" dirty="0" smtClean="0"/>
          </a:p>
          <a:p>
            <a:pPr eaLnBrk="1" fontAlgn="auto" hangingPunct="1">
              <a:spcBef>
                <a:spcPts val="0"/>
              </a:spcBef>
              <a:spcAft>
                <a:spcPts val="0"/>
              </a:spcAft>
              <a:defRPr/>
            </a:pPr>
            <a:r>
              <a:rPr lang="en-US" sz="2800" dirty="0" smtClean="0"/>
              <a:t>From </a:t>
            </a:r>
            <a:r>
              <a:rPr lang="en-US" sz="2800" dirty="0" err="1" smtClean="0"/>
              <a:t>Subclavian</a:t>
            </a:r>
            <a:r>
              <a:rPr lang="en-US" sz="2800" dirty="0" smtClean="0"/>
              <a:t> Distal to </a:t>
            </a:r>
            <a:r>
              <a:rPr lang="en-US" sz="2800" dirty="0" err="1" smtClean="0"/>
              <a:t>Thyrocervical</a:t>
            </a:r>
            <a:r>
              <a:rPr lang="en-US" sz="2800" dirty="0" smtClean="0"/>
              <a:t> Trunk</a:t>
            </a:r>
            <a:endParaRPr lang="en-US" sz="2800"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pPr eaLnBrk="1" hangingPunct="1"/>
            <a:r>
              <a:rPr lang="en-US" altLang="en-US" sz="3200" smtClean="0"/>
              <a:t>Lateral Angiogram: Internal </a:t>
            </a:r>
            <a:br>
              <a:rPr lang="en-US" altLang="en-US" sz="3200" smtClean="0"/>
            </a:br>
            <a:r>
              <a:rPr lang="en-US" altLang="en-US" sz="3200" smtClean="0"/>
              <a:t>Carotid Artery</a:t>
            </a:r>
          </a:p>
        </p:txBody>
      </p:sp>
      <p:pic>
        <p:nvPicPr>
          <p:cNvPr id="52227"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308225" y="1600200"/>
            <a:ext cx="4525963" cy="4525963"/>
          </a:xfr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lstStyle/>
          <a:p>
            <a:pPr eaLnBrk="1" hangingPunct="1"/>
            <a:r>
              <a:rPr lang="en-US" altLang="en-US" sz="3200" smtClean="0"/>
              <a:t>AP Angiogram Internal Carotid Artery</a:t>
            </a:r>
          </a:p>
        </p:txBody>
      </p:sp>
      <p:pic>
        <p:nvPicPr>
          <p:cNvPr id="5325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08225" y="1600200"/>
            <a:ext cx="4525963" cy="4525963"/>
          </a:xfr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pPr eaLnBrk="1" hangingPunct="1"/>
            <a:r>
              <a:rPr lang="en-US" altLang="en-US" sz="3200" smtClean="0"/>
              <a:t>Lateral MRA: Internal Carotid Artery</a:t>
            </a:r>
          </a:p>
        </p:txBody>
      </p:sp>
      <p:pic>
        <p:nvPicPr>
          <p:cNvPr id="5427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08225" y="1600200"/>
            <a:ext cx="4525963" cy="4525963"/>
          </a:xfr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pPr eaLnBrk="1" hangingPunct="1"/>
            <a:r>
              <a:rPr lang="en-US" altLang="en-US" sz="3200" smtClean="0"/>
              <a:t>AP MRA Internal Carotid Artery</a:t>
            </a:r>
          </a:p>
        </p:txBody>
      </p:sp>
      <p:pic>
        <p:nvPicPr>
          <p:cNvPr id="5529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08225" y="1600200"/>
            <a:ext cx="4525963" cy="4525963"/>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pPr eaLnBrk="1" hangingPunct="1"/>
            <a:r>
              <a:rPr lang="en-US" altLang="en-US" sz="3200" smtClean="0"/>
              <a:t>Internal Carotid Artery</a:t>
            </a:r>
          </a:p>
        </p:txBody>
      </p:sp>
      <p:sp>
        <p:nvSpPr>
          <p:cNvPr id="56323" name="Content Placeholder 2"/>
          <p:cNvSpPr>
            <a:spLocks noGrp="1"/>
          </p:cNvSpPr>
          <p:nvPr>
            <p:ph idx="1"/>
          </p:nvPr>
        </p:nvSpPr>
        <p:spPr>
          <a:xfrm>
            <a:off x="571500" y="1600200"/>
            <a:ext cx="8001000" cy="4419600"/>
          </a:xfrm>
        </p:spPr>
        <p:txBody>
          <a:bodyPr/>
          <a:lstStyle/>
          <a:p>
            <a:pPr marL="114300" indent="0" algn="ctr" eaLnBrk="1" hangingPunct="1">
              <a:buFont typeface="Wingdings 2" panose="05020102010507070707" pitchFamily="18" charset="2"/>
              <a:buNone/>
            </a:pPr>
            <a:r>
              <a:rPr lang="en-US" altLang="en-US" sz="3200" smtClean="0"/>
              <a:t>Middle Cerebral Artery</a:t>
            </a:r>
          </a:p>
          <a:p>
            <a:pPr marL="114300" indent="0" algn="ctr" eaLnBrk="1" hangingPunct="1">
              <a:buFont typeface="Wingdings 2" panose="05020102010507070707" pitchFamily="18" charset="2"/>
              <a:buNone/>
            </a:pPr>
            <a:endParaRPr lang="en-US" altLang="en-US" sz="3200" smtClean="0"/>
          </a:p>
          <a:p>
            <a:pPr marL="114300" indent="0" algn="ctr" eaLnBrk="1" hangingPunct="1">
              <a:buFont typeface="Wingdings 2" panose="05020102010507070707" pitchFamily="18" charset="2"/>
              <a:buNone/>
            </a:pPr>
            <a:endParaRPr lang="en-US" altLang="en-US" sz="3200" smtClean="0"/>
          </a:p>
        </p:txBody>
      </p:sp>
      <p:pic>
        <p:nvPicPr>
          <p:cNvPr id="5632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 y="2209800"/>
            <a:ext cx="5237163" cy="415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2514600"/>
            <a:ext cx="2925763" cy="167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pPr eaLnBrk="1" hangingPunct="1"/>
            <a:r>
              <a:rPr lang="en-US" altLang="en-US" sz="3200" smtClean="0"/>
              <a:t>Middle Cerebral Artery: Inferior View</a:t>
            </a:r>
          </a:p>
        </p:txBody>
      </p:sp>
      <p:pic>
        <p:nvPicPr>
          <p:cNvPr id="5734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86013" y="1676400"/>
            <a:ext cx="4371975" cy="4373563"/>
          </a:xfr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pPr eaLnBrk="1" hangingPunct="1"/>
            <a:r>
              <a:rPr lang="en-US" altLang="en-US" sz="3200" smtClean="0"/>
              <a:t>Middle Cerebral Artery</a:t>
            </a:r>
          </a:p>
        </p:txBody>
      </p:sp>
      <p:sp>
        <p:nvSpPr>
          <p:cNvPr id="58371" name="Content Placeholder 2"/>
          <p:cNvSpPr>
            <a:spLocks noGrp="1"/>
          </p:cNvSpPr>
          <p:nvPr>
            <p:ph idx="1"/>
          </p:nvPr>
        </p:nvSpPr>
        <p:spPr/>
        <p:txBody>
          <a:bodyPr/>
          <a:lstStyle/>
          <a:p>
            <a:pPr marL="114300" indent="0" algn="ctr" eaLnBrk="1" hangingPunct="1">
              <a:spcBef>
                <a:spcPct val="0"/>
              </a:spcBef>
              <a:buFont typeface="Wingdings 2" panose="05020102010507070707" pitchFamily="18" charset="2"/>
              <a:buNone/>
            </a:pPr>
            <a:r>
              <a:rPr lang="en-US" altLang="en-US" sz="3200" smtClean="0"/>
              <a:t>Lateral Lenticulostriate Vessels</a:t>
            </a:r>
          </a:p>
          <a:p>
            <a:pPr marL="114300" indent="0" algn="ctr" eaLnBrk="1" hangingPunct="1">
              <a:spcBef>
                <a:spcPct val="0"/>
              </a:spcBef>
              <a:buFont typeface="Wingdings 2" panose="05020102010507070707" pitchFamily="18" charset="2"/>
              <a:buNone/>
            </a:pPr>
            <a:endParaRPr lang="en-US" altLang="en-US" sz="3200" smtClean="0"/>
          </a:p>
          <a:p>
            <a:pPr marL="114300" indent="0" eaLnBrk="1" hangingPunct="1">
              <a:spcBef>
                <a:spcPct val="0"/>
              </a:spcBef>
              <a:buFont typeface="Wingdings 2" panose="05020102010507070707" pitchFamily="18" charset="2"/>
              <a:buNone/>
            </a:pPr>
            <a:r>
              <a:rPr lang="en-US" altLang="en-US" sz="3000" smtClean="0"/>
              <a:t>Basil Ganglia</a:t>
            </a:r>
          </a:p>
          <a:p>
            <a:pPr marL="114300" indent="0" eaLnBrk="1" hangingPunct="1">
              <a:spcBef>
                <a:spcPct val="0"/>
              </a:spcBef>
              <a:buFont typeface="Wingdings 2" panose="05020102010507070707" pitchFamily="18" charset="2"/>
              <a:buNone/>
            </a:pPr>
            <a:endParaRPr lang="en-US" altLang="en-US" sz="3000" smtClean="0"/>
          </a:p>
          <a:p>
            <a:pPr marL="114300" indent="0" eaLnBrk="1" hangingPunct="1">
              <a:spcBef>
                <a:spcPct val="0"/>
              </a:spcBef>
              <a:buFont typeface="Wingdings 2" panose="05020102010507070707" pitchFamily="18" charset="2"/>
              <a:buNone/>
            </a:pPr>
            <a:r>
              <a:rPr lang="en-US" altLang="en-US" sz="3000" smtClean="0"/>
              <a:t>Internal Capsule </a:t>
            </a:r>
          </a:p>
          <a:p>
            <a:pPr marL="114300" indent="0" eaLnBrk="1" hangingPunct="1">
              <a:spcBef>
                <a:spcPct val="0"/>
              </a:spcBef>
              <a:buFont typeface="Wingdings 2" panose="05020102010507070707" pitchFamily="18" charset="2"/>
              <a:buNone/>
            </a:pPr>
            <a:endParaRPr lang="en-US" altLang="en-US" sz="3000" smtClean="0"/>
          </a:p>
          <a:p>
            <a:pPr marL="114300" indent="0" eaLnBrk="1" hangingPunct="1">
              <a:spcBef>
                <a:spcPct val="0"/>
              </a:spcBef>
              <a:buFont typeface="Wingdings 2" panose="05020102010507070707" pitchFamily="18" charset="2"/>
              <a:buNone/>
            </a:pPr>
            <a:r>
              <a:rPr lang="en-US" altLang="en-US" sz="3000" smtClean="0"/>
              <a:t>Caudate Nucleus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Title 1"/>
          <p:cNvSpPr>
            <a:spLocks noGrp="1"/>
          </p:cNvSpPr>
          <p:nvPr>
            <p:ph type="title"/>
          </p:nvPr>
        </p:nvSpPr>
        <p:spPr/>
        <p:txBody>
          <a:bodyPr/>
          <a:lstStyle/>
          <a:p>
            <a:pPr eaLnBrk="1" hangingPunct="1"/>
            <a:r>
              <a:rPr lang="en-US" altLang="en-US" sz="3200" smtClean="0"/>
              <a:t>Lateral Lenticulostraiate Vessels</a:t>
            </a:r>
          </a:p>
        </p:txBody>
      </p:sp>
      <p:pic>
        <p:nvPicPr>
          <p:cNvPr id="5939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86013" y="1676400"/>
            <a:ext cx="4371975" cy="4373563"/>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pPr eaLnBrk="1" hangingPunct="1"/>
            <a:r>
              <a:rPr lang="en-US" altLang="en-US" sz="3200" smtClean="0"/>
              <a:t>Lateral Angiogram Middle Cerebral Artery</a:t>
            </a:r>
          </a:p>
        </p:txBody>
      </p:sp>
      <p:pic>
        <p:nvPicPr>
          <p:cNvPr id="6041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08225" y="1600200"/>
            <a:ext cx="4525963" cy="4525963"/>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p:txBody>
          <a:bodyPr/>
          <a:lstStyle/>
          <a:p>
            <a:pPr eaLnBrk="1" hangingPunct="1"/>
            <a:r>
              <a:rPr lang="en-US" altLang="en-US" sz="3200" smtClean="0"/>
              <a:t>Middle Cerebral Artery</a:t>
            </a:r>
          </a:p>
        </p:txBody>
      </p:sp>
      <p:pic>
        <p:nvPicPr>
          <p:cNvPr id="6144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76400" y="1905000"/>
            <a:ext cx="5924550" cy="3343275"/>
          </a:xfrm>
        </p:spPr>
      </p:pic>
      <p:pic>
        <p:nvPicPr>
          <p:cNvPr id="6144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5410200"/>
            <a:ext cx="5475288"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pPr eaLnBrk="1" hangingPunct="1"/>
            <a:r>
              <a:rPr lang="en-US" altLang="en-US" sz="3200" smtClean="0"/>
              <a:t>MRA: External/Common Carotid</a:t>
            </a:r>
          </a:p>
        </p:txBody>
      </p:sp>
      <p:pic>
        <p:nvPicPr>
          <p:cNvPr id="1638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08225" y="1600200"/>
            <a:ext cx="4525963" cy="4525963"/>
          </a:xfrm>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r>
              <a:rPr lang="en-US" altLang="en-US" sz="3200" smtClean="0"/>
              <a:t>AP Angiogram Middle Cerebral Artery</a:t>
            </a:r>
          </a:p>
        </p:txBody>
      </p:sp>
      <p:pic>
        <p:nvPicPr>
          <p:cNvPr id="6246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08225" y="1600200"/>
            <a:ext cx="4525963" cy="4525963"/>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Title 1"/>
          <p:cNvSpPr>
            <a:spLocks noGrp="1"/>
          </p:cNvSpPr>
          <p:nvPr>
            <p:ph type="title"/>
          </p:nvPr>
        </p:nvSpPr>
        <p:spPr/>
        <p:txBody>
          <a:bodyPr/>
          <a:lstStyle/>
          <a:p>
            <a:pPr eaLnBrk="1" hangingPunct="1"/>
            <a:r>
              <a:rPr lang="en-US" altLang="en-US" sz="3200" smtClean="0"/>
              <a:t>AP Angiogram Middle Cerebral Artery</a:t>
            </a:r>
          </a:p>
        </p:txBody>
      </p:sp>
      <p:pic>
        <p:nvPicPr>
          <p:cNvPr id="6349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08225" y="1600200"/>
            <a:ext cx="4525963" cy="4525963"/>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pPr eaLnBrk="1" hangingPunct="1"/>
            <a:r>
              <a:rPr lang="en-US" altLang="en-US" sz="3200" smtClean="0"/>
              <a:t>AP MRA Middle Cerebral Artery</a:t>
            </a:r>
          </a:p>
        </p:txBody>
      </p:sp>
      <p:pic>
        <p:nvPicPr>
          <p:cNvPr id="6451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08225" y="1600200"/>
            <a:ext cx="4525963" cy="4525963"/>
          </a:xfrm>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pPr eaLnBrk="1" hangingPunct="1"/>
            <a:r>
              <a:rPr lang="en-US" altLang="en-US" sz="3200" smtClean="0"/>
              <a:t>Arteries of Posterior Fossa</a:t>
            </a:r>
          </a:p>
        </p:txBody>
      </p:sp>
      <p:pic>
        <p:nvPicPr>
          <p:cNvPr id="6553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838200" y="2362200"/>
            <a:ext cx="4211638" cy="3916363"/>
          </a:xfrm>
        </p:spPr>
      </p:pic>
      <p:sp>
        <p:nvSpPr>
          <p:cNvPr id="65540" name="TextBox 5"/>
          <p:cNvSpPr txBox="1">
            <a:spLocks noChangeArrowheads="1"/>
          </p:cNvSpPr>
          <p:nvPr/>
        </p:nvSpPr>
        <p:spPr bwMode="auto">
          <a:xfrm>
            <a:off x="2667000" y="1676400"/>
            <a:ext cx="38862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4300" eaLnBrk="0" hangingPunct="0">
              <a:defRPr>
                <a:solidFill>
                  <a:schemeClr val="tx1"/>
                </a:solidFill>
                <a:latin typeface="Calisto MT" panose="02040603050505030304" pitchFamily="18" charset="0"/>
              </a:defRPr>
            </a:lvl1pPr>
            <a:lvl2pPr marL="742950" indent="-285750" eaLnBrk="0" hangingPunct="0">
              <a:defRPr>
                <a:solidFill>
                  <a:schemeClr val="tx1"/>
                </a:solidFill>
                <a:latin typeface="Calisto MT" panose="02040603050505030304" pitchFamily="18" charset="0"/>
              </a:defRPr>
            </a:lvl2pPr>
            <a:lvl3pPr marL="1143000" indent="-228600" eaLnBrk="0" hangingPunct="0">
              <a:defRPr>
                <a:solidFill>
                  <a:schemeClr val="tx1"/>
                </a:solidFill>
                <a:latin typeface="Calisto MT" panose="02040603050505030304" pitchFamily="18" charset="0"/>
              </a:defRPr>
            </a:lvl3pPr>
            <a:lvl4pPr marL="1600200" indent="-228600" eaLnBrk="0" hangingPunct="0">
              <a:defRPr>
                <a:solidFill>
                  <a:schemeClr val="tx1"/>
                </a:solidFill>
                <a:latin typeface="Calisto MT" panose="02040603050505030304" pitchFamily="18" charset="0"/>
              </a:defRPr>
            </a:lvl4pPr>
            <a:lvl5pPr marL="2057400" indent="-228600" eaLnBrk="0" hangingPunct="0">
              <a:defRPr>
                <a:solidFill>
                  <a:schemeClr val="tx1"/>
                </a:solidFill>
                <a:latin typeface="Calisto MT" panose="02040603050505030304" pitchFamily="18" charset="0"/>
              </a:defRPr>
            </a:lvl5pPr>
            <a:lvl6pPr marL="2514600" indent="-228600" eaLnBrk="0" fontAlgn="base" hangingPunct="0">
              <a:spcBef>
                <a:spcPct val="0"/>
              </a:spcBef>
              <a:spcAft>
                <a:spcPct val="0"/>
              </a:spcAft>
              <a:defRPr>
                <a:solidFill>
                  <a:schemeClr val="tx1"/>
                </a:solidFill>
                <a:latin typeface="Calisto MT" panose="02040603050505030304" pitchFamily="18" charset="0"/>
              </a:defRPr>
            </a:lvl6pPr>
            <a:lvl7pPr marL="2971800" indent="-228600" eaLnBrk="0" fontAlgn="base" hangingPunct="0">
              <a:spcBef>
                <a:spcPct val="0"/>
              </a:spcBef>
              <a:spcAft>
                <a:spcPct val="0"/>
              </a:spcAft>
              <a:defRPr>
                <a:solidFill>
                  <a:schemeClr val="tx1"/>
                </a:solidFill>
                <a:latin typeface="Calisto MT" panose="02040603050505030304" pitchFamily="18" charset="0"/>
              </a:defRPr>
            </a:lvl7pPr>
            <a:lvl8pPr marL="3429000" indent="-228600" eaLnBrk="0" fontAlgn="base" hangingPunct="0">
              <a:spcBef>
                <a:spcPct val="0"/>
              </a:spcBef>
              <a:spcAft>
                <a:spcPct val="0"/>
              </a:spcAft>
              <a:defRPr>
                <a:solidFill>
                  <a:schemeClr val="tx1"/>
                </a:solidFill>
                <a:latin typeface="Calisto MT" panose="02040603050505030304" pitchFamily="18" charset="0"/>
              </a:defRPr>
            </a:lvl8pPr>
            <a:lvl9pPr marL="3886200" indent="-228600" eaLnBrk="0" fontAlgn="base" hangingPunct="0">
              <a:spcBef>
                <a:spcPct val="0"/>
              </a:spcBef>
              <a:spcAft>
                <a:spcPct val="0"/>
              </a:spcAft>
              <a:defRPr>
                <a:solidFill>
                  <a:schemeClr val="tx1"/>
                </a:solidFill>
                <a:latin typeface="Calisto MT" panose="02040603050505030304" pitchFamily="18" charset="0"/>
              </a:defRPr>
            </a:lvl9pPr>
          </a:lstStyle>
          <a:p>
            <a:pPr algn="ctr" eaLnBrk="1" hangingPunct="1"/>
            <a:r>
              <a:rPr lang="en-US" altLang="en-US" sz="2000" b="1">
                <a:solidFill>
                  <a:schemeClr val="bg1"/>
                </a:solidFill>
                <a:latin typeface="Arial" panose="020B0604020202020204" pitchFamily="34" charset="0"/>
                <a:cs typeface="Arial" panose="020B0604020202020204" pitchFamily="34" charset="0"/>
              </a:rPr>
              <a:t>Vertebrobasilar System</a:t>
            </a:r>
          </a:p>
        </p:txBody>
      </p:sp>
      <p:pic>
        <p:nvPicPr>
          <p:cNvPr id="65541"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65750" y="2514600"/>
            <a:ext cx="332105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pPr eaLnBrk="1" hangingPunct="1"/>
            <a:r>
              <a:rPr lang="en-US" altLang="en-US" sz="3200" smtClean="0"/>
              <a:t>Arteries of Posterior Fossa</a:t>
            </a:r>
          </a:p>
        </p:txBody>
      </p:sp>
      <p:sp>
        <p:nvSpPr>
          <p:cNvPr id="66563" name="Content Placeholder 2"/>
          <p:cNvSpPr>
            <a:spLocks noGrp="1"/>
          </p:cNvSpPr>
          <p:nvPr>
            <p:ph idx="1"/>
          </p:nvPr>
        </p:nvSpPr>
        <p:spPr>
          <a:xfrm>
            <a:off x="571500" y="1676400"/>
            <a:ext cx="8001000" cy="4343400"/>
          </a:xfrm>
        </p:spPr>
        <p:txBody>
          <a:bodyPr/>
          <a:lstStyle/>
          <a:p>
            <a:pPr marL="114300" indent="0" algn="ctr" eaLnBrk="1" hangingPunct="1">
              <a:buFont typeface="Wingdings 2" panose="05020102010507070707" pitchFamily="18" charset="2"/>
              <a:buNone/>
            </a:pPr>
            <a:r>
              <a:rPr lang="en-US" altLang="en-US" sz="3200" smtClean="0"/>
              <a:t>Vertebrobasilar System</a:t>
            </a:r>
          </a:p>
        </p:txBody>
      </p:sp>
      <p:pic>
        <p:nvPicPr>
          <p:cNvPr id="66564"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62000" y="2286000"/>
            <a:ext cx="4175125" cy="413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05400" y="3962400"/>
            <a:ext cx="3652838"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itle 1"/>
          <p:cNvSpPr>
            <a:spLocks noGrp="1"/>
          </p:cNvSpPr>
          <p:nvPr>
            <p:ph type="title"/>
          </p:nvPr>
        </p:nvSpPr>
        <p:spPr/>
        <p:txBody>
          <a:bodyPr/>
          <a:lstStyle/>
          <a:p>
            <a:pPr eaLnBrk="1" hangingPunct="1"/>
            <a:r>
              <a:rPr lang="en-US" altLang="en-US" sz="3200" smtClean="0"/>
              <a:t>Arteries of Posterior Fossa</a:t>
            </a:r>
          </a:p>
        </p:txBody>
      </p:sp>
      <p:sp>
        <p:nvSpPr>
          <p:cNvPr id="67587" name="Content Placeholder 2"/>
          <p:cNvSpPr>
            <a:spLocks noGrp="1"/>
          </p:cNvSpPr>
          <p:nvPr>
            <p:ph idx="1"/>
          </p:nvPr>
        </p:nvSpPr>
        <p:spPr>
          <a:xfrm>
            <a:off x="571500" y="1676400"/>
            <a:ext cx="8001000" cy="4343400"/>
          </a:xfrm>
        </p:spPr>
        <p:txBody>
          <a:bodyPr/>
          <a:lstStyle/>
          <a:p>
            <a:pPr marL="114300" indent="0" algn="ctr" eaLnBrk="1" hangingPunct="1">
              <a:buFont typeface="Wingdings 2" panose="05020102010507070707" pitchFamily="18" charset="2"/>
              <a:buNone/>
            </a:pPr>
            <a:r>
              <a:rPr lang="en-US" altLang="en-US" sz="2500" smtClean="0"/>
              <a:t>Vertebrobasilar System</a:t>
            </a:r>
          </a:p>
          <a:p>
            <a:pPr marL="114300" indent="0" algn="ctr" eaLnBrk="1" hangingPunct="1">
              <a:buFont typeface="Wingdings 2" panose="05020102010507070707" pitchFamily="18" charset="2"/>
              <a:buNone/>
            </a:pPr>
            <a:endParaRPr lang="en-US" altLang="en-US" sz="3200" smtClean="0"/>
          </a:p>
          <a:p>
            <a:pPr marL="114300" indent="0" algn="ctr" eaLnBrk="1" hangingPunct="1">
              <a:buFont typeface="Wingdings 2" panose="05020102010507070707" pitchFamily="18" charset="2"/>
              <a:buNone/>
            </a:pPr>
            <a:endParaRPr lang="en-US" altLang="en-US" sz="3200" smtClean="0"/>
          </a:p>
        </p:txBody>
      </p:sp>
      <p:pic>
        <p:nvPicPr>
          <p:cNvPr id="6758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2286000"/>
            <a:ext cx="43084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589"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2514600"/>
            <a:ext cx="2709863" cy="221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1"/>
          <p:cNvSpPr>
            <a:spLocks noGrp="1"/>
          </p:cNvSpPr>
          <p:nvPr>
            <p:ph type="title"/>
          </p:nvPr>
        </p:nvSpPr>
        <p:spPr/>
        <p:txBody>
          <a:bodyPr/>
          <a:lstStyle/>
          <a:p>
            <a:pPr eaLnBrk="1" hangingPunct="1"/>
            <a:r>
              <a:rPr lang="en-US" altLang="en-US" sz="3200" smtClean="0"/>
              <a:t>Lateral Angiogram Verterbral Artery</a:t>
            </a:r>
          </a:p>
        </p:txBody>
      </p:sp>
      <p:pic>
        <p:nvPicPr>
          <p:cNvPr id="6861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08225" y="1600200"/>
            <a:ext cx="4525963" cy="4525963"/>
          </a:xfr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pPr eaLnBrk="1" hangingPunct="1"/>
            <a:r>
              <a:rPr lang="en-US" altLang="en-US" sz="3200" smtClean="0"/>
              <a:t>AP Angiogram Vertebral Artery</a:t>
            </a:r>
          </a:p>
        </p:txBody>
      </p:sp>
      <p:pic>
        <p:nvPicPr>
          <p:cNvPr id="6963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08225" y="1600200"/>
            <a:ext cx="4525963" cy="4525963"/>
          </a:xfrm>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pPr eaLnBrk="1" hangingPunct="1"/>
            <a:r>
              <a:rPr lang="en-US" altLang="en-US" sz="3200" smtClean="0"/>
              <a:t>Arteries of Posterior Fossa</a:t>
            </a:r>
          </a:p>
        </p:txBody>
      </p:sp>
      <p:pic>
        <p:nvPicPr>
          <p:cNvPr id="7065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86013" y="1676400"/>
            <a:ext cx="4371975" cy="4373563"/>
          </a:xfrm>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r>
              <a:rPr lang="en-US" altLang="en-US" sz="3200" smtClean="0"/>
              <a:t>AP MRA Vertebral Artery</a:t>
            </a:r>
          </a:p>
        </p:txBody>
      </p:sp>
      <p:pic>
        <p:nvPicPr>
          <p:cNvPr id="7168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08225" y="1600200"/>
            <a:ext cx="4525963" cy="4525963"/>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410" name="Rectangle 3"/>
          <p:cNvSpPr>
            <a:spLocks noChangeArrowheads="1"/>
          </p:cNvSpPr>
          <p:nvPr/>
        </p:nvSpPr>
        <p:spPr bwMode="auto">
          <a:xfrm>
            <a:off x="152400" y="0"/>
            <a:ext cx="89154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sto MT" panose="02040603050505030304" pitchFamily="18" charset="0"/>
              </a:defRPr>
            </a:lvl1pPr>
            <a:lvl2pPr marL="742950" indent="-285750" eaLnBrk="0" hangingPunct="0">
              <a:defRPr>
                <a:solidFill>
                  <a:schemeClr val="tx1"/>
                </a:solidFill>
                <a:latin typeface="Calisto MT" panose="02040603050505030304" pitchFamily="18" charset="0"/>
              </a:defRPr>
            </a:lvl2pPr>
            <a:lvl3pPr marL="1143000" indent="-228600" eaLnBrk="0" hangingPunct="0">
              <a:defRPr>
                <a:solidFill>
                  <a:schemeClr val="tx1"/>
                </a:solidFill>
                <a:latin typeface="Calisto MT" panose="02040603050505030304" pitchFamily="18" charset="0"/>
              </a:defRPr>
            </a:lvl3pPr>
            <a:lvl4pPr marL="1600200" indent="-228600" eaLnBrk="0" hangingPunct="0">
              <a:defRPr>
                <a:solidFill>
                  <a:schemeClr val="tx1"/>
                </a:solidFill>
                <a:latin typeface="Calisto MT" panose="02040603050505030304" pitchFamily="18" charset="0"/>
              </a:defRPr>
            </a:lvl4pPr>
            <a:lvl5pPr marL="2057400" indent="-228600" eaLnBrk="0" hangingPunct="0">
              <a:defRPr>
                <a:solidFill>
                  <a:schemeClr val="tx1"/>
                </a:solidFill>
                <a:latin typeface="Calisto MT" panose="02040603050505030304" pitchFamily="18" charset="0"/>
              </a:defRPr>
            </a:lvl5pPr>
            <a:lvl6pPr marL="2514600" indent="-228600" eaLnBrk="0" fontAlgn="base" hangingPunct="0">
              <a:spcBef>
                <a:spcPct val="0"/>
              </a:spcBef>
              <a:spcAft>
                <a:spcPct val="0"/>
              </a:spcAft>
              <a:defRPr>
                <a:solidFill>
                  <a:schemeClr val="tx1"/>
                </a:solidFill>
                <a:latin typeface="Calisto MT" panose="02040603050505030304" pitchFamily="18" charset="0"/>
              </a:defRPr>
            </a:lvl6pPr>
            <a:lvl7pPr marL="2971800" indent="-228600" eaLnBrk="0" fontAlgn="base" hangingPunct="0">
              <a:spcBef>
                <a:spcPct val="0"/>
              </a:spcBef>
              <a:spcAft>
                <a:spcPct val="0"/>
              </a:spcAft>
              <a:defRPr>
                <a:solidFill>
                  <a:schemeClr val="tx1"/>
                </a:solidFill>
                <a:latin typeface="Calisto MT" panose="02040603050505030304" pitchFamily="18" charset="0"/>
              </a:defRPr>
            </a:lvl7pPr>
            <a:lvl8pPr marL="3429000" indent="-228600" eaLnBrk="0" fontAlgn="base" hangingPunct="0">
              <a:spcBef>
                <a:spcPct val="0"/>
              </a:spcBef>
              <a:spcAft>
                <a:spcPct val="0"/>
              </a:spcAft>
              <a:defRPr>
                <a:solidFill>
                  <a:schemeClr val="tx1"/>
                </a:solidFill>
                <a:latin typeface="Calisto MT" panose="02040603050505030304" pitchFamily="18" charset="0"/>
              </a:defRPr>
            </a:lvl8pPr>
            <a:lvl9pPr marL="3886200" indent="-228600" eaLnBrk="0" fontAlgn="base" hangingPunct="0">
              <a:spcBef>
                <a:spcPct val="0"/>
              </a:spcBef>
              <a:spcAft>
                <a:spcPct val="0"/>
              </a:spcAft>
              <a:defRPr>
                <a:solidFill>
                  <a:schemeClr val="tx1"/>
                </a:solidFill>
                <a:latin typeface="Calisto MT" panose="02040603050505030304" pitchFamily="18" charset="0"/>
              </a:defRPr>
            </a:lvl9pPr>
          </a:lstStyle>
          <a:p>
            <a:pPr eaLnBrk="1" hangingPunct="1">
              <a:spcBef>
                <a:spcPct val="20000"/>
              </a:spcBef>
            </a:pPr>
            <a:endParaRPr lang="en-US" altLang="en-US" sz="2200">
              <a:solidFill>
                <a:srgbClr val="000000"/>
              </a:solidFill>
              <a:cs typeface="Times New Roman" panose="02020603050405020304" pitchFamily="18" charset="0"/>
            </a:endParaRPr>
          </a:p>
          <a:p>
            <a:pPr eaLnBrk="1" hangingPunct="1">
              <a:spcBef>
                <a:spcPct val="20000"/>
              </a:spcBef>
            </a:pPr>
            <a:r>
              <a:rPr lang="en-US" altLang="en-US" sz="2200" b="1" i="1">
                <a:solidFill>
                  <a:srgbClr val="000000"/>
                </a:solidFill>
                <a:cs typeface="Times New Roman" panose="02020603050405020304" pitchFamily="18" charset="0"/>
              </a:rPr>
              <a:t>	</a:t>
            </a:r>
            <a:r>
              <a:rPr lang="en-US" altLang="en-US" sz="2000" b="1" i="1">
                <a:solidFill>
                  <a:schemeClr val="bg1"/>
                </a:solidFill>
                <a:cs typeface="Times New Roman" panose="02020603050405020304" pitchFamily="18" charset="0"/>
              </a:rPr>
              <a:t>The carotid sheath is sharply opened</a:t>
            </a:r>
            <a:r>
              <a:rPr lang="en-US" altLang="en-US" sz="2000">
                <a:solidFill>
                  <a:schemeClr val="bg1"/>
                </a:solidFill>
                <a:cs typeface="Times New Roman" panose="02020603050405020304" pitchFamily="18" charset="0"/>
              </a:rPr>
              <a:t> from the region of the carotid artery bifurcation to the angle of the mandible and the nervous structures are sequentially identified: 1-sternocleidomastoid muscle, 2- posterior belly of digastric muscle, 3- hypoglossal n., 4- external carotid artery, 5- internal carotid artery, 6- internal jugular vein.</a:t>
            </a:r>
            <a:r>
              <a:rPr lang="en-US" altLang="en-US" sz="2000">
                <a:solidFill>
                  <a:schemeClr val="bg1"/>
                </a:solidFill>
              </a:rPr>
              <a:t>  </a:t>
            </a:r>
          </a:p>
        </p:txBody>
      </p:sp>
      <p:pic>
        <p:nvPicPr>
          <p:cNvPr id="17411" name="Picture 4" descr="Fig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057400"/>
            <a:ext cx="6781800" cy="452120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Title 1"/>
          <p:cNvSpPr>
            <a:spLocks noGrp="1"/>
          </p:cNvSpPr>
          <p:nvPr>
            <p:ph type="title"/>
          </p:nvPr>
        </p:nvSpPr>
        <p:spPr/>
        <p:txBody>
          <a:bodyPr/>
          <a:lstStyle/>
          <a:p>
            <a:pPr eaLnBrk="1" hangingPunct="1"/>
            <a:r>
              <a:rPr lang="en-US" altLang="en-US" sz="3200" smtClean="0"/>
              <a:t>Posterior Circulation</a:t>
            </a:r>
          </a:p>
        </p:txBody>
      </p:sp>
      <p:pic>
        <p:nvPicPr>
          <p:cNvPr id="7270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86013" y="1676400"/>
            <a:ext cx="4371975" cy="4373563"/>
          </a:xfr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itle 1"/>
          <p:cNvSpPr>
            <a:spLocks noGrp="1"/>
          </p:cNvSpPr>
          <p:nvPr>
            <p:ph type="title"/>
          </p:nvPr>
        </p:nvSpPr>
        <p:spPr/>
        <p:txBody>
          <a:bodyPr/>
          <a:lstStyle/>
          <a:p>
            <a:pPr eaLnBrk="1" hangingPunct="1"/>
            <a:r>
              <a:rPr lang="en-US" altLang="en-US" sz="2000" smtClean="0"/>
              <a:t>The lateral wall of the cavernous sinus has been removed: View of the intrapetrous and intracavernous carotid artery and foramen lacerum, right VI CN and Dorello’s canal</a:t>
            </a:r>
          </a:p>
        </p:txBody>
      </p:sp>
      <p:pic>
        <p:nvPicPr>
          <p:cNvPr id="7373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133600" y="1589088"/>
            <a:ext cx="4800600" cy="3602037"/>
          </a:xfrm>
        </p:spPr>
      </p:pic>
    </p:spTree>
  </p:cSld>
  <p:clrMapOvr>
    <a:masterClrMapping/>
  </p:clrMapOvr>
  <p:transition spd="slow"/>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4754" name="Title 1"/>
          <p:cNvSpPr>
            <a:spLocks noGrp="1"/>
          </p:cNvSpPr>
          <p:nvPr>
            <p:ph type="title"/>
          </p:nvPr>
        </p:nvSpPr>
        <p:spPr/>
        <p:txBody>
          <a:bodyPr/>
          <a:lstStyle/>
          <a:p>
            <a:pPr eaLnBrk="1" hangingPunct="1"/>
            <a:r>
              <a:rPr lang="en-US" altLang="en-US" sz="3200" smtClean="0"/>
              <a:t>Left Transcavernous View: Basilar Apex</a:t>
            </a:r>
          </a:p>
        </p:txBody>
      </p:sp>
      <p:pic>
        <p:nvPicPr>
          <p:cNvPr id="74755" name="Picture 2" descr="Figure-4"/>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146175" y="1600200"/>
            <a:ext cx="6851650" cy="4525963"/>
          </a:xfrm>
          <a:effectLst>
            <a:outerShdw dist="125724" dir="2700000" algn="ctr" rotWithShape="0">
              <a:schemeClr val="tx1"/>
            </a:outerShdw>
          </a:effectLst>
        </p:spPr>
      </p:pic>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p:txBody>
          <a:bodyPr/>
          <a:lstStyle/>
          <a:p>
            <a:pPr eaLnBrk="1" hangingPunct="1"/>
            <a:r>
              <a:rPr lang="en-US" altLang="en-US" sz="3200" smtClean="0"/>
              <a:t>Left Transcavernous View: </a:t>
            </a:r>
            <a:br>
              <a:rPr lang="en-US" altLang="en-US" sz="3200" smtClean="0"/>
            </a:br>
            <a:r>
              <a:rPr lang="en-US" altLang="en-US" sz="3200" smtClean="0"/>
              <a:t>Vertebral Confluens</a:t>
            </a:r>
          </a:p>
        </p:txBody>
      </p:sp>
      <p:pic>
        <p:nvPicPr>
          <p:cNvPr id="7577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2575" y="1600200"/>
            <a:ext cx="6038850" cy="4525963"/>
          </a:xfrm>
        </p:spPr>
      </p:pic>
    </p:spTree>
  </p:cSld>
  <p:clrMapOvr>
    <a:masterClrMapping/>
  </p:clrMapOvr>
  <p:transition spd="slow"/>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itle 1"/>
          <p:cNvSpPr>
            <a:spLocks noGrp="1"/>
          </p:cNvSpPr>
          <p:nvPr>
            <p:ph type="title"/>
          </p:nvPr>
        </p:nvSpPr>
        <p:spPr/>
        <p:txBody>
          <a:bodyPr/>
          <a:lstStyle/>
          <a:p>
            <a:pPr eaLnBrk="1" hangingPunct="1"/>
            <a:r>
              <a:rPr lang="en-US" altLang="en-US" sz="2000" smtClean="0"/>
              <a:t>Anterior petrosectomy surgical window: basilar artery, vertebro-basilar junction, and right aica are visible</a:t>
            </a:r>
          </a:p>
        </p:txBody>
      </p:sp>
      <p:pic>
        <p:nvPicPr>
          <p:cNvPr id="7680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cSld>
  <p:clrMapOvr>
    <a:masterClrMapping/>
  </p:clrMapOvr>
  <p:transition spd="slow"/>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r>
              <a:rPr lang="en-US" altLang="en-US" sz="2000" smtClean="0"/>
              <a:t>Left trans-otic surgical window: sigmoid sinus, jugular bulb, left intrapetrous carotid artery, left facial nerve, left aica, left petrosal vein, are visible</a:t>
            </a:r>
          </a:p>
        </p:txBody>
      </p:sp>
      <p:pic>
        <p:nvPicPr>
          <p:cNvPr id="7782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27175" y="1600200"/>
            <a:ext cx="6089650" cy="4525963"/>
          </a:xfrm>
        </p:spPr>
      </p:pic>
    </p:spTree>
  </p:cSld>
  <p:clrMapOvr>
    <a:masterClrMapping/>
  </p:clrMapOvr>
  <p:transition spd="slow"/>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Title 1"/>
          <p:cNvSpPr>
            <a:spLocks noGrp="1"/>
          </p:cNvSpPr>
          <p:nvPr>
            <p:ph type="title"/>
          </p:nvPr>
        </p:nvSpPr>
        <p:spPr/>
        <p:txBody>
          <a:bodyPr/>
          <a:lstStyle/>
          <a:p>
            <a:pPr eaLnBrk="1" hangingPunct="1"/>
            <a:r>
              <a:rPr lang="en-US" altLang="en-US" sz="2000" smtClean="0"/>
              <a:t>Right trans-cochlear surgical window: basilar artery, right aica, right petrosal vein and right VI CN are visible</a:t>
            </a:r>
          </a:p>
        </p:txBody>
      </p:sp>
      <p:pic>
        <p:nvPicPr>
          <p:cNvPr id="7885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47813" y="1600200"/>
            <a:ext cx="6048375" cy="4525963"/>
          </a:xfrm>
        </p:spPr>
      </p:pic>
    </p:spTree>
  </p:cSld>
  <p:clrMapOvr>
    <a:masterClrMapping/>
  </p:clrMapOvr>
  <p:transition spd="slow"/>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Title 2"/>
          <p:cNvSpPr>
            <a:spLocks noGrp="1"/>
          </p:cNvSpPr>
          <p:nvPr>
            <p:ph type="title"/>
          </p:nvPr>
        </p:nvSpPr>
        <p:spPr/>
        <p:txBody>
          <a:bodyPr/>
          <a:lstStyle/>
          <a:p>
            <a:pPr eaLnBrk="1" hangingPunct="1"/>
            <a:r>
              <a:rPr lang="en-US" altLang="en-US" sz="2000" smtClean="0"/>
              <a:t>Right far lateral approach: superior oblique muscle is lifted and extra-cranial vertebral artery is exposed, right occipital artery is visible </a:t>
            </a:r>
          </a:p>
        </p:txBody>
      </p:sp>
      <p:pic>
        <p:nvPicPr>
          <p:cNvPr id="7987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4163" y="1600200"/>
            <a:ext cx="6035675" cy="4525963"/>
          </a:xfrm>
        </p:spPr>
      </p:pic>
    </p:spTree>
  </p:cSld>
  <p:clrMapOvr>
    <a:masterClrMapping/>
  </p:clrMapOvr>
  <p:transition spd="slow"/>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itle 2"/>
          <p:cNvSpPr>
            <a:spLocks noGrp="1"/>
          </p:cNvSpPr>
          <p:nvPr>
            <p:ph type="title"/>
          </p:nvPr>
        </p:nvSpPr>
        <p:spPr/>
        <p:txBody>
          <a:bodyPr/>
          <a:lstStyle/>
          <a:p>
            <a:pPr eaLnBrk="1" hangingPunct="1"/>
            <a:r>
              <a:rPr lang="en-US" altLang="en-US" sz="3200" smtClean="0"/>
              <a:t>Far Lateral View: Cervical Vertebral</a:t>
            </a:r>
          </a:p>
        </p:txBody>
      </p:sp>
      <p:pic>
        <p:nvPicPr>
          <p:cNvPr id="80899"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438400" y="1633538"/>
            <a:ext cx="4532313" cy="3400425"/>
          </a:xfrm>
        </p:spPr>
      </p:pic>
    </p:spTree>
  </p:cSld>
  <p:clrMapOvr>
    <a:masterClrMapping/>
  </p:clrMapOvr>
  <p:transition spd="slow"/>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p:cNvSpPr>
            <a:spLocks noGrp="1"/>
          </p:cNvSpPr>
          <p:nvPr>
            <p:ph type="title"/>
          </p:nvPr>
        </p:nvSpPr>
        <p:spPr/>
        <p:txBody>
          <a:bodyPr/>
          <a:lstStyle/>
          <a:p>
            <a:pPr eaLnBrk="1" hangingPunct="1"/>
            <a:r>
              <a:rPr lang="en-US" altLang="en-US" sz="2000" smtClean="0"/>
              <a:t>Left far lateral approach: dura is opened and left Pica is visible</a:t>
            </a:r>
          </a:p>
        </p:txBody>
      </p:sp>
      <p:pic>
        <p:nvPicPr>
          <p:cNvPr id="819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41463" y="1600200"/>
            <a:ext cx="6061075" cy="4525963"/>
          </a:xfrm>
        </p:spPr>
      </p:pic>
    </p:spTree>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ig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1752600"/>
            <a:ext cx="6477000" cy="431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Rectangle 3"/>
          <p:cNvSpPr>
            <a:spLocks noGrp="1" noChangeArrowheads="1"/>
          </p:cNvSpPr>
          <p:nvPr>
            <p:ph type="title"/>
          </p:nvPr>
        </p:nvSpPr>
        <p:spPr/>
        <p:txBody>
          <a:bodyPr/>
          <a:lstStyle/>
          <a:p>
            <a:pPr eaLnBrk="1" hangingPunct="1"/>
            <a:r>
              <a:rPr lang="en-US" altLang="en-US" sz="1800" smtClean="0"/>
              <a:t>The internal jugular vein has been retracted anteriorly and the carotid bifurcation visualized. 1- transverse process of C1, 2- internal carotid artery, 3- external carotid artery, 4- hypoglossal n., 5- vagus n., 6- occipital artery, 7- spinal accessory n., 8- internal jugular vein.</a:t>
            </a:r>
          </a:p>
        </p:txBody>
      </p:sp>
    </p:spTree>
  </p:cSld>
  <p:clrMapOvr>
    <a:masterClrMapping/>
  </p:clrMapOvr>
  <p:transition spd="slow"/>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pPr eaLnBrk="1" hangingPunct="1"/>
            <a:r>
              <a:rPr lang="en-US" altLang="en-US" sz="2000" smtClean="0"/>
              <a:t>Left Far lateral approach: Pica, vertebral artery, spinal and cranial XI, XII CNs are visible</a:t>
            </a:r>
          </a:p>
        </p:txBody>
      </p:sp>
      <p:pic>
        <p:nvPicPr>
          <p:cNvPr id="8294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38288" y="1600200"/>
            <a:ext cx="6067425" cy="4525963"/>
          </a:xfrm>
        </p:spPr>
      </p:pic>
    </p:spTree>
  </p:cSld>
  <p:clrMapOvr>
    <a:masterClrMapping/>
  </p:clrMapOvr>
  <p:transition spd="slow"/>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Title 1"/>
          <p:cNvSpPr>
            <a:spLocks noGrp="1"/>
          </p:cNvSpPr>
          <p:nvPr>
            <p:ph type="title"/>
          </p:nvPr>
        </p:nvSpPr>
        <p:spPr/>
        <p:txBody>
          <a:bodyPr/>
          <a:lstStyle/>
          <a:p>
            <a:pPr eaLnBrk="1" hangingPunct="1"/>
            <a:r>
              <a:rPr lang="en-US" altLang="en-US" sz="2000" smtClean="0"/>
              <a:t>Left far lateral surgical window: brunches of Pica, IX, X CNs and choroid plexus of IV ventricle are visible</a:t>
            </a:r>
          </a:p>
        </p:txBody>
      </p:sp>
      <p:pic>
        <p:nvPicPr>
          <p:cNvPr id="8397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33525" y="1600200"/>
            <a:ext cx="6076950" cy="4525963"/>
          </a:xfrm>
        </p:spPr>
      </p:pic>
    </p:spTree>
  </p:cSld>
  <p:clrMapOvr>
    <a:masterClrMapping/>
  </p:clrMapOvr>
  <p:transition spd="slow"/>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eaLnBrk="1" hangingPunct="1"/>
            <a:r>
              <a:rPr lang="en-US" altLang="en-US" sz="2000" smtClean="0"/>
              <a:t>Trans-facial surgical window: vertebral arteries, vertebro-basilar junction, both VI, left VII, left VIII CNs, aica, anterior spinal arteries and petrosal vein are visible</a:t>
            </a:r>
          </a:p>
        </p:txBody>
      </p:sp>
      <p:pic>
        <p:nvPicPr>
          <p:cNvPr id="8499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03375" y="1600200"/>
            <a:ext cx="5937250" cy="4525963"/>
          </a:xfrm>
        </p:spPr>
      </p:pic>
    </p:spTree>
  </p:cSld>
  <p:clrMapOvr>
    <a:masterClrMapping/>
  </p:clrMapOvr>
  <p:transition spd="slow"/>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itle 1"/>
          <p:cNvSpPr>
            <a:spLocks noGrp="1"/>
          </p:cNvSpPr>
          <p:nvPr>
            <p:ph type="title"/>
          </p:nvPr>
        </p:nvSpPr>
        <p:spPr/>
        <p:txBody>
          <a:bodyPr/>
          <a:lstStyle/>
          <a:p>
            <a:pPr eaLnBrk="1" hangingPunct="1"/>
            <a:r>
              <a:rPr lang="en-US" altLang="en-US" sz="2000" smtClean="0"/>
              <a:t>Trans-facial surgical window: vertebral arteries, vertebro-basilar junction, both VI, left III CNs, both AICAs, both PICAs, anterior spinal arteries, both SCAS, left P1, P2, left PComA, and petrosal veins are visible</a:t>
            </a:r>
          </a:p>
        </p:txBody>
      </p:sp>
      <p:pic>
        <p:nvPicPr>
          <p:cNvPr id="8601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558925" y="1600200"/>
            <a:ext cx="6026150" cy="4525963"/>
          </a:xfrm>
        </p:spPr>
      </p:pic>
    </p:spTree>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Title 1"/>
          <p:cNvSpPr>
            <a:spLocks noGrp="1"/>
          </p:cNvSpPr>
          <p:nvPr>
            <p:ph type="title"/>
          </p:nvPr>
        </p:nvSpPr>
        <p:spPr/>
        <p:txBody>
          <a:bodyPr/>
          <a:lstStyle/>
          <a:p>
            <a:pPr eaLnBrk="1" hangingPunct="1"/>
            <a:r>
              <a:rPr lang="en-US" altLang="en-US" sz="3200" smtClean="0"/>
              <a:t>Posterior Cerebral Artery</a:t>
            </a:r>
          </a:p>
        </p:txBody>
      </p:sp>
      <p:pic>
        <p:nvPicPr>
          <p:cNvPr id="8704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685800" y="1905000"/>
            <a:ext cx="3806825" cy="4373563"/>
          </a:xfrm>
        </p:spPr>
      </p:pic>
      <p:pic>
        <p:nvPicPr>
          <p:cNvPr id="8704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1905000"/>
            <a:ext cx="392112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Title 1"/>
          <p:cNvSpPr>
            <a:spLocks noGrp="1"/>
          </p:cNvSpPr>
          <p:nvPr>
            <p:ph type="title"/>
          </p:nvPr>
        </p:nvSpPr>
        <p:spPr/>
        <p:txBody>
          <a:bodyPr/>
          <a:lstStyle/>
          <a:p>
            <a:pPr eaLnBrk="1" hangingPunct="1"/>
            <a:r>
              <a:rPr lang="en-US" altLang="en-US" sz="3200" smtClean="0"/>
              <a:t>Posterior Cerebral Artery</a:t>
            </a:r>
          </a:p>
        </p:txBody>
      </p:sp>
      <p:pic>
        <p:nvPicPr>
          <p:cNvPr id="8806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81000" y="2286000"/>
            <a:ext cx="5437188" cy="3657600"/>
          </a:xfrm>
        </p:spPr>
      </p:pic>
      <p:pic>
        <p:nvPicPr>
          <p:cNvPr id="8806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4076700"/>
            <a:ext cx="29400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itle 1"/>
          <p:cNvSpPr>
            <a:spLocks noGrp="1"/>
          </p:cNvSpPr>
          <p:nvPr>
            <p:ph type="title"/>
          </p:nvPr>
        </p:nvSpPr>
        <p:spPr/>
        <p:txBody>
          <a:bodyPr/>
          <a:lstStyle/>
          <a:p>
            <a:pPr eaLnBrk="1" hangingPunct="1"/>
            <a:r>
              <a:rPr lang="en-US" altLang="en-US" sz="3200" smtClean="0"/>
              <a:t>Posterior Cerebral Artery</a:t>
            </a:r>
          </a:p>
        </p:txBody>
      </p:sp>
      <p:sp>
        <p:nvSpPr>
          <p:cNvPr id="89091" name="Content Placeholder 2"/>
          <p:cNvSpPr>
            <a:spLocks noGrp="1"/>
          </p:cNvSpPr>
          <p:nvPr>
            <p:ph idx="1"/>
          </p:nvPr>
        </p:nvSpPr>
        <p:spPr/>
        <p:txBody>
          <a:bodyPr/>
          <a:lstStyle/>
          <a:p>
            <a:pPr marL="114300" indent="0" algn="ctr" eaLnBrk="1" hangingPunct="1">
              <a:spcBef>
                <a:spcPct val="0"/>
              </a:spcBef>
              <a:buFont typeface="Wingdings 2" panose="05020102010507070707" pitchFamily="18" charset="2"/>
              <a:buNone/>
            </a:pPr>
            <a:r>
              <a:rPr lang="en-US" altLang="en-US" sz="3200" smtClean="0"/>
              <a:t>Thalamoperforating Arteries</a:t>
            </a:r>
          </a:p>
          <a:p>
            <a:pPr marL="114300" indent="0" eaLnBrk="1" hangingPunct="1">
              <a:spcBef>
                <a:spcPct val="0"/>
              </a:spcBef>
              <a:buFont typeface="Wingdings 2" panose="05020102010507070707" pitchFamily="18" charset="2"/>
              <a:buNone/>
            </a:pPr>
            <a:endParaRPr lang="en-US" altLang="en-US" sz="3200" smtClean="0"/>
          </a:p>
          <a:p>
            <a:pPr marL="114300" indent="0" eaLnBrk="1" hangingPunct="1">
              <a:spcBef>
                <a:spcPct val="0"/>
              </a:spcBef>
              <a:buFont typeface="Wingdings 2" panose="05020102010507070707" pitchFamily="18" charset="2"/>
              <a:buNone/>
            </a:pPr>
            <a:endParaRPr lang="en-US" altLang="en-US" sz="3200" smtClean="0"/>
          </a:p>
          <a:p>
            <a:pPr marL="114300" indent="0" eaLnBrk="1" hangingPunct="1">
              <a:spcBef>
                <a:spcPct val="0"/>
              </a:spcBef>
              <a:buFont typeface="Wingdings 2" panose="05020102010507070707" pitchFamily="18" charset="2"/>
              <a:buNone/>
            </a:pPr>
            <a:r>
              <a:rPr lang="en-US" altLang="en-US" sz="2000" smtClean="0"/>
              <a:t>Origin: PCoA (Anterior) and P1 Segment of PCA (Posterior)</a:t>
            </a:r>
          </a:p>
          <a:p>
            <a:pPr marL="114300" indent="0" eaLnBrk="1" hangingPunct="1">
              <a:spcBef>
                <a:spcPct val="0"/>
              </a:spcBef>
              <a:buFont typeface="Wingdings 2" panose="05020102010507070707" pitchFamily="18" charset="2"/>
              <a:buNone/>
            </a:pPr>
            <a:endParaRPr lang="en-US" altLang="en-US" sz="2000" smtClean="0"/>
          </a:p>
          <a:p>
            <a:pPr marL="114300" indent="0" eaLnBrk="1" hangingPunct="1">
              <a:spcBef>
                <a:spcPct val="0"/>
              </a:spcBef>
              <a:buFont typeface="Wingdings 2" panose="05020102010507070707" pitchFamily="18" charset="2"/>
              <a:buNone/>
            </a:pPr>
            <a:r>
              <a:rPr lang="en-US" altLang="en-US" sz="2000" smtClean="0"/>
              <a:t>Enter: Posterior Perforating Substance</a:t>
            </a:r>
          </a:p>
          <a:p>
            <a:pPr marL="114300" indent="0" eaLnBrk="1" hangingPunct="1">
              <a:spcBef>
                <a:spcPct val="0"/>
              </a:spcBef>
              <a:buFont typeface="Wingdings 2" panose="05020102010507070707" pitchFamily="18" charset="2"/>
              <a:buNone/>
            </a:pPr>
            <a:endParaRPr lang="en-US" altLang="en-US" sz="2000" smtClean="0"/>
          </a:p>
          <a:p>
            <a:pPr marL="114300" indent="0" eaLnBrk="1" hangingPunct="1">
              <a:spcBef>
                <a:spcPct val="0"/>
              </a:spcBef>
              <a:buFont typeface="Wingdings 2" panose="05020102010507070707" pitchFamily="18" charset="2"/>
              <a:buNone/>
            </a:pPr>
            <a:r>
              <a:rPr lang="en-US" altLang="en-US" sz="2000" smtClean="0"/>
              <a:t>Supply: Thalamus, Hypothalamus, Subthalamic Nuclei, Nuclei of CN 3 + 4, Oculomotor nerve, Posterior Limb of Internal Capsule </a:t>
            </a: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pPr eaLnBrk="1" hangingPunct="1"/>
            <a:r>
              <a:rPr lang="en-US" altLang="en-US" sz="3200" smtClean="0"/>
              <a:t>Posterior Cerebral Artery</a:t>
            </a:r>
          </a:p>
        </p:txBody>
      </p:sp>
      <p:sp>
        <p:nvSpPr>
          <p:cNvPr id="3" name="Content Placeholder 2"/>
          <p:cNvSpPr>
            <a:spLocks noGrp="1"/>
          </p:cNvSpPr>
          <p:nvPr>
            <p:ph idx="1"/>
          </p:nvPr>
        </p:nvSpPr>
        <p:spPr/>
        <p:txBody>
          <a:bodyPr rtlCol="0">
            <a:normAutofit fontScale="77500" lnSpcReduction="20000"/>
          </a:bodyPr>
          <a:lstStyle/>
          <a:p>
            <a:pPr marL="114300" indent="0" algn="ctr" eaLnBrk="1" fontAlgn="auto" hangingPunct="1">
              <a:spcBef>
                <a:spcPts val="0"/>
              </a:spcBef>
              <a:spcAft>
                <a:spcPts val="0"/>
              </a:spcAft>
              <a:buFont typeface="Wingdings 2" pitchFamily="18" charset="2"/>
              <a:buNone/>
              <a:defRPr/>
            </a:pPr>
            <a:r>
              <a:rPr lang="en-US" sz="3200" dirty="0" smtClean="0"/>
              <a:t>P2 Segment Branches</a:t>
            </a:r>
          </a:p>
          <a:p>
            <a:pPr marL="114300" indent="0" algn="ctr" eaLnBrk="1" fontAlgn="auto" hangingPunct="1">
              <a:spcBef>
                <a:spcPts val="0"/>
              </a:spcBef>
              <a:spcAft>
                <a:spcPts val="0"/>
              </a:spcAft>
              <a:buFont typeface="Wingdings 2" pitchFamily="18" charset="2"/>
              <a:buNone/>
              <a:defRPr/>
            </a:pPr>
            <a:endParaRPr lang="en-US" sz="3200" dirty="0"/>
          </a:p>
          <a:p>
            <a:pPr marL="114300" indent="0" eaLnBrk="1" fontAlgn="auto" hangingPunct="1">
              <a:spcBef>
                <a:spcPts val="0"/>
              </a:spcBef>
              <a:spcAft>
                <a:spcPts val="0"/>
              </a:spcAft>
              <a:buFont typeface="Wingdings 2" pitchFamily="18" charset="2"/>
              <a:buNone/>
              <a:defRPr/>
            </a:pPr>
            <a:r>
              <a:rPr lang="en-US" sz="3200" dirty="0" err="1" smtClean="0"/>
              <a:t>Thalamogeniculate</a:t>
            </a:r>
            <a:r>
              <a:rPr lang="en-US" sz="3200" dirty="0" smtClean="0"/>
              <a:t> Arteries:  Thalamus, Posterior Limb Internal Capsule, 				            Geniculate, optic tract</a:t>
            </a:r>
          </a:p>
          <a:p>
            <a:pPr marL="114300" indent="0" eaLnBrk="1" fontAlgn="auto" hangingPunct="1">
              <a:spcBef>
                <a:spcPts val="0"/>
              </a:spcBef>
              <a:spcAft>
                <a:spcPts val="0"/>
              </a:spcAft>
              <a:buFont typeface="Wingdings 2" pitchFamily="18" charset="2"/>
              <a:buNone/>
              <a:defRPr/>
            </a:pPr>
            <a:endParaRPr lang="en-US" sz="3200" dirty="0"/>
          </a:p>
          <a:p>
            <a:pPr marL="114300" indent="0" eaLnBrk="1" fontAlgn="auto" hangingPunct="1">
              <a:spcBef>
                <a:spcPts val="0"/>
              </a:spcBef>
              <a:spcAft>
                <a:spcPts val="0"/>
              </a:spcAft>
              <a:buFont typeface="Wingdings 2" pitchFamily="18" charset="2"/>
              <a:buNone/>
              <a:defRPr/>
            </a:pPr>
            <a:r>
              <a:rPr lang="en-US" sz="3200" dirty="0" smtClean="0"/>
              <a:t>Medial Posterior </a:t>
            </a:r>
            <a:r>
              <a:rPr lang="en-US" sz="3200" dirty="0" err="1" smtClean="0"/>
              <a:t>Choroidal</a:t>
            </a:r>
            <a:r>
              <a:rPr lang="en-US" sz="3200" dirty="0" smtClean="0"/>
              <a:t>:    Thalamus, Pineal Body, Choroid Plexus</a:t>
            </a:r>
          </a:p>
          <a:p>
            <a:pPr marL="114300" indent="0" eaLnBrk="1" fontAlgn="auto" hangingPunct="1">
              <a:spcBef>
                <a:spcPts val="0"/>
              </a:spcBef>
              <a:spcAft>
                <a:spcPts val="0"/>
              </a:spcAft>
              <a:buFont typeface="Wingdings 2" pitchFamily="18" charset="2"/>
              <a:buNone/>
              <a:defRPr/>
            </a:pPr>
            <a:endParaRPr lang="en-US" sz="3200" dirty="0"/>
          </a:p>
          <a:p>
            <a:pPr marL="114300" indent="0" eaLnBrk="1" fontAlgn="auto" hangingPunct="1">
              <a:spcBef>
                <a:spcPts val="0"/>
              </a:spcBef>
              <a:spcAft>
                <a:spcPts val="0"/>
              </a:spcAft>
              <a:buFont typeface="Wingdings 2" pitchFamily="18" charset="2"/>
              <a:buNone/>
              <a:defRPr/>
            </a:pPr>
            <a:r>
              <a:rPr lang="en-US" sz="3200" dirty="0" smtClean="0"/>
              <a:t>Lateral Posterior  </a:t>
            </a:r>
            <a:r>
              <a:rPr lang="en-US" sz="3200" dirty="0" err="1" smtClean="0"/>
              <a:t>Choroidal</a:t>
            </a:r>
            <a:r>
              <a:rPr lang="en-US" sz="3200" dirty="0" smtClean="0"/>
              <a:t>:   Cerebral Peduncle, Posterior  commissure, lateral                                        </a:t>
            </a:r>
          </a:p>
          <a:p>
            <a:pPr marL="114300" indent="0" eaLnBrk="1" fontAlgn="auto" hangingPunct="1">
              <a:spcBef>
                <a:spcPts val="0"/>
              </a:spcBef>
              <a:spcAft>
                <a:spcPts val="0"/>
              </a:spcAft>
              <a:buFont typeface="Wingdings 2" pitchFamily="18" charset="2"/>
              <a:buNone/>
              <a:defRPr/>
            </a:pPr>
            <a:r>
              <a:rPr lang="en-US" sz="3200" dirty="0" smtClean="0"/>
              <a:t>                                                   geniculate, Thalamus, Fornix, Caudate</a:t>
            </a:r>
            <a:endParaRPr lang="en-US" sz="3200" dirty="0"/>
          </a:p>
          <a:p>
            <a:pPr marL="114300" indent="0" eaLnBrk="1" fontAlgn="auto" hangingPunct="1">
              <a:spcBef>
                <a:spcPts val="0"/>
              </a:spcBef>
              <a:spcAft>
                <a:spcPts val="0"/>
              </a:spcAft>
              <a:buFont typeface="Wingdings 2" pitchFamily="18" charset="2"/>
              <a:buNone/>
              <a:defRPr/>
            </a:pPr>
            <a:r>
              <a:rPr lang="en-US" sz="3200" dirty="0" smtClean="0"/>
              <a:t>Inferior Temporal Arteries </a:t>
            </a:r>
          </a:p>
          <a:p>
            <a:pPr marL="114300" indent="0" eaLnBrk="1" fontAlgn="auto" hangingPunct="1">
              <a:spcBef>
                <a:spcPts val="0"/>
              </a:spcBef>
              <a:spcAft>
                <a:spcPts val="0"/>
              </a:spcAft>
              <a:buFont typeface="Wingdings 2" pitchFamily="18" charset="2"/>
              <a:buNone/>
              <a:defRPr/>
            </a:pPr>
            <a:endParaRPr lang="en-US" sz="3200" dirty="0"/>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itle 1"/>
          <p:cNvSpPr>
            <a:spLocks noGrp="1"/>
          </p:cNvSpPr>
          <p:nvPr>
            <p:ph type="title"/>
          </p:nvPr>
        </p:nvSpPr>
        <p:spPr/>
        <p:txBody>
          <a:bodyPr/>
          <a:lstStyle/>
          <a:p>
            <a:pPr eaLnBrk="1" hangingPunct="1"/>
            <a:r>
              <a:rPr lang="en-US" altLang="en-US" sz="3200" smtClean="0"/>
              <a:t>Posterior Cerebral Artery</a:t>
            </a:r>
          </a:p>
        </p:txBody>
      </p:sp>
      <p:pic>
        <p:nvPicPr>
          <p:cNvPr id="9113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86013" y="1676400"/>
            <a:ext cx="4371975" cy="4373563"/>
          </a:xfrm>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p:cNvSpPr>
            <a:spLocks noGrp="1"/>
          </p:cNvSpPr>
          <p:nvPr>
            <p:ph type="title"/>
          </p:nvPr>
        </p:nvSpPr>
        <p:spPr/>
        <p:txBody>
          <a:bodyPr/>
          <a:lstStyle/>
          <a:p>
            <a:pPr eaLnBrk="1" hangingPunct="1"/>
            <a:r>
              <a:rPr lang="en-US" altLang="en-US" sz="3200" smtClean="0"/>
              <a:t>Lateral Angiogram Posterior Cerebral Artery</a:t>
            </a:r>
          </a:p>
        </p:txBody>
      </p:sp>
      <p:pic>
        <p:nvPicPr>
          <p:cNvPr id="9216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08225" y="1600200"/>
            <a:ext cx="4525963" cy="4525963"/>
          </a:xfr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altLang="en-US" sz="3200" smtClean="0"/>
              <a:t>External carotid artery</a:t>
            </a:r>
          </a:p>
        </p:txBody>
      </p:sp>
      <p:pic>
        <p:nvPicPr>
          <p:cNvPr id="19459"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143000" y="1828800"/>
            <a:ext cx="2955925" cy="4373563"/>
          </a:xfrm>
        </p:spPr>
      </p:pic>
      <p:pic>
        <p:nvPicPr>
          <p:cNvPr id="19460" name="Picture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514600"/>
            <a:ext cx="4191000" cy="178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pPr eaLnBrk="1" hangingPunct="1"/>
            <a:r>
              <a:rPr lang="en-US" altLang="en-US" sz="3200" smtClean="0"/>
              <a:t>AP Angiogram Posterior Cerebral Artery</a:t>
            </a:r>
          </a:p>
        </p:txBody>
      </p:sp>
      <p:pic>
        <p:nvPicPr>
          <p:cNvPr id="9318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08225" y="1600200"/>
            <a:ext cx="4525963" cy="4525963"/>
          </a:xfrm>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pPr eaLnBrk="1" hangingPunct="1"/>
            <a:r>
              <a:rPr lang="en-US" altLang="en-US" sz="3200" smtClean="0"/>
              <a:t>Lateral MRA Posterior Cerebral Artery</a:t>
            </a:r>
          </a:p>
        </p:txBody>
      </p:sp>
      <p:pic>
        <p:nvPicPr>
          <p:cNvPr id="9421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08225" y="1600200"/>
            <a:ext cx="4525963" cy="4525963"/>
          </a:xfrm>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Title 1"/>
          <p:cNvSpPr>
            <a:spLocks noGrp="1"/>
          </p:cNvSpPr>
          <p:nvPr>
            <p:ph type="title"/>
          </p:nvPr>
        </p:nvSpPr>
        <p:spPr/>
        <p:txBody>
          <a:bodyPr/>
          <a:lstStyle/>
          <a:p>
            <a:pPr eaLnBrk="1" hangingPunct="1"/>
            <a:r>
              <a:rPr lang="en-US" altLang="en-US" sz="3200" smtClean="0"/>
              <a:t>Submental Vertex View of PCA</a:t>
            </a:r>
          </a:p>
        </p:txBody>
      </p:sp>
      <p:pic>
        <p:nvPicPr>
          <p:cNvPr id="9523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08225" y="1600200"/>
            <a:ext cx="4525963" cy="4525963"/>
          </a:xfr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lstStyle/>
          <a:p>
            <a:pPr eaLnBrk="1" hangingPunct="1"/>
            <a:r>
              <a:rPr lang="en-US" altLang="en-US" sz="3200" smtClean="0"/>
              <a:t>Posterior Cerebral Artery</a:t>
            </a:r>
          </a:p>
        </p:txBody>
      </p:sp>
      <p:sp>
        <p:nvSpPr>
          <p:cNvPr id="96259" name="Content Placeholder 2"/>
          <p:cNvSpPr>
            <a:spLocks noGrp="1"/>
          </p:cNvSpPr>
          <p:nvPr>
            <p:ph idx="1"/>
          </p:nvPr>
        </p:nvSpPr>
        <p:spPr/>
        <p:txBody>
          <a:bodyPr/>
          <a:lstStyle/>
          <a:p>
            <a:pPr marL="114300" indent="0" algn="ctr" eaLnBrk="1" hangingPunct="1">
              <a:spcBef>
                <a:spcPct val="0"/>
              </a:spcBef>
              <a:buFont typeface="Wingdings 2" panose="05020102010507070707" pitchFamily="18" charset="2"/>
              <a:buNone/>
            </a:pPr>
            <a:r>
              <a:rPr lang="en-US" altLang="en-US" sz="3200" smtClean="0"/>
              <a:t>P3 Segment Branches</a:t>
            </a:r>
          </a:p>
          <a:p>
            <a:pPr marL="114300" indent="0" algn="ctr" eaLnBrk="1" hangingPunct="1">
              <a:spcBef>
                <a:spcPct val="0"/>
              </a:spcBef>
              <a:buFont typeface="Wingdings 2" panose="05020102010507070707" pitchFamily="18" charset="2"/>
              <a:buNone/>
            </a:pPr>
            <a:endParaRPr lang="en-US" altLang="en-US" sz="3200" smtClean="0"/>
          </a:p>
          <a:p>
            <a:pPr marL="114300" indent="0" eaLnBrk="1" hangingPunct="1">
              <a:spcBef>
                <a:spcPct val="0"/>
              </a:spcBef>
              <a:buFont typeface="Wingdings 2" panose="05020102010507070707" pitchFamily="18" charset="2"/>
              <a:buNone/>
            </a:pPr>
            <a:r>
              <a:rPr lang="en-US" altLang="en-US" sz="3200" smtClean="0"/>
              <a:t>Parieto-Occipital</a:t>
            </a:r>
          </a:p>
          <a:p>
            <a:pPr marL="114300" indent="0" eaLnBrk="1" hangingPunct="1">
              <a:spcBef>
                <a:spcPct val="0"/>
              </a:spcBef>
              <a:buFont typeface="Wingdings 2" panose="05020102010507070707" pitchFamily="18" charset="2"/>
              <a:buNone/>
            </a:pPr>
            <a:endParaRPr lang="en-US" altLang="en-US" sz="3200" smtClean="0"/>
          </a:p>
          <a:p>
            <a:pPr marL="114300" indent="0" eaLnBrk="1" hangingPunct="1">
              <a:spcBef>
                <a:spcPct val="0"/>
              </a:spcBef>
              <a:buFont typeface="Wingdings 2" panose="05020102010507070707" pitchFamily="18" charset="2"/>
              <a:buNone/>
            </a:pPr>
            <a:r>
              <a:rPr lang="en-US" altLang="en-US" sz="3200" smtClean="0"/>
              <a:t>Calcarine</a:t>
            </a:r>
          </a:p>
          <a:p>
            <a:pPr marL="114300" indent="0" eaLnBrk="1" hangingPunct="1">
              <a:spcBef>
                <a:spcPct val="0"/>
              </a:spcBef>
              <a:buFont typeface="Wingdings 2" panose="05020102010507070707" pitchFamily="18" charset="2"/>
              <a:buNone/>
            </a:pPr>
            <a:endParaRPr lang="en-US" altLang="en-US" sz="3200" smtClean="0"/>
          </a:p>
          <a:p>
            <a:pPr marL="114300" indent="0" eaLnBrk="1" hangingPunct="1">
              <a:spcBef>
                <a:spcPct val="0"/>
              </a:spcBef>
              <a:buFont typeface="Wingdings 2" panose="05020102010507070707" pitchFamily="18" charset="2"/>
              <a:buNone/>
            </a:pPr>
            <a:r>
              <a:rPr lang="en-US" altLang="en-US" sz="3200" smtClean="0"/>
              <a:t>Splenial</a:t>
            </a:r>
          </a:p>
          <a:p>
            <a:pPr marL="114300" indent="0" eaLnBrk="1" hangingPunct="1">
              <a:spcBef>
                <a:spcPct val="0"/>
              </a:spcBef>
              <a:buFont typeface="Wingdings 2" panose="05020102010507070707" pitchFamily="18" charset="2"/>
              <a:buNone/>
            </a:pPr>
            <a:endParaRPr lang="en-US" altLang="en-US" sz="3200" smtClean="0"/>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itle 1"/>
          <p:cNvSpPr>
            <a:spLocks noGrp="1"/>
          </p:cNvSpPr>
          <p:nvPr>
            <p:ph type="title"/>
          </p:nvPr>
        </p:nvSpPr>
        <p:spPr/>
        <p:txBody>
          <a:bodyPr/>
          <a:lstStyle/>
          <a:p>
            <a:pPr eaLnBrk="1" hangingPunct="1"/>
            <a:r>
              <a:rPr lang="en-US" altLang="en-US" sz="3200" smtClean="0"/>
              <a:t>Venous Drainage of Head</a:t>
            </a:r>
          </a:p>
        </p:txBody>
      </p:sp>
      <p:pic>
        <p:nvPicPr>
          <p:cNvPr id="9728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90600" y="1676400"/>
            <a:ext cx="3352800" cy="4808538"/>
          </a:xfrm>
        </p:spPr>
      </p:pic>
      <p:pic>
        <p:nvPicPr>
          <p:cNvPr id="97284"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41838" y="2057400"/>
            <a:ext cx="4411662"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pPr eaLnBrk="1" hangingPunct="1"/>
            <a:r>
              <a:rPr lang="en-US" altLang="en-US" sz="3200" smtClean="0"/>
              <a:t>Venous Drainage of Head</a:t>
            </a:r>
          </a:p>
        </p:txBody>
      </p:sp>
      <p:pic>
        <p:nvPicPr>
          <p:cNvPr id="9830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1822450"/>
            <a:ext cx="3581400" cy="4500563"/>
          </a:xfrm>
        </p:spPr>
      </p:pic>
      <p:pic>
        <p:nvPicPr>
          <p:cNvPr id="9830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68825" y="2590800"/>
            <a:ext cx="434657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pPr eaLnBrk="1" hangingPunct="1"/>
            <a:r>
              <a:rPr lang="en-US" altLang="en-US" sz="3200" smtClean="0"/>
              <a:t>Venous Drainage of Head</a:t>
            </a:r>
          </a:p>
        </p:txBody>
      </p:sp>
      <p:pic>
        <p:nvPicPr>
          <p:cNvPr id="9933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514600" y="1676400"/>
            <a:ext cx="4343400" cy="4038600"/>
          </a:xfrm>
        </p:spPr>
      </p:pic>
      <p:pic>
        <p:nvPicPr>
          <p:cNvPr id="99332"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5791200"/>
            <a:ext cx="61277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itle 1"/>
          <p:cNvSpPr>
            <a:spLocks noGrp="1"/>
          </p:cNvSpPr>
          <p:nvPr>
            <p:ph type="title"/>
          </p:nvPr>
        </p:nvSpPr>
        <p:spPr/>
        <p:txBody>
          <a:bodyPr/>
          <a:lstStyle/>
          <a:p>
            <a:pPr eaLnBrk="1" hangingPunct="1"/>
            <a:r>
              <a:rPr lang="en-US" altLang="en-US" sz="3200" smtClean="0"/>
              <a:t>Venous Drainage of Head</a:t>
            </a:r>
          </a:p>
        </p:txBody>
      </p:sp>
      <p:pic>
        <p:nvPicPr>
          <p:cNvPr id="10035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304800" y="1905000"/>
            <a:ext cx="5549900" cy="4044950"/>
          </a:xfrm>
        </p:spPr>
      </p:pic>
      <p:pic>
        <p:nvPicPr>
          <p:cNvPr id="100356"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54713" y="2362200"/>
            <a:ext cx="29876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itle 1"/>
          <p:cNvSpPr>
            <a:spLocks noGrp="1"/>
          </p:cNvSpPr>
          <p:nvPr>
            <p:ph type="title"/>
          </p:nvPr>
        </p:nvSpPr>
        <p:spPr/>
        <p:txBody>
          <a:bodyPr/>
          <a:lstStyle/>
          <a:p>
            <a:pPr eaLnBrk="1" hangingPunct="1"/>
            <a:r>
              <a:rPr lang="en-US" altLang="en-US" sz="3200" smtClean="0"/>
              <a:t>Venous Drainage of Head</a:t>
            </a:r>
          </a:p>
        </p:txBody>
      </p:sp>
      <p:pic>
        <p:nvPicPr>
          <p:cNvPr id="10137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695450" y="2214563"/>
            <a:ext cx="5753100" cy="3297237"/>
          </a:xfrm>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p:cNvSpPr>
            <a:spLocks noGrp="1"/>
          </p:cNvSpPr>
          <p:nvPr>
            <p:ph type="title"/>
          </p:nvPr>
        </p:nvSpPr>
        <p:spPr/>
        <p:txBody>
          <a:bodyPr/>
          <a:lstStyle/>
          <a:p>
            <a:pPr eaLnBrk="1" hangingPunct="1"/>
            <a:r>
              <a:rPr lang="en-US" altLang="en-US" sz="3200" smtClean="0"/>
              <a:t>Venous Drainage of Head</a:t>
            </a:r>
          </a:p>
        </p:txBody>
      </p:sp>
      <p:pic>
        <p:nvPicPr>
          <p:cNvPr id="10240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62000" y="2057400"/>
            <a:ext cx="4781550" cy="4373563"/>
          </a:xfrm>
        </p:spPr>
      </p:pic>
      <p:sp>
        <p:nvSpPr>
          <p:cNvPr id="5" name="Rectangle 4"/>
          <p:cNvSpPr/>
          <p:nvPr/>
        </p:nvSpPr>
        <p:spPr>
          <a:xfrm>
            <a:off x="3238500" y="2060575"/>
            <a:ext cx="2133600" cy="114300"/>
          </a:xfrm>
          <a:prstGeom prst="rect">
            <a:avLst/>
          </a:prstGeom>
        </p:spPr>
        <p:style>
          <a:lnRef idx="1">
            <a:schemeClr val="accent1"/>
          </a:lnRef>
          <a:fillRef idx="1001">
            <a:schemeClr val="lt1"/>
          </a:fillRef>
          <a:effectRef idx="1">
            <a:schemeClr val="accent1"/>
          </a:effectRef>
          <a:fontRef idx="minor">
            <a:schemeClr val="dk1"/>
          </a:fontRef>
        </p:style>
        <p:txBody>
          <a:bodyPr anchor="ctr"/>
          <a:lstStyle/>
          <a:p>
            <a:pPr algn="ctr" fontAlgn="auto">
              <a:spcBef>
                <a:spcPts val="0"/>
              </a:spcBef>
              <a:spcAft>
                <a:spcPts val="0"/>
              </a:spcAft>
              <a:defRPr/>
            </a:pPr>
            <a:endParaRPr lang="en-US"/>
          </a:p>
        </p:txBody>
      </p:sp>
      <p:pic>
        <p:nvPicPr>
          <p:cNvPr id="10240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133600"/>
            <a:ext cx="3365500" cy="215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pPr eaLnBrk="1" hangingPunct="1"/>
            <a:r>
              <a:rPr lang="en-US" altLang="en-US" sz="3200" smtClean="0"/>
              <a:t>Figure of External Carotid Artery</a:t>
            </a:r>
          </a:p>
        </p:txBody>
      </p:sp>
      <p:pic>
        <p:nvPicPr>
          <p:cNvPr id="2048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86013" y="1676400"/>
            <a:ext cx="4371975" cy="4373563"/>
          </a:xfr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p:txBody>
          <a:bodyPr/>
          <a:lstStyle/>
          <a:p>
            <a:pPr eaLnBrk="1" hangingPunct="1"/>
            <a:r>
              <a:rPr lang="en-US" altLang="en-US" sz="3200" smtClean="0"/>
              <a:t>Venous Drainage of Head</a:t>
            </a:r>
          </a:p>
        </p:txBody>
      </p:sp>
      <p:pic>
        <p:nvPicPr>
          <p:cNvPr id="10342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86013" y="1676400"/>
            <a:ext cx="4371975" cy="4373563"/>
          </a:xfrm>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1"/>
          <p:cNvSpPr>
            <a:spLocks noGrp="1"/>
          </p:cNvSpPr>
          <p:nvPr>
            <p:ph type="title"/>
          </p:nvPr>
        </p:nvSpPr>
        <p:spPr/>
        <p:txBody>
          <a:bodyPr/>
          <a:lstStyle/>
          <a:p>
            <a:pPr eaLnBrk="1" hangingPunct="1"/>
            <a:r>
              <a:rPr lang="en-US" altLang="en-US" sz="3200" smtClean="0"/>
              <a:t>Venous Phase Angiogram</a:t>
            </a:r>
          </a:p>
        </p:txBody>
      </p:sp>
      <p:pic>
        <p:nvPicPr>
          <p:cNvPr id="10445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08225" y="1600200"/>
            <a:ext cx="4525963" cy="4525963"/>
          </a:xfr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pPr eaLnBrk="1" hangingPunct="1"/>
            <a:r>
              <a:rPr lang="en-US" altLang="en-US" sz="3200" smtClean="0"/>
              <a:t>View of Superior Sagittal Sinus</a:t>
            </a:r>
          </a:p>
        </p:txBody>
      </p:sp>
      <p:pic>
        <p:nvPicPr>
          <p:cNvPr id="10547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86013" y="1676400"/>
            <a:ext cx="4371975" cy="4373563"/>
          </a:xfrm>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Title 1"/>
          <p:cNvSpPr>
            <a:spLocks noGrp="1"/>
          </p:cNvSpPr>
          <p:nvPr>
            <p:ph type="title"/>
          </p:nvPr>
        </p:nvSpPr>
        <p:spPr/>
        <p:txBody>
          <a:bodyPr/>
          <a:lstStyle/>
          <a:p>
            <a:pPr eaLnBrk="1" hangingPunct="1"/>
            <a:r>
              <a:rPr lang="en-US" altLang="en-US" sz="3200" smtClean="0"/>
              <a:t>AP Venous Angiogram</a:t>
            </a:r>
          </a:p>
        </p:txBody>
      </p:sp>
      <p:pic>
        <p:nvPicPr>
          <p:cNvPr id="10649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08225" y="1600200"/>
            <a:ext cx="4525963" cy="4525963"/>
          </a:xfr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itle 1"/>
          <p:cNvSpPr>
            <a:spLocks noGrp="1"/>
          </p:cNvSpPr>
          <p:nvPr>
            <p:ph type="title"/>
          </p:nvPr>
        </p:nvSpPr>
        <p:spPr/>
        <p:txBody>
          <a:bodyPr/>
          <a:lstStyle/>
          <a:p>
            <a:pPr eaLnBrk="1" hangingPunct="1"/>
            <a:r>
              <a:rPr lang="en-US" altLang="en-US" sz="3200" smtClean="0"/>
              <a:t>Lateral MRV</a:t>
            </a:r>
          </a:p>
        </p:txBody>
      </p:sp>
      <p:pic>
        <p:nvPicPr>
          <p:cNvPr id="10752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08225" y="1600200"/>
            <a:ext cx="4525963" cy="4525963"/>
          </a:xfr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Title 1"/>
          <p:cNvSpPr>
            <a:spLocks noGrp="1"/>
          </p:cNvSpPr>
          <p:nvPr>
            <p:ph type="title"/>
          </p:nvPr>
        </p:nvSpPr>
        <p:spPr/>
        <p:txBody>
          <a:bodyPr/>
          <a:lstStyle/>
          <a:p>
            <a:pPr eaLnBrk="1" hangingPunct="1"/>
            <a:r>
              <a:rPr lang="en-US" altLang="en-US" sz="3200" smtClean="0"/>
              <a:t>AP MRV</a:t>
            </a:r>
          </a:p>
        </p:txBody>
      </p:sp>
      <p:pic>
        <p:nvPicPr>
          <p:cNvPr id="108547"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08225" y="1600200"/>
            <a:ext cx="4525963" cy="4525963"/>
          </a:xfrm>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Title 1"/>
          <p:cNvSpPr>
            <a:spLocks noGrp="1"/>
          </p:cNvSpPr>
          <p:nvPr>
            <p:ph type="title"/>
          </p:nvPr>
        </p:nvSpPr>
        <p:spPr/>
        <p:txBody>
          <a:bodyPr/>
          <a:lstStyle/>
          <a:p>
            <a:pPr eaLnBrk="1" hangingPunct="1"/>
            <a:r>
              <a:rPr lang="en-US" altLang="en-US" sz="3200" smtClean="0"/>
              <a:t>Submental Vertex MRV</a:t>
            </a:r>
          </a:p>
        </p:txBody>
      </p:sp>
      <p:pic>
        <p:nvPicPr>
          <p:cNvPr id="109571"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08225" y="1600200"/>
            <a:ext cx="4525963" cy="4525963"/>
          </a:xfrm>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Title 1"/>
          <p:cNvSpPr>
            <a:spLocks noGrp="1"/>
          </p:cNvSpPr>
          <p:nvPr>
            <p:ph type="title"/>
          </p:nvPr>
        </p:nvSpPr>
        <p:spPr/>
        <p:txBody>
          <a:bodyPr/>
          <a:lstStyle/>
          <a:p>
            <a:pPr eaLnBrk="1" hangingPunct="1"/>
            <a:r>
              <a:rPr lang="en-US" altLang="en-US" sz="3200" smtClean="0"/>
              <a:t>Venous Drainage of Posterior Fossa</a:t>
            </a:r>
          </a:p>
        </p:txBody>
      </p:sp>
      <p:pic>
        <p:nvPicPr>
          <p:cNvPr id="11059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86013" y="1676400"/>
            <a:ext cx="4371975" cy="4373563"/>
          </a:xfrm>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itle 1"/>
          <p:cNvSpPr>
            <a:spLocks noGrp="1"/>
          </p:cNvSpPr>
          <p:nvPr>
            <p:ph type="title"/>
          </p:nvPr>
        </p:nvSpPr>
        <p:spPr/>
        <p:txBody>
          <a:bodyPr/>
          <a:lstStyle/>
          <a:p>
            <a:pPr eaLnBrk="1" hangingPunct="1"/>
            <a:r>
              <a:rPr lang="en-US" altLang="en-US" sz="3200" smtClean="0"/>
              <a:t>Venous Drainage Around Brain Stem</a:t>
            </a:r>
          </a:p>
        </p:txBody>
      </p:sp>
      <p:pic>
        <p:nvPicPr>
          <p:cNvPr id="111619"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86013" y="1676400"/>
            <a:ext cx="4371975" cy="4373563"/>
          </a:xfrm>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Title 1"/>
          <p:cNvSpPr>
            <a:spLocks noGrp="1"/>
          </p:cNvSpPr>
          <p:nvPr>
            <p:ph type="title"/>
          </p:nvPr>
        </p:nvSpPr>
        <p:spPr/>
        <p:txBody>
          <a:bodyPr/>
          <a:lstStyle/>
          <a:p>
            <a:pPr eaLnBrk="1" hangingPunct="1"/>
            <a:r>
              <a:rPr lang="en-US" altLang="en-US" sz="3200" smtClean="0"/>
              <a:t>Ventricular Venous Drainage</a:t>
            </a:r>
          </a:p>
        </p:txBody>
      </p:sp>
      <p:pic>
        <p:nvPicPr>
          <p:cNvPr id="112643"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386013" y="1676400"/>
            <a:ext cx="4371975" cy="4373563"/>
          </a:xfr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1281</TotalTime>
  <Words>1738</Words>
  <Application>Microsoft Office PowerPoint</Application>
  <PresentationFormat>On-screen Show (4:3)</PresentationFormat>
  <Paragraphs>235</Paragraphs>
  <Slides>100</Slides>
  <Notes>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100</vt:i4>
      </vt:variant>
    </vt:vector>
  </HeadingPairs>
  <TitlesOfParts>
    <vt:vector size="107" baseType="lpstr">
      <vt:lpstr>Calisto MT</vt:lpstr>
      <vt:lpstr>Arial</vt:lpstr>
      <vt:lpstr>Calibri</vt:lpstr>
      <vt:lpstr>Wingdings 2</vt:lpstr>
      <vt:lpstr>Times New Roman</vt:lpstr>
      <vt:lpstr>Book Antiqua</vt:lpstr>
      <vt:lpstr>Office Theme</vt:lpstr>
      <vt:lpstr>Cerebral Vascular Anatomy</vt:lpstr>
      <vt:lpstr>Aortic arch and branches</vt:lpstr>
      <vt:lpstr>CTA of Carotid</vt:lpstr>
      <vt:lpstr>Aortic Arch Normal Variants</vt:lpstr>
      <vt:lpstr>MRA: External/Common Carotid</vt:lpstr>
      <vt:lpstr>PowerPoint Presentation</vt:lpstr>
      <vt:lpstr>The internal jugular vein has been retracted anteriorly and the carotid bifurcation visualized. 1- transverse process of C1, 2- internal carotid artery, 3- external carotid artery, 4- hypoglossal n., 5- vagus n., 6- occipital artery, 7- spinal accessory n., 8- internal jugular vein.</vt:lpstr>
      <vt:lpstr>External carotid artery</vt:lpstr>
      <vt:lpstr>Figure of External Carotid Artery</vt:lpstr>
      <vt:lpstr>Angiogram: External Carotid Lateral View</vt:lpstr>
      <vt:lpstr>External Carotid Artery</vt:lpstr>
      <vt:lpstr>Figure of Maxillary Artery</vt:lpstr>
      <vt:lpstr>External Carotid Artery</vt:lpstr>
      <vt:lpstr>Internal Carotid Artery</vt:lpstr>
      <vt:lpstr>     Internal Carotid Artery </vt:lpstr>
      <vt:lpstr>Internal carotid artery</vt:lpstr>
      <vt:lpstr>Internal Carotid Artery Segments</vt:lpstr>
      <vt:lpstr>Internal Carotid Artery </vt:lpstr>
      <vt:lpstr>Figure of Cavernous Carotid</vt:lpstr>
      <vt:lpstr>Figure of Cavernous Carotid</vt:lpstr>
      <vt:lpstr>Right pterional window: right supraclinoid carotid artery, right carotid bifurcation, right MCA, right ICA, right I, II, III, IV, V1 CNs, right SCA, right P1 and P2, basilar tip and right PcomA are visible </vt:lpstr>
      <vt:lpstr>Right orbito-Zygomatic trans-cavernous window: basilar tip , right SCA, both P1, right P2, both PcomA, right II, III, IV, V1, V2 CNs, intracavernous carotid artery, meningo-hypophyseal trunk, gasserian ganglion  are visible </vt:lpstr>
      <vt:lpstr>Right orbito-Zygomatic trans-cavernous window: view of mid-portion of the basilar artery through Parkinson’s triangle</vt:lpstr>
      <vt:lpstr>Right orbito-Zygomatic trans-cavernous window: view of mid-portion of the basilar artery through Parkinson’s triangle</vt:lpstr>
      <vt:lpstr>The lateral wall of the cavernous sinus has been removed: View of the intrapetrous and intracavernous carotid artery and foramen lacerum, right VI CN and Dorello’s canal</vt:lpstr>
      <vt:lpstr>Internal carotid artery</vt:lpstr>
      <vt:lpstr>Branches: Clinoidal Segment of Internal Carotid</vt:lpstr>
      <vt:lpstr>Internal Carotid Artery</vt:lpstr>
      <vt:lpstr>Circle of Willis: Inferior View</vt:lpstr>
      <vt:lpstr>Right Pterional window: Supraclinoid carotid artery, anterior clinoid process, posterior clinoid process, optic chiasm, right II and III CNs, right PcomA, right P1 and P2 and basilar tip are visible</vt:lpstr>
      <vt:lpstr>Right pterional window: right supraclinoid carotid artery, right carotid bifurcation, right MCA, right ICA, right I, II, III, IV, V1 CNs, right SCA, right P1 and P2, basilar tip and right PcomA are visible </vt:lpstr>
      <vt:lpstr>Internal Carotid Artery</vt:lpstr>
      <vt:lpstr>CTA of Circle of Willis</vt:lpstr>
      <vt:lpstr>CTA of Circle of Willis</vt:lpstr>
      <vt:lpstr>CTA of Circle of Willis</vt:lpstr>
      <vt:lpstr>Internal Carotid Artery</vt:lpstr>
      <vt:lpstr>Medial View Anterior Cerebral Artery</vt:lpstr>
      <vt:lpstr>Anterior Cerebral Artery</vt:lpstr>
      <vt:lpstr>Medial and Lateral  Lenticulostriate Vessels</vt:lpstr>
      <vt:lpstr>Lateral Angiogram: Internal  Carotid Artery</vt:lpstr>
      <vt:lpstr>AP Angiogram Internal Carotid Artery</vt:lpstr>
      <vt:lpstr>Lateral MRA: Internal Carotid Artery</vt:lpstr>
      <vt:lpstr>AP MRA Internal Carotid Artery</vt:lpstr>
      <vt:lpstr>Internal Carotid Artery</vt:lpstr>
      <vt:lpstr>Middle Cerebral Artery: Inferior View</vt:lpstr>
      <vt:lpstr>Middle Cerebral Artery</vt:lpstr>
      <vt:lpstr>Lateral Lenticulostraiate Vessels</vt:lpstr>
      <vt:lpstr>Lateral Angiogram Middle Cerebral Artery</vt:lpstr>
      <vt:lpstr>Middle Cerebral Artery</vt:lpstr>
      <vt:lpstr>AP Angiogram Middle Cerebral Artery</vt:lpstr>
      <vt:lpstr>AP Angiogram Middle Cerebral Artery</vt:lpstr>
      <vt:lpstr>AP MRA Middle Cerebral Artery</vt:lpstr>
      <vt:lpstr>Arteries of Posterior Fossa</vt:lpstr>
      <vt:lpstr>Arteries of Posterior Fossa</vt:lpstr>
      <vt:lpstr>Arteries of Posterior Fossa</vt:lpstr>
      <vt:lpstr>Lateral Angiogram Verterbral Artery</vt:lpstr>
      <vt:lpstr>AP Angiogram Vertebral Artery</vt:lpstr>
      <vt:lpstr>Arteries of Posterior Fossa</vt:lpstr>
      <vt:lpstr>AP MRA Vertebral Artery</vt:lpstr>
      <vt:lpstr>Posterior Circulation</vt:lpstr>
      <vt:lpstr>The lateral wall of the cavernous sinus has been removed: View of the intrapetrous and intracavernous carotid artery and foramen lacerum, right VI CN and Dorello’s canal</vt:lpstr>
      <vt:lpstr>Left Transcavernous View: Basilar Apex</vt:lpstr>
      <vt:lpstr>Left Transcavernous View:  Vertebral Confluens</vt:lpstr>
      <vt:lpstr>Anterior petrosectomy surgical window: basilar artery, vertebro-basilar junction, and right aica are visible</vt:lpstr>
      <vt:lpstr>Left trans-otic surgical window: sigmoid sinus, jugular bulb, left intrapetrous carotid artery, left facial nerve, left aica, left petrosal vein, are visible</vt:lpstr>
      <vt:lpstr>Right trans-cochlear surgical window: basilar artery, right aica, right petrosal vein and right VI CN are visible</vt:lpstr>
      <vt:lpstr>Right far lateral approach: superior oblique muscle is lifted and extra-cranial vertebral artery is exposed, right occipital artery is visible </vt:lpstr>
      <vt:lpstr>Far Lateral View: Cervical Vertebral</vt:lpstr>
      <vt:lpstr>Left far lateral approach: dura is opened and left Pica is visible</vt:lpstr>
      <vt:lpstr>Left Far lateral approach: Pica, vertebral artery, spinal and cranial XI, XII CNs are visible</vt:lpstr>
      <vt:lpstr>Left far lateral surgical window: brunches of Pica, IX, X CNs and choroid plexus of IV ventricle are visible</vt:lpstr>
      <vt:lpstr>Trans-facial surgical window: vertebral arteries, vertebro-basilar junction, both VI, left VII, left VIII CNs, aica, anterior spinal arteries and petrosal vein are visible</vt:lpstr>
      <vt:lpstr>Trans-facial surgical window: vertebral arteries, vertebro-basilar junction, both VI, left III CNs, both AICAs, both PICAs, anterior spinal arteries, both SCAS, left P1, P2, left PComA, and petrosal veins are visible</vt:lpstr>
      <vt:lpstr>Posterior Cerebral Artery</vt:lpstr>
      <vt:lpstr>Posterior Cerebral Artery</vt:lpstr>
      <vt:lpstr>Posterior Cerebral Artery</vt:lpstr>
      <vt:lpstr>Posterior Cerebral Artery</vt:lpstr>
      <vt:lpstr>Posterior Cerebral Artery</vt:lpstr>
      <vt:lpstr>Lateral Angiogram Posterior Cerebral Artery</vt:lpstr>
      <vt:lpstr>AP Angiogram Posterior Cerebral Artery</vt:lpstr>
      <vt:lpstr>Lateral MRA Posterior Cerebral Artery</vt:lpstr>
      <vt:lpstr>Submental Vertex View of PCA</vt:lpstr>
      <vt:lpstr>Posterior Cerebral Artery</vt:lpstr>
      <vt:lpstr>Venous Drainage of Head</vt:lpstr>
      <vt:lpstr>Venous Drainage of Head</vt:lpstr>
      <vt:lpstr>Venous Drainage of Head</vt:lpstr>
      <vt:lpstr>Venous Drainage of Head</vt:lpstr>
      <vt:lpstr>Venous Drainage of Head</vt:lpstr>
      <vt:lpstr>Venous Drainage of Head</vt:lpstr>
      <vt:lpstr>Venous Drainage of Head</vt:lpstr>
      <vt:lpstr>Venous Phase Angiogram</vt:lpstr>
      <vt:lpstr>View of Superior Sagittal Sinus</vt:lpstr>
      <vt:lpstr>AP Venous Angiogram</vt:lpstr>
      <vt:lpstr>Lateral MRV</vt:lpstr>
      <vt:lpstr>AP MRV</vt:lpstr>
      <vt:lpstr>Submental Vertex MRV</vt:lpstr>
      <vt:lpstr>Venous Drainage of Posterior Fossa</vt:lpstr>
      <vt:lpstr>Venous Drainage Around Brain Stem</vt:lpstr>
      <vt:lpstr>Ventricular Venous Drainage</vt:lpstr>
      <vt:lpstr>Venous Drainage of Head</vt:lpstr>
    </vt:vector>
  </TitlesOfParts>
  <Company>Weill Cornell Medical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Jacqueline Traynor</dc:creator>
  <cp:lastModifiedBy>Lisa O'Brien</cp:lastModifiedBy>
  <cp:revision>109</cp:revision>
  <cp:lastPrinted>2013-01-15T15:13:22Z</cp:lastPrinted>
  <dcterms:created xsi:type="dcterms:W3CDTF">2012-11-13T04:34:28Z</dcterms:created>
  <dcterms:modified xsi:type="dcterms:W3CDTF">2020-02-06T15:05:07Z</dcterms:modified>
</cp:coreProperties>
</file>