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373" r:id="rId3"/>
    <p:sldId id="371" r:id="rId4"/>
    <p:sldId id="344" r:id="rId5"/>
    <p:sldId id="390" r:id="rId6"/>
    <p:sldId id="392" r:id="rId7"/>
    <p:sldId id="398" r:id="rId8"/>
    <p:sldId id="406" r:id="rId9"/>
    <p:sldId id="414" r:id="rId10"/>
    <p:sldId id="546" r:id="rId11"/>
    <p:sldId id="424" r:id="rId12"/>
    <p:sldId id="429" r:id="rId13"/>
    <p:sldId id="449" r:id="rId14"/>
    <p:sldId id="453" r:id="rId15"/>
    <p:sldId id="547" r:id="rId16"/>
    <p:sldId id="548" r:id="rId17"/>
    <p:sldId id="549" r:id="rId18"/>
    <p:sldId id="550" r:id="rId19"/>
    <p:sldId id="551" r:id="rId20"/>
    <p:sldId id="557" r:id="rId21"/>
    <p:sldId id="567" r:id="rId22"/>
    <p:sldId id="512" r:id="rId23"/>
    <p:sldId id="518" r:id="rId24"/>
    <p:sldId id="527" r:id="rId25"/>
    <p:sldId id="575" r:id="rId26"/>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82" autoAdjust="0"/>
    <p:restoredTop sz="92676"/>
  </p:normalViewPr>
  <p:slideViewPr>
    <p:cSldViewPr snapToGrid="0" snapToObjects="1">
      <p:cViewPr varScale="1">
        <p:scale>
          <a:sx n="74" d="100"/>
          <a:sy n="74" d="100"/>
        </p:scale>
        <p:origin x="1764" y="6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80" d="100"/>
          <a:sy n="80" d="100"/>
        </p:scale>
        <p:origin x="-186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821382" cy="480060"/>
          </a:xfrm>
          <a:prstGeom prst="rect">
            <a:avLst/>
          </a:prstGeom>
        </p:spPr>
        <p:txBody>
          <a:bodyPr vert="horz" lIns="96661" tIns="48331" rIns="96661" bIns="48331" rtlCol="0"/>
          <a:lstStyle>
            <a:lvl1pPr algn="l">
              <a:defRPr sz="1300"/>
            </a:lvl1pPr>
          </a:lstStyle>
          <a:p>
            <a:pPr marL="238297" indent="-238297">
              <a:tabLst>
                <a:tab pos="238297" algn="l"/>
              </a:tabLst>
            </a:pPr>
            <a:r>
              <a:rPr lang="en-US" dirty="0">
                <a:latin typeface="+mn-lt"/>
              </a:rPr>
              <a:t>i. Professionalism, Supervision, and Pearls  for the PGY1 Resident </a:t>
            </a: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sz="1100" dirty="0">
                <a:latin typeface="+mn-lt"/>
              </a:rPr>
              <a:t>The Society of Neurological Surgeons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534" y="97643"/>
            <a:ext cx="675641" cy="6650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312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EC9DFDB-2480-C84A-B6C0-63119CEC52F5}" type="datetimeFigureOut">
              <a:rPr lang="en-US" smtClean="0"/>
              <a:pPr/>
              <a:t>3/2/2020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8625D4E-8D97-4B4A-A016-084F30425F27}" type="slidenum">
              <a:rPr lang="en-US" smtClean="0"/>
              <a:pPr/>
              <a:t>‹#›</a:t>
            </a:fld>
            <a:endParaRPr lang="en-US" dirty="0"/>
          </a:p>
        </p:txBody>
      </p:sp>
    </p:spTree>
    <p:extLst>
      <p:ext uri="{BB962C8B-B14F-4D97-AF65-F5344CB8AC3E}">
        <p14:creationId xmlns:p14="http://schemas.microsoft.com/office/powerpoint/2010/main" val="39413287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38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B01D037-68D0-7D40-9AC1-B35B10E438BE}" type="slidenum">
              <a:rPr lang="en-US" sz="1200"/>
              <a:pPr/>
              <a:t>21</a:t>
            </a:fld>
            <a:endParaRPr lang="en-US" sz="1200"/>
          </a:p>
        </p:txBody>
      </p:sp>
    </p:spTree>
    <p:extLst>
      <p:ext uri="{BB962C8B-B14F-4D97-AF65-F5344CB8AC3E}">
        <p14:creationId xmlns:p14="http://schemas.microsoft.com/office/powerpoint/2010/main" val="40025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D3BB9A4-C732-5440-A72D-63356F0CBF2D}" type="datetime1">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EDE09D7-583D-F64D-841F-4474EBE3CFB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5442B7C-FBF8-F041-8DA7-86D08045E0A1}" type="datetime1">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14D254-94DE-8B40-8E87-0EE21C01A22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AD3BAC-E5E3-0642-80B9-4FD140731A38}" type="datetime1">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766B97-9B4D-1348-8DF2-DA1098D871E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81B556-2A17-9C4C-BDEF-5B83887B2CCA}" type="datetime1">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7745C9-9661-804A-9A4C-BA045A61D33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99F864B-DB2E-704F-84B8-44A29840B4BF}" type="datetime1">
              <a:rPr lang="en-US"/>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2C5DDD-6562-E748-A8B1-4AE839E8454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391FE79-E29E-8C4B-8F1F-27E891A47650}" type="datetime1">
              <a:rPr lang="en-US"/>
              <a:pPr>
                <a:defRPr/>
              </a:pPr>
              <a:t>3/2/2020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E94C483-864F-4A4D-88EB-14E8C21CCF0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259A37C-8664-5745-B235-7A980ED95739}" type="datetime1">
              <a:rPr lang="en-US"/>
              <a:pPr>
                <a:defRPr/>
              </a:pPr>
              <a:t>3/2/2020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44329F2-4D96-4A48-8F67-3830AFDB7B6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394F183-9DD3-294F-88CE-66C87190B78A}" type="datetime1">
              <a:rPr lang="en-US"/>
              <a:pPr>
                <a:defRPr/>
              </a:pPr>
              <a:t>3/2/2020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CEC8C0D-77E8-CA4E-8D5D-91A4C380C8D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C5D3EB-6990-3B4E-8BA0-73164BF24610}" type="datetime1">
              <a:rPr lang="en-US"/>
              <a:pPr>
                <a:defRPr/>
              </a:pPr>
              <a:t>3/2/2020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0128C54-9AE5-BD43-8BB5-62E6F61EF9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AE555C-0B29-6041-A266-0EEF3191992F}" type="datetime1">
              <a:rPr lang="en-US"/>
              <a:pPr>
                <a:defRPr/>
              </a:pPr>
              <a:t>3/2/2020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D84C22B-83CE-A84E-993C-D35E90D7D96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2FBB464-8427-A34C-ADCE-E2841FFB3E53}" type="datetime1">
              <a:rPr lang="en-US"/>
              <a:pPr>
                <a:defRPr/>
              </a:pPr>
              <a:t>3/2/2020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F320425-F10C-3845-9CF4-2E95516E0AA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6A60FB8-4D03-B04D-B0DD-4F85F44A7B85}" type="datetime1">
              <a:rPr lang="en-US"/>
              <a:pPr>
                <a:defRPr/>
              </a:pPr>
              <a:t>3/2/2020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CB518F97-31F6-2E44-A283-23728E77E8B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7688" y="942975"/>
            <a:ext cx="8048625" cy="3238500"/>
          </a:xfrm>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5400" dirty="0">
                <a:solidFill>
                  <a:schemeClr val="bg1"/>
                </a:solidFill>
                <a:effectLst>
                  <a:outerShdw blurRad="50800" dist="38100" dir="2700000">
                    <a:srgbClr val="000000">
                      <a:alpha val="43000"/>
                    </a:srgbClr>
                  </a:outerShdw>
                </a:effectLst>
              </a:rPr>
              <a:t>Professionalism, Supervision, and Pearls for the PGY1 Resident </a:t>
            </a:r>
            <a:endParaRPr lang="en-US" sz="5400" b="1" dirty="0">
              <a:solidFill>
                <a:schemeClr val="bg1"/>
              </a:solidFill>
              <a:effectLst>
                <a:outerShdw blurRad="50800" dist="38100" dir="2700000">
                  <a:srgbClr val="000000">
                    <a:alpha val="43000"/>
                  </a:srgbClr>
                </a:outerShdw>
              </a:effectLst>
              <a:latin typeface="Arial"/>
              <a:ea typeface="+mj-ea"/>
              <a:cs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91" y="4476750"/>
            <a:ext cx="8388350" cy="2146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Supervision</a:t>
            </a:r>
          </a:p>
        </p:txBody>
      </p:sp>
      <p:sp>
        <p:nvSpPr>
          <p:cNvPr id="14339" name="Content Placeholder 2"/>
          <p:cNvSpPr>
            <a:spLocks noGrp="1"/>
          </p:cNvSpPr>
          <p:nvPr>
            <p:ph idx="1"/>
          </p:nvPr>
        </p:nvSpPr>
        <p:spPr>
          <a:xfrm>
            <a:off x="462756" y="1417638"/>
            <a:ext cx="8229600" cy="4525963"/>
          </a:xfrm>
        </p:spPr>
        <p:txBody>
          <a:bodyPr/>
          <a:lstStyle/>
          <a:p>
            <a:pPr eaLnBrk="1" hangingPunct="1">
              <a:defRPr/>
            </a:pPr>
            <a:r>
              <a:rPr lang="en-US" dirty="0">
                <a:solidFill>
                  <a:schemeClr val="accent3">
                    <a:lumMod val="20000"/>
                    <a:lumOff val="80000"/>
                  </a:schemeClr>
                </a:solidFill>
                <a:latin typeface="Arial" charset="0"/>
                <a:ea typeface="Arial" charset="0"/>
                <a:cs typeface="Arial" charset="0"/>
              </a:rPr>
              <a:t>Main principles of surgical GME</a:t>
            </a:r>
          </a:p>
          <a:p>
            <a:pPr lvl="2" eaLnBrk="1" hangingPunct="1">
              <a:defRPr/>
            </a:pPr>
            <a:r>
              <a:rPr lang="en-US" i="1" dirty="0">
                <a:solidFill>
                  <a:schemeClr val="accent3">
                    <a:lumMod val="20000"/>
                    <a:lumOff val="80000"/>
                  </a:schemeClr>
                </a:solidFill>
                <a:latin typeface="Arial" charset="0"/>
                <a:ea typeface="Arial" charset="0"/>
                <a:cs typeface="Arial" charset="0"/>
              </a:rPr>
              <a:t>Supervision</a:t>
            </a:r>
          </a:p>
          <a:p>
            <a:pPr lvl="2" eaLnBrk="1" hangingPunct="1">
              <a:defRPr/>
            </a:pPr>
            <a:r>
              <a:rPr lang="en-US" i="1" dirty="0">
                <a:solidFill>
                  <a:schemeClr val="accent3">
                    <a:lumMod val="20000"/>
                    <a:lumOff val="80000"/>
                  </a:schemeClr>
                </a:solidFill>
                <a:latin typeface="Arial" charset="0"/>
                <a:ea typeface="Arial" charset="0"/>
                <a:cs typeface="Arial" charset="0"/>
              </a:rPr>
              <a:t>Graduated authority and autonomy (MILESTONES SO YOU REACH LEVEL 4 COMPETENCY BY GRADUATION)</a:t>
            </a:r>
          </a:p>
          <a:p>
            <a:pPr eaLnBrk="1" hangingPunct="1">
              <a:defRPr/>
            </a:pPr>
            <a:r>
              <a:rPr lang="en-US" dirty="0">
                <a:solidFill>
                  <a:schemeClr val="accent3">
                    <a:lumMod val="20000"/>
                    <a:lumOff val="80000"/>
                  </a:schemeClr>
                </a:solidFill>
                <a:latin typeface="Arial" charset="0"/>
                <a:ea typeface="Arial" charset="0"/>
                <a:cs typeface="Arial" charset="0"/>
              </a:rPr>
              <a:t>ACGME</a:t>
            </a:r>
          </a:p>
          <a:p>
            <a:pPr lvl="2" eaLnBrk="1" hangingPunct="1">
              <a:defRPr/>
            </a:pPr>
            <a:r>
              <a:rPr lang="en-US" i="1" dirty="0">
                <a:solidFill>
                  <a:schemeClr val="accent3">
                    <a:lumMod val="20000"/>
                    <a:lumOff val="80000"/>
                  </a:schemeClr>
                </a:solidFill>
                <a:latin typeface="Arial" charset="0"/>
                <a:ea typeface="Arial" charset="0"/>
                <a:cs typeface="Arial" charset="0"/>
              </a:rPr>
              <a:t>Recognition that surgical training is fundamentally different from non-surgical training</a:t>
            </a:r>
          </a:p>
        </p:txBody>
      </p:sp>
      <p:sp>
        <p:nvSpPr>
          <p:cNvPr id="5" name="TextBox 4"/>
          <p:cNvSpPr txBox="1"/>
          <p:nvPr/>
        </p:nvSpPr>
        <p:spPr>
          <a:xfrm>
            <a:off x="3548063" y="4722813"/>
            <a:ext cx="2058987" cy="1076325"/>
          </a:xfrm>
          <a:prstGeom prst="rect">
            <a:avLst/>
          </a:prstGeom>
          <a:noFill/>
          <a:effectLst>
            <a:outerShdw blurRad="50800" dist="38100" dir="2700000">
              <a:srgbClr val="000000">
                <a:alpha val="43000"/>
              </a:srgbClr>
            </a:outerShdw>
          </a:effectLst>
        </p:spPr>
        <p:txBody>
          <a:bodyPr>
            <a:spAutoFit/>
          </a:bodyPr>
          <a:lstStyle/>
          <a:p>
            <a:pPr algn="ctr">
              <a:defRPr/>
            </a:pPr>
            <a:r>
              <a:rPr lang="en-US" sz="3200" dirty="0">
                <a:solidFill>
                  <a:srgbClr val="FF0000"/>
                </a:solidFill>
              </a:rPr>
              <a:t>One size fits all!</a:t>
            </a:r>
          </a:p>
        </p:txBody>
      </p:sp>
      <p:sp>
        <p:nvSpPr>
          <p:cNvPr id="4" name="&quot;No&quot; Symbol 3"/>
          <p:cNvSpPr/>
          <p:nvPr/>
        </p:nvSpPr>
        <p:spPr>
          <a:xfrm>
            <a:off x="3548063" y="4344988"/>
            <a:ext cx="2058987" cy="1781175"/>
          </a:xfrm>
          <a:prstGeom prst="noSmoking">
            <a:avLst/>
          </a:prstGeom>
          <a:solidFill>
            <a:srgbClr val="660066">
              <a:alpha val="37000"/>
            </a:srgbClr>
          </a:solidFill>
          <a:ln>
            <a:solidFill>
              <a:srgbClr val="FF6600"/>
            </a:solidFill>
          </a:ln>
        </p:spPr>
        <p:style>
          <a:lnRef idx="1">
            <a:schemeClr val="accent1"/>
          </a:lnRef>
          <a:fillRef idx="3">
            <a:schemeClr val="accent1"/>
          </a:fillRef>
          <a:effectRef idx="2">
            <a:schemeClr val="accent1"/>
          </a:effectRef>
          <a:fontRef idx="minor">
            <a:schemeClr val="lt1"/>
          </a:fontRef>
        </p:style>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Supervision</a:t>
            </a:r>
          </a:p>
        </p:txBody>
      </p:sp>
      <p:sp>
        <p:nvSpPr>
          <p:cNvPr id="14339" name="Content Placeholder 2"/>
          <p:cNvSpPr>
            <a:spLocks noGrp="1"/>
          </p:cNvSpPr>
          <p:nvPr>
            <p:ph idx="1"/>
          </p:nvPr>
        </p:nvSpPr>
        <p:spPr>
          <a:xfrm>
            <a:off x="550863" y="1243289"/>
            <a:ext cx="8229600" cy="4525963"/>
          </a:xfrm>
        </p:spPr>
        <p:txBody>
          <a:bodyPr/>
          <a:lstStyle/>
          <a:p>
            <a:pPr eaLnBrk="1" hangingPunct="1">
              <a:defRPr/>
            </a:pPr>
            <a:r>
              <a:rPr lang="en-US" dirty="0">
                <a:solidFill>
                  <a:schemeClr val="accent3">
                    <a:lumMod val="20000"/>
                    <a:lumOff val="80000"/>
                  </a:schemeClr>
                </a:solidFill>
                <a:latin typeface="Arial" charset="0"/>
                <a:ea typeface="Arial" charset="0"/>
                <a:cs typeface="Arial" charset="0"/>
              </a:rPr>
              <a:t>How is surgical training different?</a:t>
            </a:r>
          </a:p>
          <a:p>
            <a:pPr lvl="1" eaLnBrk="1" hangingPunct="1">
              <a:defRPr/>
            </a:pPr>
            <a:r>
              <a:rPr lang="en-US" dirty="0">
                <a:solidFill>
                  <a:schemeClr val="accent3">
                    <a:lumMod val="20000"/>
                    <a:lumOff val="80000"/>
                  </a:schemeClr>
                </a:solidFill>
                <a:latin typeface="Arial" charset="0"/>
                <a:ea typeface="Arial" charset="0"/>
                <a:cs typeface="Arial" charset="0"/>
              </a:rPr>
              <a:t>Close supervision at every training level</a:t>
            </a:r>
          </a:p>
          <a:p>
            <a:pPr lvl="2" eaLnBrk="1" hangingPunct="1">
              <a:defRPr/>
            </a:pPr>
            <a:r>
              <a:rPr lang="en-US" dirty="0">
                <a:solidFill>
                  <a:schemeClr val="accent3">
                    <a:lumMod val="20000"/>
                    <a:lumOff val="80000"/>
                  </a:schemeClr>
                </a:solidFill>
                <a:latin typeface="Arial" charset="0"/>
                <a:ea typeface="Arial" charset="0"/>
                <a:cs typeface="Arial" charset="0"/>
              </a:rPr>
              <a:t>Attending staff</a:t>
            </a:r>
          </a:p>
          <a:p>
            <a:pPr lvl="2" eaLnBrk="1" hangingPunct="1">
              <a:defRPr/>
            </a:pPr>
            <a:r>
              <a:rPr lang="en-US" dirty="0">
                <a:solidFill>
                  <a:schemeClr val="accent3">
                    <a:lumMod val="20000"/>
                    <a:lumOff val="80000"/>
                  </a:schemeClr>
                </a:solidFill>
                <a:latin typeface="Arial" charset="0"/>
                <a:ea typeface="Arial" charset="0"/>
                <a:cs typeface="Arial" charset="0"/>
              </a:rPr>
              <a:t>Senior/Chief resident staff</a:t>
            </a:r>
          </a:p>
          <a:p>
            <a:pPr lvl="1" eaLnBrk="1" hangingPunct="1">
              <a:defRPr/>
            </a:pPr>
            <a:r>
              <a:rPr lang="en-US" dirty="0">
                <a:solidFill>
                  <a:schemeClr val="accent3">
                    <a:lumMod val="20000"/>
                    <a:lumOff val="80000"/>
                  </a:schemeClr>
                </a:solidFill>
                <a:latin typeface="Arial" charset="0"/>
                <a:ea typeface="Arial" charset="0"/>
                <a:cs typeface="Arial" charset="0"/>
              </a:rPr>
              <a:t>Defined psychomotor goals for each training level</a:t>
            </a:r>
          </a:p>
          <a:p>
            <a:pPr lvl="1" eaLnBrk="1" hangingPunct="1">
              <a:defRPr/>
            </a:pPr>
            <a:r>
              <a:rPr lang="en-US" dirty="0">
                <a:solidFill>
                  <a:schemeClr val="accent3">
                    <a:lumMod val="20000"/>
                    <a:lumOff val="80000"/>
                  </a:schemeClr>
                </a:solidFill>
                <a:latin typeface="Arial" charset="0"/>
                <a:ea typeface="Arial" charset="0"/>
                <a:cs typeface="Arial" charset="0"/>
              </a:rPr>
              <a:t>Hierarchy</a:t>
            </a:r>
          </a:p>
        </p:txBody>
      </p:sp>
      <p:pic>
        <p:nvPicPr>
          <p:cNvPr id="4" name="Picture 3"/>
          <p:cNvPicPr>
            <a:picLocks noChangeAspect="1"/>
          </p:cNvPicPr>
          <p:nvPr/>
        </p:nvPicPr>
        <p:blipFill>
          <a:blip r:embed="rId3"/>
          <a:srcRect/>
          <a:stretch>
            <a:fillRect/>
          </a:stretch>
        </p:blipFill>
        <p:spPr bwMode="auto">
          <a:xfrm>
            <a:off x="1036638" y="5283200"/>
            <a:ext cx="762000" cy="698500"/>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2270125" y="4956175"/>
            <a:ext cx="762000" cy="1397000"/>
          </a:xfrm>
          <a:prstGeom prst="rect">
            <a:avLst/>
          </a:prstGeom>
          <a:noFill/>
          <a:ln w="9525">
            <a:noFill/>
            <a:miter lim="800000"/>
            <a:headEnd/>
            <a:tailEnd/>
          </a:ln>
        </p:spPr>
      </p:pic>
      <p:pic>
        <p:nvPicPr>
          <p:cNvPr id="6" name="Picture 5"/>
          <p:cNvPicPr>
            <a:picLocks noChangeAspect="1"/>
          </p:cNvPicPr>
          <p:nvPr/>
        </p:nvPicPr>
        <p:blipFill>
          <a:blip r:embed="rId5"/>
          <a:srcRect/>
          <a:stretch>
            <a:fillRect/>
          </a:stretch>
        </p:blipFill>
        <p:spPr bwMode="auto">
          <a:xfrm>
            <a:off x="3484563" y="5130800"/>
            <a:ext cx="939800" cy="914400"/>
          </a:xfrm>
          <a:prstGeom prst="rect">
            <a:avLst/>
          </a:prstGeom>
          <a:noFill/>
          <a:ln w="9525">
            <a:noFill/>
            <a:miter lim="800000"/>
            <a:headEnd/>
            <a:tailEnd/>
          </a:ln>
        </p:spPr>
      </p:pic>
      <p:pic>
        <p:nvPicPr>
          <p:cNvPr id="7" name="Picture 6"/>
          <p:cNvPicPr>
            <a:picLocks noChangeAspect="1"/>
          </p:cNvPicPr>
          <p:nvPr/>
        </p:nvPicPr>
        <p:blipFill>
          <a:blip r:embed="rId6"/>
          <a:srcRect/>
          <a:stretch>
            <a:fillRect/>
          </a:stretch>
        </p:blipFill>
        <p:spPr bwMode="auto">
          <a:xfrm>
            <a:off x="4957763" y="5359400"/>
            <a:ext cx="1697037" cy="638175"/>
          </a:xfrm>
          <a:prstGeom prst="rect">
            <a:avLst/>
          </a:prstGeom>
          <a:noFill/>
          <a:ln w="9525">
            <a:noFill/>
            <a:miter lim="800000"/>
            <a:headEnd/>
            <a:tailEnd/>
          </a:ln>
        </p:spPr>
      </p:pic>
      <p:pic>
        <p:nvPicPr>
          <p:cNvPr id="8" name="Picture 7"/>
          <p:cNvPicPr>
            <a:picLocks noChangeAspect="1"/>
          </p:cNvPicPr>
          <p:nvPr/>
        </p:nvPicPr>
        <p:blipFill>
          <a:blip r:embed="rId7"/>
          <a:srcRect/>
          <a:stretch>
            <a:fillRect/>
          </a:stretch>
        </p:blipFill>
        <p:spPr bwMode="auto">
          <a:xfrm>
            <a:off x="7142163" y="5499100"/>
            <a:ext cx="1638300" cy="482600"/>
          </a:xfrm>
          <a:prstGeom prst="rect">
            <a:avLst/>
          </a:prstGeom>
          <a:noFill/>
          <a:ln w="9525">
            <a:noFill/>
            <a:miter lim="800000"/>
            <a:headEnd/>
            <a:tailEnd/>
          </a:ln>
        </p:spPr>
      </p:pic>
      <p:sp>
        <p:nvSpPr>
          <p:cNvPr id="9" name="Right Arrow 8"/>
          <p:cNvSpPr/>
          <p:nvPr/>
        </p:nvSpPr>
        <p:spPr>
          <a:xfrm>
            <a:off x="6694488" y="5605463"/>
            <a:ext cx="393700" cy="223837"/>
          </a:xfrm>
          <a:prstGeom prst="rightArrow">
            <a:avLst/>
          </a:prstGeom>
          <a:solidFill>
            <a:srgbClr val="660066"/>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10" name="Right Arrow 9"/>
          <p:cNvSpPr/>
          <p:nvPr/>
        </p:nvSpPr>
        <p:spPr>
          <a:xfrm>
            <a:off x="4522788" y="5605463"/>
            <a:ext cx="393700" cy="223837"/>
          </a:xfrm>
          <a:prstGeom prst="rightArrow">
            <a:avLst/>
          </a:prstGeom>
          <a:solidFill>
            <a:srgbClr val="660066"/>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11" name="Right Arrow 10"/>
          <p:cNvSpPr/>
          <p:nvPr/>
        </p:nvSpPr>
        <p:spPr>
          <a:xfrm>
            <a:off x="3032125" y="5605463"/>
            <a:ext cx="393700" cy="223837"/>
          </a:xfrm>
          <a:prstGeom prst="rightArrow">
            <a:avLst/>
          </a:prstGeom>
          <a:solidFill>
            <a:srgbClr val="660066"/>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12" name="Right Arrow 11"/>
          <p:cNvSpPr/>
          <p:nvPr/>
        </p:nvSpPr>
        <p:spPr>
          <a:xfrm>
            <a:off x="1798638" y="5605463"/>
            <a:ext cx="393700" cy="223837"/>
          </a:xfrm>
          <a:prstGeom prst="rightArrow">
            <a:avLst/>
          </a:prstGeom>
          <a:solidFill>
            <a:srgbClr val="660066"/>
          </a:solidFill>
          <a:ln>
            <a:solidFill>
              <a:srgbClr val="FF6600"/>
            </a:solidFill>
          </a:ln>
        </p:spPr>
        <p:style>
          <a:lnRef idx="1">
            <a:schemeClr val="accent1"/>
          </a:lnRef>
          <a:fillRef idx="3">
            <a:schemeClr val="accent1"/>
          </a:fillRef>
          <a:effectRef idx="2">
            <a:schemeClr val="accent1"/>
          </a:effectRef>
          <a:fontRef idx="minor">
            <a:schemeClr val="lt1"/>
          </a:fontRef>
        </p:style>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2000"/>
                            </p:stCondLst>
                            <p:childTnLst>
                              <p:par>
                                <p:cTn id="13" presetID="2" presetClass="entr" presetSubtype="4" accel="50000" decel="50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40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4000"/>
                            </p:stCondLst>
                            <p:childTnLst>
                              <p:par>
                                <p:cTn id="21" presetID="2" presetClass="entr" presetSubtype="4" accel="50000" decel="5000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000" fill="hold"/>
                                        <p:tgtEl>
                                          <p:spTgt spid="6"/>
                                        </p:tgtEl>
                                        <p:attrNameLst>
                                          <p:attrName>ppt_x</p:attrName>
                                        </p:attrNameLst>
                                      </p:cBhvr>
                                      <p:tavLst>
                                        <p:tav tm="0">
                                          <p:val>
                                            <p:strVal val="#ppt_x"/>
                                          </p:val>
                                        </p:tav>
                                        <p:tav tm="100000">
                                          <p:val>
                                            <p:strVal val="#ppt_x"/>
                                          </p:val>
                                        </p:tav>
                                      </p:tavLst>
                                    </p:anim>
                                    <p:anim calcmode="lin" valueType="num">
                                      <p:cBhvr additive="base">
                                        <p:cTn id="24" dur="20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6000"/>
                            </p:stCondLst>
                            <p:childTnLst>
                              <p:par>
                                <p:cTn id="26" presetID="1"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6000"/>
                            </p:stCondLst>
                            <p:childTnLst>
                              <p:par>
                                <p:cTn id="29" presetID="2" presetClass="entr" presetSubtype="4" accel="50000" decel="5000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ppt_x"/>
                                          </p:val>
                                        </p:tav>
                                        <p:tav tm="100000">
                                          <p:val>
                                            <p:strVal val="#ppt_x"/>
                                          </p:val>
                                        </p:tav>
                                      </p:tavLst>
                                    </p:anim>
                                    <p:anim calcmode="lin" valueType="num">
                                      <p:cBhvr additive="base">
                                        <p:cTn id="32" dur="200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8000"/>
                            </p:stCondLst>
                            <p:childTnLst>
                              <p:par>
                                <p:cTn id="34" presetID="1"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par>
                          <p:cTn id="36" fill="hold">
                            <p:stCondLst>
                              <p:cond delay="8000"/>
                            </p:stCondLst>
                            <p:childTnLst>
                              <p:par>
                                <p:cTn id="37" presetID="2" presetClass="entr" presetSubtype="4" accel="50000" decel="5000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000" fill="hold"/>
                                        <p:tgtEl>
                                          <p:spTgt spid="8"/>
                                        </p:tgtEl>
                                        <p:attrNameLst>
                                          <p:attrName>ppt_x</p:attrName>
                                        </p:attrNameLst>
                                      </p:cBhvr>
                                      <p:tavLst>
                                        <p:tav tm="0">
                                          <p:val>
                                            <p:strVal val="#ppt_x"/>
                                          </p:val>
                                        </p:tav>
                                        <p:tav tm="100000">
                                          <p:val>
                                            <p:strVal val="#ppt_x"/>
                                          </p:val>
                                        </p:tav>
                                      </p:tavLst>
                                    </p:anim>
                                    <p:anim calcmode="lin" valueType="num">
                                      <p:cBhvr additive="base">
                                        <p:cTn id="4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Supervision</a:t>
            </a:r>
          </a:p>
        </p:txBody>
      </p:sp>
      <p:sp>
        <p:nvSpPr>
          <p:cNvPr id="14339" name="Content Placeholder 2"/>
          <p:cNvSpPr>
            <a:spLocks noGrp="1"/>
          </p:cNvSpPr>
          <p:nvPr>
            <p:ph idx="1"/>
          </p:nvPr>
        </p:nvSpPr>
        <p:spPr>
          <a:xfrm>
            <a:off x="457200" y="1280604"/>
            <a:ext cx="8229600" cy="4996179"/>
          </a:xfrm>
        </p:spPr>
        <p:txBody>
          <a:bodyPr/>
          <a:lstStyle/>
          <a:p>
            <a:pPr eaLnBrk="1" hangingPunct="1">
              <a:defRPr/>
            </a:pPr>
            <a:r>
              <a:rPr lang="en-US" sz="3600" dirty="0">
                <a:solidFill>
                  <a:schemeClr val="accent3">
                    <a:lumMod val="20000"/>
                    <a:lumOff val="80000"/>
                  </a:schemeClr>
                </a:solidFill>
                <a:latin typeface="Arial"/>
                <a:ea typeface="Arial" charset="0"/>
                <a:cs typeface="Arial"/>
              </a:rPr>
              <a:t>When does supervision apply</a:t>
            </a:r>
            <a:r>
              <a:rPr lang="en-US" dirty="0">
                <a:solidFill>
                  <a:schemeClr val="accent3">
                    <a:lumMod val="20000"/>
                    <a:lumOff val="80000"/>
                  </a:schemeClr>
                </a:solidFill>
                <a:latin typeface="Arial" charset="0"/>
                <a:ea typeface="Arial" charset="0"/>
                <a:cs typeface="Arial" charset="0"/>
              </a:rPr>
              <a:t>?</a:t>
            </a:r>
          </a:p>
          <a:p>
            <a:pPr lvl="1" eaLnBrk="1" hangingPunct="1">
              <a:defRPr/>
            </a:pPr>
            <a:r>
              <a:rPr lang="en-US" dirty="0">
                <a:solidFill>
                  <a:schemeClr val="accent3">
                    <a:lumMod val="20000"/>
                    <a:lumOff val="80000"/>
                  </a:schemeClr>
                </a:solidFill>
                <a:latin typeface="Arial" charset="0"/>
                <a:ea typeface="Arial" charset="0"/>
                <a:cs typeface="Arial" charset="0"/>
              </a:rPr>
              <a:t>In the operating room</a:t>
            </a:r>
            <a:endParaRPr lang="en-US" i="1" dirty="0">
              <a:solidFill>
                <a:schemeClr val="accent3">
                  <a:lumMod val="20000"/>
                  <a:lumOff val="80000"/>
                </a:schemeClr>
              </a:solidFill>
              <a:latin typeface="Arial" charset="0"/>
              <a:ea typeface="Arial" charset="0"/>
              <a:cs typeface="Arial" charset="0"/>
            </a:endParaRPr>
          </a:p>
          <a:p>
            <a:pPr lvl="2" eaLnBrk="1" hangingPunct="1">
              <a:defRPr/>
            </a:pPr>
            <a:r>
              <a:rPr lang="en-US" dirty="0">
                <a:solidFill>
                  <a:schemeClr val="accent3">
                    <a:lumMod val="20000"/>
                    <a:lumOff val="80000"/>
                  </a:schemeClr>
                </a:solidFill>
                <a:latin typeface="Arial" charset="0"/>
                <a:ea typeface="Arial" charset="0"/>
                <a:cs typeface="Arial" charset="0"/>
              </a:rPr>
              <a:t>For the key portion of the procedure</a:t>
            </a:r>
          </a:p>
          <a:p>
            <a:pPr lvl="2" eaLnBrk="1" hangingPunct="1">
              <a:defRPr/>
            </a:pPr>
            <a:r>
              <a:rPr lang="en-US" dirty="0">
                <a:solidFill>
                  <a:schemeClr val="accent3">
                    <a:lumMod val="20000"/>
                    <a:lumOff val="80000"/>
                  </a:schemeClr>
                </a:solidFill>
                <a:latin typeface="Arial" charset="0"/>
                <a:ea typeface="Arial" charset="0"/>
                <a:cs typeface="Arial" charset="0"/>
              </a:rPr>
              <a:t>For any portion in which you are not independently competent</a:t>
            </a:r>
          </a:p>
          <a:p>
            <a:pPr lvl="1" eaLnBrk="1" hangingPunct="1">
              <a:defRPr/>
            </a:pPr>
            <a:r>
              <a:rPr lang="en-US" dirty="0">
                <a:solidFill>
                  <a:schemeClr val="accent3">
                    <a:lumMod val="20000"/>
                    <a:lumOff val="80000"/>
                  </a:schemeClr>
                </a:solidFill>
                <a:latin typeface="Arial" charset="0"/>
                <a:ea typeface="Arial" charset="0"/>
                <a:cs typeface="Arial" charset="0"/>
              </a:rPr>
              <a:t>For ward and ICU procedures</a:t>
            </a:r>
          </a:p>
          <a:p>
            <a:pPr lvl="2" eaLnBrk="1" hangingPunct="1">
              <a:defRPr/>
            </a:pPr>
            <a:r>
              <a:rPr lang="en-US" dirty="0">
                <a:solidFill>
                  <a:schemeClr val="accent3">
                    <a:lumMod val="20000"/>
                    <a:lumOff val="80000"/>
                  </a:schemeClr>
                </a:solidFill>
                <a:latin typeface="Arial" charset="0"/>
                <a:ea typeface="Arial" charset="0"/>
                <a:cs typeface="Arial" charset="0"/>
              </a:rPr>
              <a:t>Until you are specifically cleared for independence</a:t>
            </a:r>
          </a:p>
          <a:p>
            <a:pPr lvl="1" eaLnBrk="1" hangingPunct="1">
              <a:defRPr/>
            </a:pPr>
            <a:r>
              <a:rPr lang="en-US" dirty="0">
                <a:solidFill>
                  <a:schemeClr val="accent3">
                    <a:lumMod val="20000"/>
                    <a:lumOff val="80000"/>
                  </a:schemeClr>
                </a:solidFill>
                <a:latin typeface="Arial" charset="0"/>
                <a:ea typeface="Arial" charset="0"/>
                <a:cs typeface="Arial" charset="0"/>
              </a:rPr>
              <a:t>For </a:t>
            </a:r>
            <a:r>
              <a:rPr lang="en-US" i="1" dirty="0">
                <a:solidFill>
                  <a:schemeClr val="accent3">
                    <a:lumMod val="20000"/>
                    <a:lumOff val="80000"/>
                  </a:schemeClr>
                </a:solidFill>
                <a:latin typeface="Arial" charset="0"/>
                <a:ea typeface="Arial" charset="0"/>
                <a:cs typeface="Arial" charset="0"/>
              </a:rPr>
              <a:t>decision making</a:t>
            </a:r>
          </a:p>
          <a:p>
            <a:pPr lvl="2" eaLnBrk="1" hangingPunct="1">
              <a:defRPr/>
            </a:pPr>
            <a:r>
              <a:rPr lang="en-US" dirty="0">
                <a:solidFill>
                  <a:schemeClr val="accent3">
                    <a:lumMod val="20000"/>
                    <a:lumOff val="80000"/>
                  </a:schemeClr>
                </a:solidFill>
                <a:latin typeface="Arial" charset="0"/>
                <a:ea typeface="Arial" charset="0"/>
                <a:cs typeface="Arial" charset="0"/>
              </a:rPr>
              <a:t>Any time you don’t know</a:t>
            </a:r>
          </a:p>
          <a:p>
            <a:pPr lvl="2" eaLnBrk="1" hangingPunct="1">
              <a:defRPr/>
            </a:pPr>
            <a:r>
              <a:rPr lang="en-US" dirty="0">
                <a:solidFill>
                  <a:schemeClr val="accent3">
                    <a:lumMod val="20000"/>
                    <a:lumOff val="80000"/>
                  </a:schemeClr>
                </a:solidFill>
                <a:latin typeface="Arial" charset="0"/>
                <a:ea typeface="Arial" charset="0"/>
                <a:cs typeface="Arial" charset="0"/>
              </a:rPr>
              <a:t>Any time you aren’t sure whether you know or not!</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Supervision</a:t>
            </a:r>
          </a:p>
        </p:txBody>
      </p:sp>
      <p:sp>
        <p:nvSpPr>
          <p:cNvPr id="14339" name="Content Placeholder 2"/>
          <p:cNvSpPr>
            <a:spLocks noGrp="1"/>
          </p:cNvSpPr>
          <p:nvPr>
            <p:ph idx="1"/>
          </p:nvPr>
        </p:nvSpPr>
        <p:spPr/>
        <p:txBody>
          <a:bodyPr/>
          <a:lstStyle/>
          <a:p>
            <a:pPr eaLnBrk="1" hangingPunct="1">
              <a:defRPr/>
            </a:pPr>
            <a:r>
              <a:rPr lang="en-US" dirty="0">
                <a:solidFill>
                  <a:schemeClr val="accent3">
                    <a:lumMod val="20000"/>
                    <a:lumOff val="80000"/>
                  </a:schemeClr>
                </a:solidFill>
                <a:latin typeface="Arial" charset="0"/>
                <a:ea typeface="Arial" charset="0"/>
                <a:cs typeface="Arial" charset="0"/>
              </a:rPr>
              <a:t>How are supervision and hierarchy related?</a:t>
            </a:r>
          </a:p>
          <a:p>
            <a:pPr lvl="1" eaLnBrk="1" hangingPunct="1">
              <a:defRPr/>
            </a:pPr>
            <a:r>
              <a:rPr lang="en-US" dirty="0">
                <a:solidFill>
                  <a:schemeClr val="accent3">
                    <a:lumMod val="20000"/>
                    <a:lumOff val="80000"/>
                  </a:schemeClr>
                </a:solidFill>
                <a:latin typeface="Arial" charset="0"/>
                <a:ea typeface="Arial" charset="0"/>
                <a:cs typeface="Arial" charset="0"/>
              </a:rPr>
              <a:t>Acquisition of competence</a:t>
            </a:r>
          </a:p>
          <a:p>
            <a:pPr lvl="2" eaLnBrk="1" hangingPunct="1">
              <a:defRPr/>
            </a:pPr>
            <a:r>
              <a:rPr lang="en-US" dirty="0">
                <a:solidFill>
                  <a:schemeClr val="accent3">
                    <a:lumMod val="20000"/>
                    <a:lumOff val="80000"/>
                  </a:schemeClr>
                </a:solidFill>
                <a:latin typeface="Arial" charset="0"/>
                <a:ea typeface="Arial" charset="0"/>
                <a:cs typeface="Arial" charset="0"/>
              </a:rPr>
              <a:t>Cognitive and procedural</a:t>
            </a:r>
          </a:p>
          <a:p>
            <a:pPr lvl="1" eaLnBrk="1" hangingPunct="1">
              <a:defRPr/>
            </a:pPr>
            <a:r>
              <a:rPr lang="en-US" dirty="0">
                <a:solidFill>
                  <a:schemeClr val="accent3">
                    <a:lumMod val="20000"/>
                    <a:lumOff val="80000"/>
                  </a:schemeClr>
                </a:solidFill>
                <a:latin typeface="Arial" charset="0"/>
                <a:ea typeface="Arial" charset="0"/>
                <a:cs typeface="Arial" charset="0"/>
              </a:rPr>
              <a:t>Graduated autonomy</a:t>
            </a:r>
          </a:p>
          <a:p>
            <a:pPr lvl="2" eaLnBrk="1" hangingPunct="1">
              <a:defRPr/>
            </a:pPr>
            <a:r>
              <a:rPr lang="en-US" dirty="0">
                <a:solidFill>
                  <a:schemeClr val="accent3">
                    <a:lumMod val="20000"/>
                    <a:lumOff val="80000"/>
                  </a:schemeClr>
                </a:solidFill>
                <a:latin typeface="Arial" charset="0"/>
                <a:ea typeface="Arial" charset="0"/>
                <a:cs typeface="Arial" charset="0"/>
              </a:rPr>
              <a:t>Experience is the best teacher</a:t>
            </a:r>
          </a:p>
          <a:p>
            <a:pPr lvl="1" eaLnBrk="1" hangingPunct="1">
              <a:defRPr/>
            </a:pPr>
            <a:r>
              <a:rPr lang="en-US" dirty="0">
                <a:solidFill>
                  <a:schemeClr val="accent3">
                    <a:lumMod val="20000"/>
                    <a:lumOff val="80000"/>
                  </a:schemeClr>
                </a:solidFill>
                <a:latin typeface="Arial" charset="0"/>
                <a:ea typeface="Arial" charset="0"/>
                <a:cs typeface="Arial" charset="0"/>
              </a:rPr>
              <a:t>Ethical behavior</a:t>
            </a:r>
          </a:p>
          <a:p>
            <a:pPr lvl="2" eaLnBrk="1" hangingPunct="1">
              <a:defRPr/>
            </a:pPr>
            <a:r>
              <a:rPr lang="en-US" dirty="0">
                <a:solidFill>
                  <a:schemeClr val="accent3">
                    <a:lumMod val="20000"/>
                    <a:lumOff val="80000"/>
                  </a:schemeClr>
                </a:solidFill>
                <a:latin typeface="Arial" charset="0"/>
                <a:ea typeface="Arial" charset="0"/>
                <a:cs typeface="Arial" charset="0"/>
              </a:rPr>
              <a:t>Uncompromising excellence in patient care</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Fatigue</a:t>
            </a:r>
          </a:p>
        </p:txBody>
      </p:sp>
      <p:sp>
        <p:nvSpPr>
          <p:cNvPr id="14339" name="Content Placeholder 2"/>
          <p:cNvSpPr>
            <a:spLocks noGrp="1"/>
          </p:cNvSpPr>
          <p:nvPr>
            <p:ph idx="1"/>
          </p:nvPr>
        </p:nvSpPr>
        <p:spPr/>
        <p:txBody>
          <a:bodyPr/>
          <a:lstStyle/>
          <a:p>
            <a:pPr eaLnBrk="1" hangingPunct="1">
              <a:defRPr/>
            </a:pPr>
            <a:r>
              <a:rPr lang="en-US" dirty="0">
                <a:solidFill>
                  <a:schemeClr val="accent3">
                    <a:lumMod val="20000"/>
                    <a:lumOff val="80000"/>
                  </a:schemeClr>
                </a:solidFill>
                <a:latin typeface="Arial" charset="0"/>
                <a:ea typeface="Arial" charset="0"/>
                <a:cs typeface="Arial" charset="0"/>
              </a:rPr>
              <a:t>Fatigue compromises:</a:t>
            </a:r>
          </a:p>
          <a:p>
            <a:pPr lvl="1" eaLnBrk="1" hangingPunct="1">
              <a:defRPr/>
            </a:pPr>
            <a:r>
              <a:rPr lang="en-US" dirty="0">
                <a:solidFill>
                  <a:schemeClr val="accent3">
                    <a:lumMod val="20000"/>
                    <a:lumOff val="80000"/>
                  </a:schemeClr>
                </a:solidFill>
                <a:latin typeface="Arial" charset="0"/>
                <a:ea typeface="Arial" charset="0"/>
                <a:cs typeface="Arial" charset="0"/>
              </a:rPr>
              <a:t>Patient safety</a:t>
            </a:r>
          </a:p>
          <a:p>
            <a:pPr lvl="1" eaLnBrk="1" hangingPunct="1">
              <a:defRPr/>
            </a:pPr>
            <a:r>
              <a:rPr lang="en-US" dirty="0">
                <a:solidFill>
                  <a:schemeClr val="accent3">
                    <a:lumMod val="20000"/>
                    <a:lumOff val="80000"/>
                  </a:schemeClr>
                </a:solidFill>
                <a:latin typeface="Arial" charset="0"/>
                <a:ea typeface="Arial" charset="0"/>
                <a:cs typeface="Arial" charset="0"/>
              </a:rPr>
              <a:t>Quality outcomes</a:t>
            </a:r>
          </a:p>
          <a:p>
            <a:pPr lvl="1" eaLnBrk="1" hangingPunct="1">
              <a:defRPr/>
            </a:pPr>
            <a:r>
              <a:rPr lang="en-US" dirty="0">
                <a:solidFill>
                  <a:schemeClr val="accent3">
                    <a:lumMod val="20000"/>
                    <a:lumOff val="80000"/>
                  </a:schemeClr>
                </a:solidFill>
                <a:latin typeface="Arial" charset="0"/>
                <a:ea typeface="Arial" charset="0"/>
                <a:cs typeface="Arial" charset="0"/>
              </a:rPr>
              <a:t>Resident health</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8099" y="-119755"/>
            <a:ext cx="9072563" cy="1143000"/>
          </a:xfrm>
          <a:prstGeom prst="rect">
            <a:avLst/>
          </a:prstGeom>
        </p:spPr>
        <p:txBody>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a:lstStyle>
          <a:p>
            <a:pPr>
              <a:defRPr/>
            </a:pPr>
            <a:r>
              <a:rPr lang="en-US" altLang="en-US" sz="4000" kern="0" dirty="0">
                <a:solidFill>
                  <a:srgbClr val="000000"/>
                </a:solidFill>
                <a:ea typeface="ＭＳ Ｐゴシック" pitchFamily="34" charset="-128"/>
              </a:rPr>
              <a:t>Common Program Requirements (and Changes) as of 2018 Bootcamp</a:t>
            </a:r>
          </a:p>
        </p:txBody>
      </p:sp>
      <p:sp>
        <p:nvSpPr>
          <p:cNvPr id="5" name="TextBox 4"/>
          <p:cNvSpPr txBox="1">
            <a:spLocks noChangeArrowheads="1"/>
          </p:cNvSpPr>
          <p:nvPr/>
        </p:nvSpPr>
        <p:spPr bwMode="auto">
          <a:xfrm>
            <a:off x="0" y="6613525"/>
            <a:ext cx="439261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solidFill>
                  <a:srgbClr val="000000"/>
                </a:solidFill>
                <a:cs typeface="Arial" panose="020B0604020202020204" pitchFamily="34" charset="0"/>
              </a:rPr>
              <a:t>© 2016 Accreditation Council for Graduate Medical Education (ACGME) </a:t>
            </a:r>
          </a:p>
        </p:txBody>
      </p:sp>
      <p:sp>
        <p:nvSpPr>
          <p:cNvPr id="3" name="Content Placeholder 2"/>
          <p:cNvSpPr>
            <a:spLocks noGrp="1"/>
          </p:cNvSpPr>
          <p:nvPr>
            <p:ph idx="1"/>
          </p:nvPr>
        </p:nvSpPr>
        <p:spPr/>
        <p:txBody>
          <a:bodyPr/>
          <a:lstStyle/>
          <a:p>
            <a:pPr>
              <a:buFont typeface="Wingdings" charset="2"/>
              <a:buChar char="Ø"/>
            </a:pPr>
            <a:r>
              <a:rPr lang="en-US" sz="2800" dirty="0"/>
              <a:t>VI.G. </a:t>
            </a:r>
            <a:r>
              <a:rPr lang="en-US" sz="2800" strike="sngStrike" dirty="0"/>
              <a:t>Resident Duty Hours  </a:t>
            </a:r>
            <a:r>
              <a:rPr lang="en-US" sz="2800" dirty="0">
                <a:solidFill>
                  <a:srgbClr val="FF0000"/>
                </a:solidFill>
              </a:rPr>
              <a:t>Clinical Experience and Education </a:t>
            </a:r>
          </a:p>
          <a:p>
            <a:pPr lvl="1">
              <a:buFont typeface="Wingdings" charset="2"/>
              <a:buChar char="Ø"/>
            </a:pPr>
            <a:r>
              <a:rPr lang="en-US" sz="2400" dirty="0"/>
              <a:t>PGY1 </a:t>
            </a:r>
          </a:p>
          <a:p>
            <a:pPr lvl="1">
              <a:buFont typeface="Wingdings" charset="2"/>
              <a:buChar char="Ø"/>
            </a:pPr>
            <a:r>
              <a:rPr lang="en-US" sz="2400" dirty="0"/>
              <a:t>80 hours</a:t>
            </a:r>
          </a:p>
          <a:p>
            <a:pPr lvl="1">
              <a:buFont typeface="Wingdings" charset="2"/>
              <a:buChar char="Ø"/>
            </a:pPr>
            <a:r>
              <a:rPr lang="en-US" sz="2400" dirty="0"/>
              <a:t>1/3 </a:t>
            </a:r>
          </a:p>
          <a:p>
            <a:pPr lvl="1">
              <a:buFont typeface="Wingdings" charset="2"/>
              <a:buChar char="Ø"/>
            </a:pPr>
            <a:r>
              <a:rPr lang="en-US" sz="2400" dirty="0"/>
              <a:t>1/7</a:t>
            </a:r>
          </a:p>
          <a:p>
            <a:pPr lvl="1">
              <a:buFont typeface="Wingdings" charset="2"/>
              <a:buChar char="Ø"/>
            </a:pPr>
            <a:r>
              <a:rPr lang="en-US" sz="2400" dirty="0"/>
              <a:t>24 + 4</a:t>
            </a:r>
          </a:p>
          <a:p>
            <a:pPr lvl="1">
              <a:buFont typeface="Wingdings" charset="2"/>
              <a:buChar char="Ø"/>
            </a:pPr>
            <a:r>
              <a:rPr lang="en-US" sz="2400" dirty="0"/>
              <a:t>Rest periods</a:t>
            </a:r>
          </a:p>
          <a:p>
            <a:pPr lvl="1">
              <a:buFont typeface="Wingdings" charset="2"/>
              <a:buChar char="Ø"/>
            </a:pPr>
            <a:r>
              <a:rPr lang="en-US" sz="2400" dirty="0"/>
              <a:t>Night float</a:t>
            </a:r>
          </a:p>
          <a:p>
            <a:pPr>
              <a:buFont typeface="Wingdings" charset="2"/>
              <a:buChar char="Ø"/>
            </a:pPr>
            <a:r>
              <a:rPr lang="en-US" sz="2800" dirty="0"/>
              <a:t>New sections</a:t>
            </a:r>
          </a:p>
        </p:txBody>
      </p:sp>
    </p:spTree>
    <p:extLst>
      <p:ext uri="{BB962C8B-B14F-4D97-AF65-F5344CB8AC3E}">
        <p14:creationId xmlns:p14="http://schemas.microsoft.com/office/powerpoint/2010/main" val="160976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VI.F.1.</a:t>
            </a:r>
            <a:br>
              <a:rPr lang="en-US" dirty="0"/>
            </a:br>
            <a:endParaRPr lang="en-US" dirty="0"/>
          </a:p>
        </p:txBody>
      </p:sp>
      <p:sp>
        <p:nvSpPr>
          <p:cNvPr id="3" name="Content Placeholder 2"/>
          <p:cNvSpPr>
            <a:spLocks noGrp="1"/>
          </p:cNvSpPr>
          <p:nvPr>
            <p:ph idx="1"/>
          </p:nvPr>
        </p:nvSpPr>
        <p:spPr/>
        <p:txBody>
          <a:bodyPr/>
          <a:lstStyle/>
          <a:p>
            <a:r>
              <a:rPr lang="en-US" sz="3000" strike="sngStrike" dirty="0"/>
              <a:t>VI.G.1.</a:t>
            </a:r>
            <a:r>
              <a:rPr lang="en-US" sz="3000" dirty="0"/>
              <a:t>Maximum Hours of </a:t>
            </a:r>
            <a:r>
              <a:rPr lang="en-US" sz="3000" u="sng" dirty="0"/>
              <a:t>Clinical and Educational </a:t>
            </a:r>
            <a:r>
              <a:rPr lang="en-US" sz="3000" dirty="0"/>
              <a:t>Work per Week</a:t>
            </a:r>
          </a:p>
          <a:p>
            <a:pPr marL="0" indent="0">
              <a:buNone/>
            </a:pPr>
            <a:endParaRPr lang="en-US" dirty="0"/>
          </a:p>
          <a:p>
            <a:pPr lvl="1"/>
            <a:r>
              <a:rPr lang="en-US" i="1" strike="sngStrike" dirty="0" err="1"/>
              <a:t>Duty</a:t>
            </a:r>
            <a:r>
              <a:rPr lang="en-US" i="1" u="sng" dirty="0" err="1"/>
              <a:t>Clinical</a:t>
            </a:r>
            <a:r>
              <a:rPr lang="en-US" i="1" u="sng" dirty="0"/>
              <a:t> and educational work</a:t>
            </a:r>
            <a:r>
              <a:rPr lang="en-US" i="1" dirty="0"/>
              <a:t> hours must be limited to </a:t>
            </a:r>
            <a:r>
              <a:rPr lang="en-US" i="1" u="sng" dirty="0"/>
              <a:t>no more than</a:t>
            </a:r>
            <a:r>
              <a:rPr lang="en-US" i="1" dirty="0"/>
              <a:t> </a:t>
            </a:r>
            <a:r>
              <a:rPr lang="en-US" i="1" dirty="0">
                <a:solidFill>
                  <a:srgbClr val="FF0000"/>
                </a:solidFill>
              </a:rPr>
              <a:t>80 hours per week, averaged over a four-week period</a:t>
            </a:r>
            <a:r>
              <a:rPr lang="en-US" i="1" dirty="0"/>
              <a:t>, inclusive of all in-house </a:t>
            </a:r>
            <a:r>
              <a:rPr lang="en-US" i="1" strike="sngStrike" dirty="0"/>
              <a:t>call </a:t>
            </a:r>
            <a:r>
              <a:rPr lang="en-US" i="1" u="sng" dirty="0"/>
              <a:t>clinical and educational</a:t>
            </a:r>
            <a:r>
              <a:rPr lang="en-US" i="1" dirty="0"/>
              <a:t> activities</a:t>
            </a:r>
            <a:r>
              <a:rPr lang="en-US" i="1" u="sng" dirty="0"/>
              <a:t>, clinical work done from home,</a:t>
            </a:r>
            <a:r>
              <a:rPr lang="en-US" i="1" dirty="0"/>
              <a:t> and all moonlighting. </a:t>
            </a:r>
            <a:r>
              <a:rPr lang="en-US" i="1" baseline="30000" dirty="0"/>
              <a:t>(Core)</a:t>
            </a:r>
            <a:endParaRPr lang="en-US" i="1" dirty="0">
              <a:solidFill>
                <a:srgbClr val="3366FF"/>
              </a:solidFill>
            </a:endParaRPr>
          </a:p>
          <a:p>
            <a:endParaRPr lang="en-US" dirty="0"/>
          </a:p>
        </p:txBody>
      </p:sp>
    </p:spTree>
    <p:extLst>
      <p:ext uri="{BB962C8B-B14F-4D97-AF65-F5344CB8AC3E}">
        <p14:creationId xmlns:p14="http://schemas.microsoft.com/office/powerpoint/2010/main" val="127587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VI.F.2.b).</a:t>
            </a:r>
          </a:p>
        </p:txBody>
      </p:sp>
      <p:sp>
        <p:nvSpPr>
          <p:cNvPr id="3" name="Content Placeholder 2"/>
          <p:cNvSpPr>
            <a:spLocks noGrp="1"/>
          </p:cNvSpPr>
          <p:nvPr>
            <p:ph idx="1"/>
          </p:nvPr>
        </p:nvSpPr>
        <p:spPr/>
        <p:txBody>
          <a:bodyPr/>
          <a:lstStyle/>
          <a:p>
            <a:pPr marL="114300" indent="0">
              <a:buNone/>
            </a:pPr>
            <a:r>
              <a:rPr lang="en-US" u="sng" dirty="0"/>
              <a:t>Residents </a:t>
            </a:r>
            <a:r>
              <a:rPr lang="en-US" u="sng" dirty="0">
                <a:solidFill>
                  <a:srgbClr val="FF0000"/>
                </a:solidFill>
              </a:rPr>
              <a:t>should have eight hours off </a:t>
            </a:r>
            <a:r>
              <a:rPr lang="en-US" u="sng" dirty="0"/>
              <a:t>between scheduled clinical work and education periods. </a:t>
            </a:r>
            <a:r>
              <a:rPr lang="en-US" u="sng" baseline="30000" dirty="0"/>
              <a:t>(Detail)</a:t>
            </a:r>
            <a:endParaRPr lang="en-US" dirty="0"/>
          </a:p>
          <a:p>
            <a:pPr marL="400050" lvl="1" indent="0">
              <a:buNone/>
            </a:pPr>
            <a:r>
              <a:rPr lang="en-US" i="1" u="sng" dirty="0"/>
              <a:t>There may be circumstances when residents choose to stay to care for their patients or return to the hospital with fewer than eight hours free of clinical experience and education. This must occur within the context of the 80-hour and the one-day-off-in-seven standards. </a:t>
            </a:r>
            <a:r>
              <a:rPr lang="en-US" i="1" u="sng" baseline="30000" dirty="0"/>
              <a:t>(Detail)</a:t>
            </a:r>
            <a:endParaRPr lang="en-US" i="1" dirty="0"/>
          </a:p>
          <a:p>
            <a:endParaRPr lang="en-US" dirty="0"/>
          </a:p>
        </p:txBody>
      </p:sp>
    </p:spTree>
    <p:extLst>
      <p:ext uri="{BB962C8B-B14F-4D97-AF65-F5344CB8AC3E}">
        <p14:creationId xmlns:p14="http://schemas.microsoft.com/office/powerpoint/2010/main" val="98245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VI.F.2.c).</a:t>
            </a:r>
          </a:p>
        </p:txBody>
      </p:sp>
      <p:sp>
        <p:nvSpPr>
          <p:cNvPr id="3" name="Content Placeholder 2"/>
          <p:cNvSpPr>
            <a:spLocks noGrp="1"/>
          </p:cNvSpPr>
          <p:nvPr>
            <p:ph idx="1"/>
          </p:nvPr>
        </p:nvSpPr>
        <p:spPr/>
        <p:txBody>
          <a:bodyPr/>
          <a:lstStyle/>
          <a:p>
            <a:pPr marL="342900" lvl="3" indent="-342900">
              <a:buClr>
                <a:srgbClr val="FF0000"/>
              </a:buClr>
              <a:buFontTx/>
              <a:buChar char="•"/>
            </a:pPr>
            <a:r>
              <a:rPr lang="en-US" sz="2800" strike="sngStrike" dirty="0"/>
              <a:t>VI.G.5).(b) Intermediate-level residents [as defined by the Review Committee] should have 10 hours free of duty, and must have eight hours between scheduled duty periods. They </a:t>
            </a:r>
            <a:r>
              <a:rPr lang="en-US" sz="2800" u="sng" dirty="0"/>
              <a:t>Residents</a:t>
            </a:r>
            <a:r>
              <a:rPr lang="en-US" sz="2800" dirty="0"/>
              <a:t> must have at least 14 hours free of </a:t>
            </a:r>
            <a:r>
              <a:rPr lang="en-US" sz="2800" strike="sngStrike" dirty="0" err="1"/>
              <a:t>duty</a:t>
            </a:r>
            <a:r>
              <a:rPr lang="en-US" sz="2800" u="sng" dirty="0" err="1"/>
              <a:t>clinical</a:t>
            </a:r>
            <a:r>
              <a:rPr lang="en-US" sz="2800" u="sng" dirty="0"/>
              <a:t> work and education </a:t>
            </a:r>
            <a:r>
              <a:rPr lang="en-US" sz="2800" dirty="0"/>
              <a:t>after 24 hours of in-house </a:t>
            </a:r>
            <a:r>
              <a:rPr lang="en-US" sz="2800" strike="sngStrike" dirty="0"/>
              <a:t>duty </a:t>
            </a:r>
            <a:r>
              <a:rPr lang="en-US" sz="2800" u="sng" dirty="0"/>
              <a:t>call</a:t>
            </a:r>
            <a:r>
              <a:rPr lang="en-US" sz="2800" dirty="0"/>
              <a:t>. </a:t>
            </a:r>
            <a:r>
              <a:rPr lang="en-US" sz="2800" baseline="30000" dirty="0"/>
              <a:t>(Core)</a:t>
            </a:r>
            <a:endParaRPr lang="en-US" sz="2800" dirty="0"/>
          </a:p>
          <a:p>
            <a:endParaRPr lang="en-US" dirty="0"/>
          </a:p>
        </p:txBody>
      </p:sp>
    </p:spTree>
    <p:extLst>
      <p:ext uri="{BB962C8B-B14F-4D97-AF65-F5344CB8AC3E}">
        <p14:creationId xmlns:p14="http://schemas.microsoft.com/office/powerpoint/2010/main" val="12816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VI.F.2.d).</a:t>
            </a:r>
          </a:p>
        </p:txBody>
      </p:sp>
      <p:sp>
        <p:nvSpPr>
          <p:cNvPr id="3" name="Content Placeholder 2"/>
          <p:cNvSpPr>
            <a:spLocks noGrp="1"/>
          </p:cNvSpPr>
          <p:nvPr>
            <p:ph idx="1"/>
          </p:nvPr>
        </p:nvSpPr>
        <p:spPr/>
        <p:txBody>
          <a:bodyPr/>
          <a:lstStyle/>
          <a:p>
            <a:r>
              <a:rPr lang="en-US" dirty="0"/>
              <a:t> </a:t>
            </a:r>
            <a:r>
              <a:rPr lang="en-US" strike="sngStrike" dirty="0"/>
              <a:t>VI.G.3.</a:t>
            </a:r>
            <a:r>
              <a:rPr lang="en-US" dirty="0"/>
              <a:t> Residents must be scheduled for a minimum of one day </a:t>
            </a:r>
            <a:r>
              <a:rPr lang="en-US" u="sng" dirty="0"/>
              <a:t>in seven</a:t>
            </a:r>
            <a:r>
              <a:rPr lang="en-US" dirty="0"/>
              <a:t> free of </a:t>
            </a:r>
            <a:r>
              <a:rPr lang="en-US" strike="sngStrike" dirty="0"/>
              <a:t>duty </a:t>
            </a:r>
            <a:r>
              <a:rPr lang="en-US" u="sng" dirty="0"/>
              <a:t>clinical work and required education</a:t>
            </a:r>
            <a:r>
              <a:rPr lang="en-US" dirty="0"/>
              <a:t> </a:t>
            </a:r>
            <a:r>
              <a:rPr lang="en-US" strike="sngStrike" dirty="0"/>
              <a:t>every week</a:t>
            </a:r>
            <a:r>
              <a:rPr lang="en-US" dirty="0"/>
              <a:t> (when averaged over four weeks). At-home call cannot be assigned on these free days. </a:t>
            </a:r>
            <a:r>
              <a:rPr lang="en-US" baseline="30000" dirty="0"/>
              <a:t>(Core)</a:t>
            </a:r>
            <a:endParaRPr lang="en-US" dirty="0"/>
          </a:p>
          <a:p>
            <a:endParaRPr lang="en-US" dirty="0"/>
          </a:p>
        </p:txBody>
      </p:sp>
    </p:spTree>
    <p:extLst>
      <p:ext uri="{BB962C8B-B14F-4D97-AF65-F5344CB8AC3E}">
        <p14:creationId xmlns:p14="http://schemas.microsoft.com/office/powerpoint/2010/main" val="10703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Professional</a:t>
            </a:r>
          </a:p>
        </p:txBody>
      </p:sp>
      <p:sp>
        <p:nvSpPr>
          <p:cNvPr id="14339" name="Content Placeholder 2"/>
          <p:cNvSpPr>
            <a:spLocks noGrp="1"/>
          </p:cNvSpPr>
          <p:nvPr>
            <p:ph idx="1"/>
          </p:nvPr>
        </p:nvSpPr>
        <p:spPr/>
        <p:txBody>
          <a:bodyPr/>
          <a:lstStyle/>
          <a:p>
            <a:pPr eaLnBrk="1" hangingPunct="1">
              <a:defRPr/>
            </a:pPr>
            <a:r>
              <a:rPr lang="en-US" dirty="0">
                <a:solidFill>
                  <a:schemeClr val="accent3">
                    <a:lumMod val="20000"/>
                    <a:lumOff val="80000"/>
                  </a:schemeClr>
                </a:solidFill>
                <a:latin typeface="Arial" charset="0"/>
                <a:ea typeface="Arial" charset="0"/>
                <a:cs typeface="Arial" charset="0"/>
              </a:rPr>
              <a:t>Definitions</a:t>
            </a:r>
          </a:p>
          <a:p>
            <a:pPr lvl="1" eaLnBrk="1" hangingPunct="1">
              <a:defRPr/>
            </a:pPr>
            <a:r>
              <a:rPr lang="en-US" dirty="0">
                <a:solidFill>
                  <a:schemeClr val="accent3">
                    <a:lumMod val="20000"/>
                    <a:lumOff val="80000"/>
                  </a:schemeClr>
                </a:solidFill>
                <a:latin typeface="Arial" charset="0"/>
                <a:ea typeface="Arial" charset="0"/>
                <a:cs typeface="Arial" charset="0"/>
              </a:rPr>
              <a:t>Highly educated</a:t>
            </a:r>
          </a:p>
          <a:p>
            <a:pPr lvl="1" eaLnBrk="1" hangingPunct="1">
              <a:defRPr/>
            </a:pPr>
            <a:r>
              <a:rPr lang="en-US" dirty="0">
                <a:solidFill>
                  <a:schemeClr val="accent3">
                    <a:lumMod val="20000"/>
                    <a:lumOff val="80000"/>
                  </a:schemeClr>
                </a:solidFill>
                <a:latin typeface="Arial" charset="0"/>
                <a:ea typeface="Arial" charset="0"/>
                <a:cs typeface="Arial" charset="0"/>
              </a:rPr>
              <a:t>Impressive competence</a:t>
            </a:r>
          </a:p>
          <a:p>
            <a:pPr lvl="1" eaLnBrk="1" hangingPunct="1">
              <a:defRPr/>
            </a:pPr>
            <a:r>
              <a:rPr lang="en-US" dirty="0">
                <a:solidFill>
                  <a:schemeClr val="accent3">
                    <a:lumMod val="20000"/>
                    <a:lumOff val="80000"/>
                  </a:schemeClr>
                </a:solidFill>
                <a:latin typeface="Arial" charset="0"/>
                <a:ea typeface="Arial" charset="0"/>
                <a:cs typeface="Arial" charset="0"/>
              </a:rPr>
              <a:t>Autonomy</a:t>
            </a:r>
          </a:p>
          <a:p>
            <a:pPr lvl="1" eaLnBrk="1" hangingPunct="1">
              <a:defRPr/>
            </a:pPr>
            <a:r>
              <a:rPr lang="en-US" dirty="0">
                <a:solidFill>
                  <a:schemeClr val="accent3">
                    <a:lumMod val="20000"/>
                    <a:lumOff val="80000"/>
                  </a:schemeClr>
                </a:solidFill>
                <a:latin typeface="Arial" charset="0"/>
                <a:ea typeface="Arial" charset="0"/>
                <a:cs typeface="Arial" charset="0"/>
              </a:rPr>
              <a:t>“Comfortable” salary</a:t>
            </a:r>
          </a:p>
          <a:p>
            <a:pPr lvl="1" eaLnBrk="1" hangingPunct="1">
              <a:defRPr/>
            </a:pPr>
            <a:r>
              <a:rPr lang="en-US" dirty="0">
                <a:solidFill>
                  <a:schemeClr val="accent3">
                    <a:lumMod val="20000"/>
                    <a:lumOff val="80000"/>
                  </a:schemeClr>
                </a:solidFill>
                <a:latin typeface="Arial" charset="0"/>
                <a:ea typeface="Arial" charset="0"/>
                <a:cs typeface="Arial" charset="0"/>
              </a:rPr>
              <a:t>Creative and intellectually challenging work</a:t>
            </a:r>
          </a:p>
          <a:p>
            <a:pPr lvl="1" eaLnBrk="1" hangingPunct="1">
              <a:defRPr/>
            </a:pPr>
            <a:r>
              <a:rPr lang="en-US" dirty="0">
                <a:solidFill>
                  <a:schemeClr val="accent3">
                    <a:lumMod val="20000"/>
                    <a:lumOff val="80000"/>
                  </a:schemeClr>
                </a:solidFill>
                <a:latin typeface="Arial" charset="0"/>
                <a:ea typeface="Arial" charset="0"/>
                <a:cs typeface="Arial" charset="0"/>
              </a:rPr>
              <a:t>Trust</a:t>
            </a:r>
          </a:p>
          <a:p>
            <a:pPr lvl="1" eaLnBrk="1" hangingPunct="1">
              <a:defRPr/>
            </a:pPr>
            <a:r>
              <a:rPr lang="en-US" dirty="0">
                <a:solidFill>
                  <a:schemeClr val="accent3">
                    <a:lumMod val="20000"/>
                    <a:lumOff val="80000"/>
                  </a:schemeClr>
                </a:solidFill>
                <a:latin typeface="Arial" charset="0"/>
                <a:ea typeface="Arial" charset="0"/>
                <a:cs typeface="Arial" charset="0"/>
              </a:rPr>
              <a:t>Strict ethical and moral standards</a:t>
            </a:r>
          </a:p>
        </p:txBody>
      </p:sp>
      <p:grpSp>
        <p:nvGrpSpPr>
          <p:cNvPr id="3" name="Group 5"/>
          <p:cNvGrpSpPr>
            <a:grpSpLocks/>
          </p:cNvGrpSpPr>
          <p:nvPr/>
        </p:nvGrpSpPr>
        <p:grpSpPr bwMode="auto">
          <a:xfrm>
            <a:off x="5638800" y="1600200"/>
            <a:ext cx="3048000" cy="2336800"/>
            <a:chOff x="5638800" y="1600200"/>
            <a:chExt cx="3048000" cy="2336009"/>
          </a:xfrm>
        </p:grpSpPr>
        <p:pic>
          <p:nvPicPr>
            <p:cNvPr id="23557" name="Picture 3"/>
            <p:cNvPicPr>
              <a:picLocks noChangeAspect="1"/>
            </p:cNvPicPr>
            <p:nvPr/>
          </p:nvPicPr>
          <p:blipFill>
            <a:blip r:embed="rId3"/>
            <a:srcRect/>
            <a:stretch>
              <a:fillRect/>
            </a:stretch>
          </p:blipFill>
          <p:spPr bwMode="auto">
            <a:xfrm>
              <a:off x="5638800" y="1600200"/>
              <a:ext cx="3048000" cy="1955800"/>
            </a:xfrm>
            <a:prstGeom prst="rect">
              <a:avLst/>
            </a:prstGeom>
            <a:noFill/>
            <a:ln w="9525">
              <a:noFill/>
              <a:miter lim="800000"/>
              <a:headEnd/>
              <a:tailEnd/>
            </a:ln>
          </p:spPr>
        </p:pic>
        <p:sp>
          <p:nvSpPr>
            <p:cNvPr id="23558" name="TextBox 4"/>
            <p:cNvSpPr txBox="1">
              <a:spLocks noChangeArrowheads="1"/>
            </p:cNvSpPr>
            <p:nvPr/>
          </p:nvSpPr>
          <p:spPr bwMode="auto">
            <a:xfrm>
              <a:off x="7604077" y="3566877"/>
              <a:ext cx="1044401" cy="369332"/>
            </a:xfrm>
            <a:prstGeom prst="rect">
              <a:avLst/>
            </a:prstGeom>
            <a:noFill/>
            <a:ln w="9525">
              <a:noFill/>
              <a:miter lim="800000"/>
              <a:headEnd/>
              <a:tailEnd/>
            </a:ln>
          </p:spPr>
          <p:txBody>
            <a:bodyPr wrap="none">
              <a:prstTxWarp prst="textNoShape">
                <a:avLst/>
              </a:prstTxWarp>
              <a:spAutoFit/>
            </a:bodyPr>
            <a:lstStyle/>
            <a:p>
              <a:r>
                <a:rPr lang="en-US" dirty="0">
                  <a:solidFill>
                    <a:schemeClr val="bg1"/>
                  </a:solidFill>
                </a:rPr>
                <a:t>A doctor</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accel="50000"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r>
              <a:rPr lang="en-US" dirty="0"/>
              <a:t>VI.F.4.c).</a:t>
            </a:r>
            <a:br>
              <a:rPr lang="en-US" dirty="0"/>
            </a:br>
            <a:endParaRPr lang="en-US" dirty="0"/>
          </a:p>
        </p:txBody>
      </p:sp>
      <p:sp>
        <p:nvSpPr>
          <p:cNvPr id="3" name="Content Placeholder 2"/>
          <p:cNvSpPr>
            <a:spLocks noGrp="1"/>
          </p:cNvSpPr>
          <p:nvPr>
            <p:ph idx="1"/>
          </p:nvPr>
        </p:nvSpPr>
        <p:spPr/>
        <p:txBody>
          <a:bodyPr/>
          <a:lstStyle/>
          <a:p>
            <a:r>
              <a:rPr lang="en-US" dirty="0"/>
              <a:t>A Review Committee may grant </a:t>
            </a:r>
            <a:r>
              <a:rPr lang="en-US" u="sng" dirty="0">
                <a:solidFill>
                  <a:srgbClr val="FF0000"/>
                </a:solidFill>
              </a:rPr>
              <a:t>rotation-specific </a:t>
            </a:r>
            <a:r>
              <a:rPr lang="en-US" dirty="0">
                <a:solidFill>
                  <a:srgbClr val="FF0000"/>
                </a:solidFill>
              </a:rPr>
              <a:t>exceptions for up to 10 percent or a maximum of 88</a:t>
            </a:r>
            <a:r>
              <a:rPr lang="en-US" u="sng" dirty="0">
                <a:solidFill>
                  <a:srgbClr val="FF0000"/>
                </a:solidFill>
              </a:rPr>
              <a:t> clinical and educational work</a:t>
            </a:r>
            <a:r>
              <a:rPr lang="en-US" dirty="0">
                <a:solidFill>
                  <a:srgbClr val="FF0000"/>
                </a:solidFill>
              </a:rPr>
              <a:t> hours </a:t>
            </a:r>
            <a:r>
              <a:rPr lang="en-US" dirty="0"/>
              <a:t>to individual programs based on a sound educational rationale.</a:t>
            </a:r>
            <a:r>
              <a:rPr lang="en-US" strike="sngStrike" dirty="0"/>
              <a:t> </a:t>
            </a:r>
            <a:r>
              <a:rPr lang="en-US" strike="sngStrike" baseline="30000" dirty="0"/>
              <a:t>(Detail)</a:t>
            </a:r>
            <a:endParaRPr lang="en-US" dirty="0"/>
          </a:p>
          <a:p>
            <a:pPr marL="0" indent="0">
              <a:buNone/>
            </a:pPr>
            <a:endParaRPr lang="en-US" dirty="0"/>
          </a:p>
        </p:txBody>
      </p:sp>
    </p:spTree>
    <p:extLst>
      <p:ext uri="{BB962C8B-B14F-4D97-AF65-F5344CB8AC3E}">
        <p14:creationId xmlns:p14="http://schemas.microsoft.com/office/powerpoint/2010/main" val="90305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8229600" cy="1143000"/>
          </a:xfrm>
          <a:prstGeom prst="rect">
            <a:avLst/>
          </a:prstGeom>
        </p:spPr>
        <p:txBody>
          <a:bodyPr anchor="ctr"/>
          <a:lstStyle/>
          <a:p>
            <a:pPr eaLnBrk="1" hangingPunct="1">
              <a:defRPr/>
            </a:pPr>
            <a:endParaRPr lang="en-US" sz="4800" kern="0" dirty="0">
              <a:solidFill>
                <a:schemeClr val="tx2"/>
              </a:solidFill>
              <a:latin typeface="Arial" panose="020B0604020202020204" pitchFamily="34" charset="0"/>
              <a:ea typeface="+mj-ea"/>
              <a:cs typeface="Arial" pitchFamily="34" charset="0"/>
            </a:endParaRPr>
          </a:p>
        </p:txBody>
      </p:sp>
      <p:sp>
        <p:nvSpPr>
          <p:cNvPr id="3" name="Content Placeholder 2"/>
          <p:cNvSpPr txBox="1">
            <a:spLocks/>
          </p:cNvSpPr>
          <p:nvPr/>
        </p:nvSpPr>
        <p:spPr>
          <a:xfrm>
            <a:off x="533400" y="1600200"/>
            <a:ext cx="8229600" cy="4495800"/>
          </a:xfrm>
          <a:prstGeom prst="rect">
            <a:avLst/>
          </a:prstGeom>
        </p:spPr>
        <p:txBody>
          <a:bodyPr/>
          <a:lstStyle/>
          <a:p>
            <a:pPr eaLnBrk="1" hangingPunct="1">
              <a:spcBef>
                <a:spcPct val="20000"/>
              </a:spcBef>
              <a:buClr>
                <a:srgbClr val="FF0000"/>
              </a:buClr>
              <a:defRPr/>
            </a:pPr>
            <a:endParaRPr lang="en-US" sz="2000" kern="0" dirty="0">
              <a:latin typeface="+mn-lt"/>
              <a:ea typeface="+mn-ea"/>
              <a:cs typeface="+mn-cs"/>
            </a:endParaRPr>
          </a:p>
        </p:txBody>
      </p:sp>
      <p:sp>
        <p:nvSpPr>
          <p:cNvPr id="15363" name="Content Placeholder 2"/>
          <p:cNvSpPr txBox="1">
            <a:spLocks/>
          </p:cNvSpPr>
          <p:nvPr/>
        </p:nvSpPr>
        <p:spPr bwMode="auto">
          <a:xfrm>
            <a:off x="457200" y="1524000"/>
            <a:ext cx="86868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FF0000"/>
              </a:buClr>
              <a:buFontTx/>
              <a:buChar char="•"/>
            </a:pPr>
            <a:r>
              <a:rPr lang="en-US"/>
              <a:t>`</a:t>
            </a:r>
            <a:endParaRPr lang="en-US" dirty="0"/>
          </a:p>
        </p:txBody>
      </p:sp>
      <p:sp>
        <p:nvSpPr>
          <p:cNvPr id="5" name="Rectangle 4"/>
          <p:cNvSpPr/>
          <p:nvPr/>
        </p:nvSpPr>
        <p:spPr>
          <a:xfrm>
            <a:off x="533400" y="1524000"/>
            <a:ext cx="8077200" cy="4893647"/>
          </a:xfrm>
          <a:prstGeom prst="rect">
            <a:avLst/>
          </a:prstGeom>
        </p:spPr>
        <p:txBody>
          <a:bodyPr wrap="square">
            <a:spAutoFit/>
          </a:bodyPr>
          <a:lstStyle/>
          <a:p>
            <a:r>
              <a:rPr lang="en-US" sz="2400" dirty="0"/>
              <a:t>The Program Requirements for residency training in Neurological Surgery currently incorporate the following:</a:t>
            </a:r>
          </a:p>
          <a:p>
            <a:r>
              <a:rPr lang="en-US" sz="2400" dirty="0"/>
              <a:t> </a:t>
            </a:r>
          </a:p>
          <a:p>
            <a:pPr marL="800100" lvl="1" indent="-342900">
              <a:buFont typeface="Arial"/>
              <a:buChar char="•"/>
            </a:pPr>
            <a:r>
              <a:rPr lang="en-US" sz="2400" i="1" dirty="0">
                <a:solidFill>
                  <a:srgbClr val="FF0000"/>
                </a:solidFill>
              </a:rPr>
              <a:t>84 months </a:t>
            </a:r>
            <a:r>
              <a:rPr lang="en-US" sz="2400" i="1" dirty="0">
                <a:solidFill>
                  <a:srgbClr val="3366FF"/>
                </a:solidFill>
              </a:rPr>
              <a:t>total residency training</a:t>
            </a:r>
          </a:p>
          <a:p>
            <a:pPr marL="800100" lvl="1" indent="-342900">
              <a:buFont typeface="Arial"/>
              <a:buChar char="•"/>
            </a:pPr>
            <a:r>
              <a:rPr lang="en-US" sz="2400" i="1" dirty="0">
                <a:solidFill>
                  <a:srgbClr val="FF0000"/>
                </a:solidFill>
              </a:rPr>
              <a:t>54 months </a:t>
            </a:r>
            <a:r>
              <a:rPr lang="en-US" sz="2400" i="1" dirty="0">
                <a:solidFill>
                  <a:srgbClr val="3366FF"/>
                </a:solidFill>
              </a:rPr>
              <a:t>of clinical rotations</a:t>
            </a:r>
          </a:p>
          <a:p>
            <a:pPr marL="800100" lvl="1" indent="-342900">
              <a:buFont typeface="Arial"/>
              <a:buChar char="•"/>
            </a:pPr>
            <a:r>
              <a:rPr lang="en-US" sz="2400" i="1" dirty="0">
                <a:solidFill>
                  <a:srgbClr val="FF0000"/>
                </a:solidFill>
              </a:rPr>
              <a:t>42 months </a:t>
            </a:r>
            <a:r>
              <a:rPr lang="en-US" sz="2400" i="1" dirty="0">
                <a:solidFill>
                  <a:srgbClr val="3366FF"/>
                </a:solidFill>
              </a:rPr>
              <a:t>of operative neurosurgery rotations</a:t>
            </a:r>
          </a:p>
          <a:p>
            <a:pPr marL="800100" lvl="1" indent="-342900">
              <a:buFont typeface="Arial"/>
              <a:buChar char="•"/>
            </a:pPr>
            <a:r>
              <a:rPr lang="en-US" sz="2400" i="1" dirty="0">
                <a:solidFill>
                  <a:srgbClr val="FF0000"/>
                </a:solidFill>
              </a:rPr>
              <a:t>24 months </a:t>
            </a:r>
            <a:r>
              <a:rPr lang="en-US" sz="2400" i="1" dirty="0">
                <a:solidFill>
                  <a:srgbClr val="3366FF"/>
                </a:solidFill>
              </a:rPr>
              <a:t>of training at the primary site</a:t>
            </a:r>
          </a:p>
          <a:p>
            <a:pPr marL="800100" lvl="1" indent="-342900">
              <a:buFont typeface="Arial"/>
              <a:buChar char="•"/>
            </a:pPr>
            <a:r>
              <a:rPr lang="en-US" sz="2400" i="1" dirty="0">
                <a:solidFill>
                  <a:srgbClr val="FF0000"/>
                </a:solidFill>
              </a:rPr>
              <a:t>12 months </a:t>
            </a:r>
            <a:r>
              <a:rPr lang="en-US" sz="2400" i="1" dirty="0">
                <a:solidFill>
                  <a:srgbClr val="3366FF"/>
                </a:solidFill>
              </a:rPr>
              <a:t>as chief resident </a:t>
            </a:r>
          </a:p>
          <a:p>
            <a:pPr marL="800100" lvl="1" indent="-342900">
              <a:buFont typeface="Arial"/>
              <a:buChar char="•"/>
            </a:pPr>
            <a:r>
              <a:rPr lang="en-US" sz="2400" i="1" dirty="0">
                <a:solidFill>
                  <a:srgbClr val="FF0000"/>
                </a:solidFill>
              </a:rPr>
              <a:t>6 months </a:t>
            </a:r>
            <a:r>
              <a:rPr lang="en-US" sz="2400" i="1" dirty="0">
                <a:solidFill>
                  <a:srgbClr val="3366FF"/>
                </a:solidFill>
              </a:rPr>
              <a:t>of general patient care rotations</a:t>
            </a:r>
          </a:p>
          <a:p>
            <a:pPr marL="800100" lvl="1" indent="-342900">
              <a:buFont typeface="Arial"/>
              <a:buChar char="•"/>
            </a:pPr>
            <a:r>
              <a:rPr lang="en-US" sz="2400" i="1" dirty="0">
                <a:solidFill>
                  <a:srgbClr val="FF0000"/>
                </a:solidFill>
              </a:rPr>
              <a:t>3 months </a:t>
            </a:r>
            <a:r>
              <a:rPr lang="en-US" sz="2400" i="1" dirty="0">
                <a:solidFill>
                  <a:srgbClr val="3366FF"/>
                </a:solidFill>
              </a:rPr>
              <a:t>of </a:t>
            </a:r>
            <a:r>
              <a:rPr lang="en-US" sz="2400" i="1" dirty="0" err="1">
                <a:solidFill>
                  <a:srgbClr val="3366FF"/>
                </a:solidFill>
              </a:rPr>
              <a:t>neurocritical</a:t>
            </a:r>
            <a:r>
              <a:rPr lang="en-US" sz="2400" i="1" dirty="0">
                <a:solidFill>
                  <a:srgbClr val="3366FF"/>
                </a:solidFill>
              </a:rPr>
              <a:t> care rotation (within the first 18 months of the program)</a:t>
            </a:r>
          </a:p>
          <a:p>
            <a:pPr marL="800100" lvl="1" indent="-342900">
              <a:buFont typeface="Arial"/>
              <a:buChar char="•"/>
            </a:pPr>
            <a:r>
              <a:rPr lang="en-US" sz="2400" i="1" dirty="0">
                <a:solidFill>
                  <a:srgbClr val="FF0000"/>
                </a:solidFill>
              </a:rPr>
              <a:t>3 months </a:t>
            </a:r>
            <a:r>
              <a:rPr lang="en-US" sz="2400" i="1" dirty="0">
                <a:solidFill>
                  <a:srgbClr val="3366FF"/>
                </a:solidFill>
              </a:rPr>
              <a:t>of clinical neuroscience rotation (in addition to </a:t>
            </a:r>
            <a:r>
              <a:rPr lang="en-US" sz="2400" i="1" dirty="0" err="1">
                <a:solidFill>
                  <a:srgbClr val="3366FF"/>
                </a:solidFill>
              </a:rPr>
              <a:t>neurocritical</a:t>
            </a:r>
            <a:r>
              <a:rPr lang="en-US" sz="2400" i="1" dirty="0">
                <a:solidFill>
                  <a:srgbClr val="3366FF"/>
                </a:solidFill>
              </a:rPr>
              <a:t> care)</a:t>
            </a:r>
          </a:p>
        </p:txBody>
      </p:sp>
      <p:sp>
        <p:nvSpPr>
          <p:cNvPr id="7" name="TextBox 6"/>
          <p:cNvSpPr txBox="1"/>
          <p:nvPr/>
        </p:nvSpPr>
        <p:spPr>
          <a:xfrm>
            <a:off x="533400" y="457200"/>
            <a:ext cx="8077200" cy="830997"/>
          </a:xfrm>
          <a:prstGeom prst="rect">
            <a:avLst/>
          </a:prstGeom>
          <a:noFill/>
        </p:spPr>
        <p:txBody>
          <a:bodyPr wrap="square" rtlCol="0">
            <a:spAutoFit/>
          </a:bodyPr>
          <a:lstStyle/>
          <a:p>
            <a:pPr algn="ctr"/>
            <a:r>
              <a:rPr lang="en-US" sz="2400" dirty="0"/>
              <a:t>The Learning Environment for Neurological Surgery Residency Programs</a:t>
            </a:r>
          </a:p>
        </p:txBody>
      </p:sp>
    </p:spTree>
    <p:extLst>
      <p:ext uri="{BB962C8B-B14F-4D97-AF65-F5344CB8AC3E}">
        <p14:creationId xmlns:p14="http://schemas.microsoft.com/office/powerpoint/2010/main" val="90491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Pearls</a:t>
            </a:r>
          </a:p>
        </p:txBody>
      </p:sp>
      <p:sp>
        <p:nvSpPr>
          <p:cNvPr id="14339" name="Content Placeholder 2"/>
          <p:cNvSpPr>
            <a:spLocks noGrp="1"/>
          </p:cNvSpPr>
          <p:nvPr>
            <p:ph idx="1"/>
          </p:nvPr>
        </p:nvSpPr>
        <p:spPr/>
        <p:txBody>
          <a:bodyPr/>
          <a:lstStyle/>
          <a:p>
            <a:pPr eaLnBrk="1" hangingPunct="1">
              <a:defRPr/>
            </a:pPr>
            <a:r>
              <a:rPr lang="en-US" dirty="0">
                <a:solidFill>
                  <a:schemeClr val="accent3">
                    <a:lumMod val="20000"/>
                    <a:lumOff val="80000"/>
                  </a:schemeClr>
                </a:solidFill>
                <a:latin typeface="Arial" charset="0"/>
                <a:ea typeface="Arial" charset="0"/>
                <a:cs typeface="Arial" charset="0"/>
              </a:rPr>
              <a:t>Don’t be afraid to ask</a:t>
            </a:r>
          </a:p>
          <a:p>
            <a:pPr lvl="1" eaLnBrk="1" hangingPunct="1">
              <a:defRPr/>
            </a:pPr>
            <a:r>
              <a:rPr lang="en-US" dirty="0">
                <a:solidFill>
                  <a:schemeClr val="accent3">
                    <a:lumMod val="20000"/>
                    <a:lumOff val="80000"/>
                  </a:schemeClr>
                </a:solidFill>
                <a:latin typeface="Arial" charset="0"/>
                <a:ea typeface="Arial" charset="0"/>
                <a:cs typeface="Arial" charset="0"/>
              </a:rPr>
              <a:t>Silence is often mistaken for understanding</a:t>
            </a:r>
          </a:p>
          <a:p>
            <a:pPr lvl="1" eaLnBrk="1" hangingPunct="1">
              <a:defRPr/>
            </a:pPr>
            <a:r>
              <a:rPr lang="en-US" dirty="0">
                <a:solidFill>
                  <a:schemeClr val="accent3">
                    <a:lumMod val="20000"/>
                    <a:lumOff val="80000"/>
                  </a:schemeClr>
                </a:solidFill>
                <a:latin typeface="Arial" charset="0"/>
                <a:ea typeface="Arial" charset="0"/>
                <a:cs typeface="Arial" charset="0"/>
              </a:rPr>
              <a:t>Ask attendings/senior residents when you don’t know</a:t>
            </a:r>
          </a:p>
          <a:p>
            <a:pPr lvl="1" eaLnBrk="1" hangingPunct="1">
              <a:defRPr/>
            </a:pPr>
            <a:r>
              <a:rPr lang="en-US" dirty="0">
                <a:solidFill>
                  <a:schemeClr val="accent3">
                    <a:lumMod val="20000"/>
                    <a:lumOff val="80000"/>
                  </a:schemeClr>
                </a:solidFill>
                <a:latin typeface="Arial" charset="0"/>
                <a:ea typeface="Arial" charset="0"/>
                <a:cs typeface="Arial" charset="0"/>
              </a:rPr>
              <a:t>It’s OK to say “I don’t know”</a:t>
            </a:r>
          </a:p>
          <a:p>
            <a:pPr lvl="2" eaLnBrk="1" hangingPunct="1">
              <a:defRPr/>
            </a:pPr>
            <a:r>
              <a:rPr lang="en-US" dirty="0">
                <a:solidFill>
                  <a:schemeClr val="accent3">
                    <a:lumMod val="20000"/>
                    <a:lumOff val="80000"/>
                  </a:schemeClr>
                </a:solidFill>
                <a:latin typeface="Arial" charset="0"/>
                <a:ea typeface="Arial" charset="0"/>
                <a:cs typeface="Arial" charset="0"/>
              </a:rPr>
              <a:t>Particularly to patients</a:t>
            </a:r>
          </a:p>
          <a:p>
            <a:pPr lvl="3" eaLnBrk="1" hangingPunct="1">
              <a:defRPr/>
            </a:pPr>
            <a:r>
              <a:rPr lang="en-US" dirty="0">
                <a:solidFill>
                  <a:schemeClr val="accent3">
                    <a:lumMod val="20000"/>
                    <a:lumOff val="80000"/>
                  </a:schemeClr>
                </a:solidFill>
                <a:latin typeface="Arial" charset="0"/>
                <a:ea typeface="Arial" charset="0"/>
                <a:cs typeface="Arial" charset="0"/>
              </a:rPr>
              <a:t>Don’t provide wrong information!</a:t>
            </a:r>
          </a:p>
          <a:p>
            <a:pPr lvl="1" eaLnBrk="1" hangingPunct="1">
              <a:defRPr/>
            </a:pPr>
            <a:r>
              <a:rPr lang="en-US" i="1" dirty="0">
                <a:solidFill>
                  <a:schemeClr val="accent3">
                    <a:lumMod val="20000"/>
                    <a:lumOff val="80000"/>
                  </a:schemeClr>
                </a:solidFill>
                <a:latin typeface="Arial" charset="0"/>
                <a:ea typeface="Arial" charset="0"/>
                <a:cs typeface="Arial" charset="0"/>
              </a:rPr>
              <a:t>Most of all, remember that sometimes you don’t know when you don’t know…</a:t>
            </a:r>
          </a:p>
          <a:p>
            <a:pPr eaLnBrk="1" hangingPunct="1">
              <a:defRPr/>
            </a:pPr>
            <a:endParaRPr lang="en-US" dirty="0">
              <a:solidFill>
                <a:schemeClr val="accent3">
                  <a:lumMod val="20000"/>
                  <a:lumOff val="80000"/>
                </a:schemeClr>
              </a:solidFill>
              <a:latin typeface="Arial" charset="0"/>
              <a:ea typeface="Arial" charset="0"/>
              <a:cs typeface="Arial" charset="0"/>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Pearls</a:t>
            </a:r>
          </a:p>
        </p:txBody>
      </p:sp>
      <p:sp>
        <p:nvSpPr>
          <p:cNvPr id="14339" name="Content Placeholder 2"/>
          <p:cNvSpPr>
            <a:spLocks noGrp="1"/>
          </p:cNvSpPr>
          <p:nvPr>
            <p:ph idx="1"/>
          </p:nvPr>
        </p:nvSpPr>
        <p:spPr>
          <a:xfrm>
            <a:off x="457200" y="1298359"/>
            <a:ext cx="8229600" cy="4525963"/>
          </a:xfrm>
        </p:spPr>
        <p:txBody>
          <a:bodyPr/>
          <a:lstStyle/>
          <a:p>
            <a:pPr eaLnBrk="1" hangingPunct="1">
              <a:defRPr/>
            </a:pPr>
            <a:r>
              <a:rPr lang="en-US" dirty="0">
                <a:solidFill>
                  <a:schemeClr val="accent3">
                    <a:lumMod val="20000"/>
                    <a:lumOff val="80000"/>
                  </a:schemeClr>
                </a:solidFill>
                <a:latin typeface="Arial" charset="0"/>
                <a:ea typeface="Arial" charset="0"/>
                <a:cs typeface="Arial" charset="0"/>
              </a:rPr>
              <a:t>Prioritize</a:t>
            </a:r>
          </a:p>
          <a:p>
            <a:pPr lvl="1" eaLnBrk="1" hangingPunct="1">
              <a:defRPr/>
            </a:pPr>
            <a:r>
              <a:rPr lang="en-US" dirty="0">
                <a:solidFill>
                  <a:schemeClr val="accent3">
                    <a:lumMod val="20000"/>
                    <a:lumOff val="80000"/>
                  </a:schemeClr>
                </a:solidFill>
                <a:latin typeface="Arial" charset="0"/>
                <a:ea typeface="Arial" charset="0"/>
                <a:cs typeface="Arial" charset="0"/>
              </a:rPr>
              <a:t>Who are the sickest patients?</a:t>
            </a:r>
          </a:p>
          <a:p>
            <a:pPr lvl="2" eaLnBrk="1" hangingPunct="1">
              <a:defRPr/>
            </a:pPr>
            <a:r>
              <a:rPr lang="en-US" dirty="0">
                <a:solidFill>
                  <a:schemeClr val="accent3">
                    <a:lumMod val="20000"/>
                    <a:lumOff val="80000"/>
                  </a:schemeClr>
                </a:solidFill>
                <a:latin typeface="Arial" charset="0"/>
                <a:ea typeface="Arial" charset="0"/>
                <a:cs typeface="Arial" charset="0"/>
              </a:rPr>
              <a:t>Emphasize their hand-offs</a:t>
            </a:r>
          </a:p>
          <a:p>
            <a:pPr lvl="2" eaLnBrk="1" hangingPunct="1">
              <a:defRPr/>
            </a:pPr>
            <a:r>
              <a:rPr lang="en-US" dirty="0">
                <a:solidFill>
                  <a:schemeClr val="accent3">
                    <a:lumMod val="20000"/>
                    <a:lumOff val="80000"/>
                  </a:schemeClr>
                </a:solidFill>
                <a:latin typeface="Arial" charset="0"/>
                <a:ea typeface="Arial" charset="0"/>
                <a:cs typeface="Arial" charset="0"/>
              </a:rPr>
              <a:t>Re-examine them</a:t>
            </a:r>
          </a:p>
          <a:p>
            <a:pPr lvl="2" eaLnBrk="1" hangingPunct="1">
              <a:defRPr/>
            </a:pPr>
            <a:r>
              <a:rPr lang="en-US" dirty="0">
                <a:solidFill>
                  <a:schemeClr val="accent3">
                    <a:lumMod val="20000"/>
                    <a:lumOff val="80000"/>
                  </a:schemeClr>
                </a:solidFill>
                <a:latin typeface="Arial" charset="0"/>
                <a:ea typeface="Arial" charset="0"/>
                <a:cs typeface="Arial" charset="0"/>
              </a:rPr>
              <a:t>Prioritize their care</a:t>
            </a:r>
          </a:p>
          <a:p>
            <a:pPr lvl="1" eaLnBrk="1" hangingPunct="1">
              <a:defRPr/>
            </a:pPr>
            <a:r>
              <a:rPr lang="en-US" dirty="0">
                <a:solidFill>
                  <a:schemeClr val="accent3">
                    <a:lumMod val="20000"/>
                    <a:lumOff val="80000"/>
                  </a:schemeClr>
                </a:solidFill>
                <a:latin typeface="Arial" charset="0"/>
                <a:ea typeface="Arial" charset="0"/>
                <a:cs typeface="Arial" charset="0"/>
              </a:rPr>
              <a:t>Stay organized!</a:t>
            </a:r>
          </a:p>
          <a:p>
            <a:pPr lvl="1" eaLnBrk="1" hangingPunct="1">
              <a:defRPr/>
            </a:pPr>
            <a:r>
              <a:rPr lang="en-US" dirty="0">
                <a:solidFill>
                  <a:schemeClr val="accent3">
                    <a:lumMod val="20000"/>
                    <a:lumOff val="80000"/>
                  </a:schemeClr>
                </a:solidFill>
                <a:latin typeface="Arial" charset="0"/>
                <a:ea typeface="Arial" charset="0"/>
                <a:cs typeface="Arial" charset="0"/>
              </a:rPr>
              <a:t>Keep lists</a:t>
            </a:r>
          </a:p>
          <a:p>
            <a:pPr lvl="1" eaLnBrk="1" hangingPunct="1">
              <a:defRPr/>
            </a:pPr>
            <a:r>
              <a:rPr lang="en-US" dirty="0">
                <a:solidFill>
                  <a:schemeClr val="accent3">
                    <a:lumMod val="20000"/>
                    <a:lumOff val="80000"/>
                  </a:schemeClr>
                </a:solidFill>
                <a:latin typeface="Arial" charset="0"/>
                <a:ea typeface="Arial" charset="0"/>
                <a:cs typeface="Arial" charset="0"/>
              </a:rPr>
              <a:t>Be </a:t>
            </a:r>
            <a:r>
              <a:rPr lang="en-US" i="1" dirty="0">
                <a:solidFill>
                  <a:schemeClr val="accent3">
                    <a:lumMod val="20000"/>
                    <a:lumOff val="80000"/>
                  </a:schemeClr>
                </a:solidFill>
                <a:latin typeface="Arial" charset="0"/>
                <a:ea typeface="Arial" charset="0"/>
                <a:cs typeface="Arial" charset="0"/>
              </a:rPr>
              <a:t>practical</a:t>
            </a:r>
          </a:p>
          <a:p>
            <a:pPr lvl="1" eaLnBrk="1" hangingPunct="1">
              <a:defRPr/>
            </a:pPr>
            <a:r>
              <a:rPr lang="en-US" i="1" dirty="0">
                <a:solidFill>
                  <a:schemeClr val="accent3">
                    <a:lumMod val="20000"/>
                    <a:lumOff val="80000"/>
                  </a:schemeClr>
                </a:solidFill>
                <a:latin typeface="Arial" charset="0"/>
                <a:ea typeface="Arial" charset="0"/>
                <a:cs typeface="Arial" charset="0"/>
              </a:rPr>
              <a:t>Brain surgery is really just </a:t>
            </a:r>
            <a:r>
              <a:rPr lang="en-US" b="1" i="1" dirty="0">
                <a:solidFill>
                  <a:schemeClr val="accent3">
                    <a:lumMod val="20000"/>
                    <a:lumOff val="80000"/>
                  </a:schemeClr>
                </a:solidFill>
                <a:latin typeface="Arial" charset="0"/>
                <a:ea typeface="Arial" charset="0"/>
                <a:cs typeface="Arial" charset="0"/>
              </a:rPr>
              <a:t>common sense, hard work and continuous education!</a:t>
            </a:r>
            <a:r>
              <a:rPr lang="en-US" i="1" dirty="0">
                <a:solidFill>
                  <a:schemeClr val="accent3">
                    <a:lumMod val="20000"/>
                    <a:lumOff val="80000"/>
                  </a:schemeClr>
                </a:solidFill>
                <a:latin typeface="Arial" charset="0"/>
                <a:ea typeface="Arial" charset="0"/>
                <a:cs typeface="Arial" charset="0"/>
              </a:rPr>
              <a:t>…</a:t>
            </a:r>
          </a:p>
          <a:p>
            <a:pPr eaLnBrk="1" hangingPunct="1">
              <a:defRPr/>
            </a:pPr>
            <a:endParaRPr lang="en-US" dirty="0">
              <a:solidFill>
                <a:schemeClr val="accent3">
                  <a:lumMod val="20000"/>
                  <a:lumOff val="80000"/>
                </a:schemeClr>
              </a:solidFill>
              <a:latin typeface="Arial" charset="0"/>
              <a:ea typeface="Arial" charset="0"/>
              <a:cs typeface="Arial" charset="0"/>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Pearls</a:t>
            </a:r>
          </a:p>
        </p:txBody>
      </p:sp>
      <p:sp>
        <p:nvSpPr>
          <p:cNvPr id="14339" name="Content Placeholder 2"/>
          <p:cNvSpPr>
            <a:spLocks noGrp="1"/>
          </p:cNvSpPr>
          <p:nvPr>
            <p:ph idx="1"/>
          </p:nvPr>
        </p:nvSpPr>
        <p:spPr/>
        <p:txBody>
          <a:bodyPr/>
          <a:lstStyle/>
          <a:p>
            <a:pPr eaLnBrk="1" hangingPunct="1">
              <a:defRPr/>
            </a:pPr>
            <a:r>
              <a:rPr lang="en-US" dirty="0">
                <a:solidFill>
                  <a:schemeClr val="accent3">
                    <a:lumMod val="20000"/>
                    <a:lumOff val="80000"/>
                  </a:schemeClr>
                </a:solidFill>
                <a:latin typeface="Arial" charset="0"/>
                <a:ea typeface="Arial" charset="0"/>
                <a:cs typeface="Arial" charset="0"/>
              </a:rPr>
              <a:t>Prepare for cases: Operating in a protected learning environment is a precious and extraordinary privilege</a:t>
            </a:r>
          </a:p>
          <a:p>
            <a:pPr lvl="1" eaLnBrk="1" hangingPunct="1">
              <a:defRPr/>
            </a:pPr>
            <a:r>
              <a:rPr lang="en-US" dirty="0">
                <a:solidFill>
                  <a:schemeClr val="accent3">
                    <a:lumMod val="20000"/>
                    <a:lumOff val="80000"/>
                  </a:schemeClr>
                </a:solidFill>
                <a:latin typeface="Arial" charset="0"/>
                <a:ea typeface="Arial" charset="0"/>
                <a:cs typeface="Arial" charset="0"/>
              </a:rPr>
              <a:t>Be rested</a:t>
            </a:r>
          </a:p>
          <a:p>
            <a:pPr lvl="1" eaLnBrk="1" hangingPunct="1">
              <a:defRPr/>
            </a:pPr>
            <a:r>
              <a:rPr lang="en-US" dirty="0">
                <a:solidFill>
                  <a:schemeClr val="accent3">
                    <a:lumMod val="20000"/>
                    <a:lumOff val="80000"/>
                  </a:schemeClr>
                </a:solidFill>
                <a:latin typeface="Arial" charset="0"/>
                <a:ea typeface="Arial" charset="0"/>
                <a:cs typeface="Arial" charset="0"/>
              </a:rPr>
              <a:t>Read about the disease</a:t>
            </a:r>
          </a:p>
          <a:p>
            <a:pPr lvl="1" eaLnBrk="1" hangingPunct="1">
              <a:defRPr/>
            </a:pPr>
            <a:r>
              <a:rPr lang="en-US" dirty="0">
                <a:solidFill>
                  <a:schemeClr val="accent3">
                    <a:lumMod val="20000"/>
                    <a:lumOff val="80000"/>
                  </a:schemeClr>
                </a:solidFill>
                <a:latin typeface="Arial" charset="0"/>
                <a:ea typeface="Arial" charset="0"/>
                <a:cs typeface="Arial" charset="0"/>
              </a:rPr>
              <a:t>Study, understand the goals of the operation</a:t>
            </a:r>
          </a:p>
          <a:p>
            <a:pPr lvl="1" eaLnBrk="1" hangingPunct="1">
              <a:defRPr/>
            </a:pPr>
            <a:r>
              <a:rPr lang="en-US" dirty="0">
                <a:solidFill>
                  <a:schemeClr val="accent3">
                    <a:lumMod val="20000"/>
                    <a:lumOff val="80000"/>
                  </a:schemeClr>
                </a:solidFill>
                <a:latin typeface="Arial" charset="0"/>
                <a:ea typeface="Arial" charset="0"/>
                <a:cs typeface="Arial" charset="0"/>
              </a:rPr>
              <a:t>Meet the patient if you can</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THANK-YOU!</a:t>
            </a:r>
          </a:p>
        </p:txBody>
      </p:sp>
      <p:sp>
        <p:nvSpPr>
          <p:cNvPr id="14339" name="Content Placeholder 2"/>
          <p:cNvSpPr>
            <a:spLocks noGrp="1"/>
          </p:cNvSpPr>
          <p:nvPr>
            <p:ph idx="1"/>
          </p:nvPr>
        </p:nvSpPr>
        <p:spPr/>
        <p:txBody>
          <a:bodyPr/>
          <a:lstStyle/>
          <a:p>
            <a:pPr eaLnBrk="1" hangingPunct="1">
              <a:defRPr/>
            </a:pPr>
            <a:r>
              <a:rPr lang="en-US" dirty="0">
                <a:solidFill>
                  <a:schemeClr val="accent3">
                    <a:lumMod val="20000"/>
                    <a:lumOff val="80000"/>
                  </a:schemeClr>
                </a:solidFill>
                <a:latin typeface="Arial" charset="0"/>
                <a:ea typeface="Arial" charset="0"/>
                <a:cs typeface="Arial" charset="0"/>
              </a:rPr>
              <a:t>ENJOY THE GREATEST SPECIALTY </a:t>
            </a:r>
            <a:r>
              <a:rPr lang="en-US">
                <a:solidFill>
                  <a:schemeClr val="accent3">
                    <a:lumMod val="20000"/>
                    <a:lumOff val="80000"/>
                  </a:schemeClr>
                </a:solidFill>
                <a:latin typeface="Arial" charset="0"/>
                <a:ea typeface="Arial" charset="0"/>
                <a:cs typeface="Arial" charset="0"/>
              </a:rPr>
              <a:t>IN MEDICINE!</a:t>
            </a:r>
            <a:endParaRPr lang="en-US" dirty="0">
              <a:solidFill>
                <a:schemeClr val="accent3">
                  <a:lumMod val="20000"/>
                  <a:lumOff val="80000"/>
                </a:schemeClr>
              </a:solidFill>
              <a:latin typeface="Arial" charset="0"/>
              <a:ea typeface="Arial" charset="0"/>
              <a:cs typeface="Arial" charset="0"/>
            </a:endParaRPr>
          </a:p>
          <a:p>
            <a:pPr eaLnBrk="1" hangingPunct="1">
              <a:defRPr/>
            </a:pPr>
            <a:r>
              <a:rPr lang="en-US" dirty="0">
                <a:solidFill>
                  <a:schemeClr val="accent3">
                    <a:lumMod val="20000"/>
                    <a:lumOff val="80000"/>
                  </a:schemeClr>
                </a:solidFill>
                <a:latin typeface="Arial" charset="0"/>
                <a:ea typeface="Arial" charset="0"/>
                <a:cs typeface="Arial" charset="0"/>
              </a:rPr>
              <a:t>SAVE LIVES !</a:t>
            </a:r>
          </a:p>
          <a:p>
            <a:pPr eaLnBrk="1" hangingPunct="1">
              <a:defRPr/>
            </a:pPr>
            <a:r>
              <a:rPr lang="en-US" dirty="0">
                <a:solidFill>
                  <a:schemeClr val="accent3">
                    <a:lumMod val="20000"/>
                    <a:lumOff val="80000"/>
                  </a:schemeClr>
                </a:solidFill>
                <a:latin typeface="Arial" charset="0"/>
                <a:ea typeface="Arial" charset="0"/>
                <a:cs typeface="Arial" charset="0"/>
              </a:rPr>
              <a:t>AND PROSPER!</a:t>
            </a:r>
          </a:p>
        </p:txBody>
      </p:sp>
    </p:spTree>
    <p:extLst>
      <p:ext uri="{BB962C8B-B14F-4D97-AF65-F5344CB8AC3E}">
        <p14:creationId xmlns:p14="http://schemas.microsoft.com/office/powerpoint/2010/main" val="170660380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Professional</a:t>
            </a:r>
          </a:p>
        </p:txBody>
      </p:sp>
      <p:sp>
        <p:nvSpPr>
          <p:cNvPr id="24579" name="Content Placeholder 2"/>
          <p:cNvSpPr>
            <a:spLocks noGrp="1"/>
          </p:cNvSpPr>
          <p:nvPr>
            <p:ph idx="1"/>
          </p:nvPr>
        </p:nvSpPr>
        <p:spPr>
          <a:xfrm>
            <a:off x="457200" y="1271726"/>
            <a:ext cx="8229600" cy="4525963"/>
          </a:xfrm>
        </p:spPr>
        <p:txBody>
          <a:bodyPr/>
          <a:lstStyle/>
          <a:p>
            <a:pPr eaLnBrk="1" hangingPunct="1"/>
            <a:r>
              <a:rPr lang="en-US" sz="2800" i="1" dirty="0">
                <a:solidFill>
                  <a:srgbClr val="EBF1DE"/>
                </a:solidFill>
              </a:rPr>
              <a:t>Ethical behavior  </a:t>
            </a:r>
          </a:p>
          <a:p>
            <a:pPr eaLnBrk="1" hangingPunct="1"/>
            <a:r>
              <a:rPr lang="en-US" sz="2800" i="1" dirty="0">
                <a:solidFill>
                  <a:srgbClr val="EBF1DE"/>
                </a:solidFill>
              </a:rPr>
              <a:t>Confidentiality</a:t>
            </a:r>
          </a:p>
          <a:p>
            <a:pPr eaLnBrk="1" hangingPunct="1"/>
            <a:r>
              <a:rPr lang="en-US" sz="2800" i="1" dirty="0">
                <a:solidFill>
                  <a:srgbClr val="EBF1DE"/>
                </a:solidFill>
              </a:rPr>
              <a:t>A duty not to abandon because of inability to pay </a:t>
            </a:r>
          </a:p>
          <a:p>
            <a:pPr eaLnBrk="1" hangingPunct="1"/>
            <a:r>
              <a:rPr lang="en-US" sz="2800" i="1" dirty="0">
                <a:solidFill>
                  <a:srgbClr val="EBF1DE"/>
                </a:solidFill>
              </a:rPr>
              <a:t>Putting the client’s interests ahead of one’s own</a:t>
            </a:r>
          </a:p>
          <a:p>
            <a:pPr eaLnBrk="1" hangingPunct="1"/>
            <a:r>
              <a:rPr lang="en-US" sz="2800" i="1" dirty="0">
                <a:solidFill>
                  <a:srgbClr val="EBF1DE"/>
                </a:solidFill>
              </a:rPr>
              <a:t>Moral compass</a:t>
            </a:r>
          </a:p>
          <a:p>
            <a:pPr eaLnBrk="1" hangingPunct="1"/>
            <a:r>
              <a:rPr lang="en-US" sz="2800" i="1" dirty="0">
                <a:solidFill>
                  <a:srgbClr val="EBF1DE"/>
                </a:solidFill>
              </a:rPr>
              <a:t>Work ethic and motivation </a:t>
            </a:r>
          </a:p>
          <a:p>
            <a:pPr eaLnBrk="1" hangingPunct="1"/>
            <a:r>
              <a:rPr lang="en-US" sz="2800" i="1" dirty="0">
                <a:solidFill>
                  <a:srgbClr val="EBF1DE"/>
                </a:solidFill>
              </a:rPr>
              <a:t>Willingness to share in the transmission of professional knowledge and values (like today)</a:t>
            </a:r>
          </a:p>
          <a:p>
            <a:pPr eaLnBrk="1" hangingPunct="1"/>
            <a:r>
              <a:rPr lang="en-US" sz="2800" i="1" dirty="0">
                <a:solidFill>
                  <a:srgbClr val="EBF1DE"/>
                </a:solidFill>
              </a:rPr>
              <a:t>Positive attitude towards the profession</a:t>
            </a:r>
          </a:p>
          <a:p>
            <a:pPr eaLnBrk="1" hangingPunct="1">
              <a:buNone/>
            </a:pPr>
            <a:endParaRPr lang="en-US" sz="2800" i="1" dirty="0">
              <a:solidFill>
                <a:srgbClr val="EBF1DE"/>
              </a:solidFill>
              <a:latin typeface="Arial" charset="0"/>
              <a:ea typeface="Arial" charset="0"/>
              <a:cs typeface="Arial"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Professionalism</a:t>
            </a:r>
          </a:p>
        </p:txBody>
      </p:sp>
      <p:sp>
        <p:nvSpPr>
          <p:cNvPr id="14339" name="Content Placeholder 2"/>
          <p:cNvSpPr>
            <a:spLocks noGrp="1"/>
          </p:cNvSpPr>
          <p:nvPr>
            <p:ph idx="1"/>
          </p:nvPr>
        </p:nvSpPr>
        <p:spPr/>
        <p:txBody>
          <a:bodyPr/>
          <a:lstStyle/>
          <a:p>
            <a:pPr eaLnBrk="1" hangingPunct="1">
              <a:defRPr/>
            </a:pPr>
            <a:r>
              <a:rPr lang="en-US" dirty="0">
                <a:solidFill>
                  <a:schemeClr val="accent3">
                    <a:lumMod val="20000"/>
                    <a:lumOff val="80000"/>
                  </a:schemeClr>
                </a:solidFill>
                <a:latin typeface="Arial" charset="0"/>
                <a:ea typeface="Arial" charset="0"/>
                <a:cs typeface="Arial" charset="0"/>
              </a:rPr>
              <a:t>ACGME Outcome Project</a:t>
            </a:r>
          </a:p>
          <a:p>
            <a:pPr lvl="1" eaLnBrk="1" hangingPunct="1">
              <a:defRPr/>
            </a:pPr>
            <a:r>
              <a:rPr lang="en-US" dirty="0">
                <a:solidFill>
                  <a:schemeClr val="accent3">
                    <a:lumMod val="20000"/>
                    <a:lumOff val="80000"/>
                  </a:schemeClr>
                </a:solidFill>
                <a:latin typeface="Arial" charset="0"/>
                <a:ea typeface="Arial" charset="0"/>
                <a:cs typeface="Arial" charset="0"/>
              </a:rPr>
              <a:t>Six Competencies</a:t>
            </a:r>
          </a:p>
          <a:p>
            <a:pPr marL="914400" lvl="1" indent="-457200">
              <a:spcBef>
                <a:spcPct val="50000"/>
              </a:spcBef>
              <a:buClr>
                <a:schemeClr val="bg1"/>
              </a:buClr>
              <a:buFontTx/>
              <a:buChar char="•"/>
              <a:defRPr/>
            </a:pPr>
            <a:r>
              <a:rPr lang="en-US" sz="2000" b="1" i="1" dirty="0">
                <a:solidFill>
                  <a:schemeClr val="bg2"/>
                </a:solidFill>
                <a:latin typeface="Arial" charset="0"/>
              </a:rPr>
              <a:t>Patient Care</a:t>
            </a:r>
          </a:p>
          <a:p>
            <a:pPr marL="914400" lvl="1" indent="-457200">
              <a:spcBef>
                <a:spcPct val="50000"/>
              </a:spcBef>
              <a:buClr>
                <a:schemeClr val="bg1"/>
              </a:buClr>
              <a:buFontTx/>
              <a:buChar char="•"/>
              <a:defRPr/>
            </a:pPr>
            <a:r>
              <a:rPr lang="en-US" sz="2000" b="1" i="1" dirty="0">
                <a:solidFill>
                  <a:schemeClr val="bg2"/>
                </a:solidFill>
                <a:latin typeface="Arial" charset="0"/>
              </a:rPr>
              <a:t>Medical Knowledge</a:t>
            </a:r>
          </a:p>
          <a:p>
            <a:pPr marL="914400" lvl="1" indent="-457200">
              <a:spcBef>
                <a:spcPct val="50000"/>
              </a:spcBef>
              <a:buClr>
                <a:schemeClr val="bg1"/>
              </a:buClr>
              <a:buFontTx/>
              <a:buChar char="•"/>
              <a:defRPr/>
            </a:pPr>
            <a:r>
              <a:rPr lang="en-US" sz="2000" b="1" i="1" dirty="0">
                <a:solidFill>
                  <a:schemeClr val="bg2"/>
                </a:solidFill>
                <a:latin typeface="Arial" charset="0"/>
              </a:rPr>
              <a:t>Professionalism</a:t>
            </a:r>
          </a:p>
          <a:p>
            <a:pPr marL="914400" lvl="1" indent="-457200">
              <a:spcBef>
                <a:spcPct val="50000"/>
              </a:spcBef>
              <a:buClr>
                <a:schemeClr val="bg1"/>
              </a:buClr>
              <a:buFontTx/>
              <a:buChar char="•"/>
              <a:defRPr/>
            </a:pPr>
            <a:r>
              <a:rPr lang="en-US" sz="2000" b="1" i="1" dirty="0">
                <a:solidFill>
                  <a:schemeClr val="bg2"/>
                </a:solidFill>
                <a:latin typeface="Arial" charset="0"/>
              </a:rPr>
              <a:t>Interpersonal and Communication Skills</a:t>
            </a:r>
          </a:p>
          <a:p>
            <a:pPr marL="914400" lvl="1" indent="-457200">
              <a:spcBef>
                <a:spcPct val="50000"/>
              </a:spcBef>
              <a:buClr>
                <a:schemeClr val="bg1"/>
              </a:buClr>
              <a:buFontTx/>
              <a:buChar char="•"/>
              <a:defRPr/>
            </a:pPr>
            <a:r>
              <a:rPr lang="en-US" sz="2000" b="1" i="1" dirty="0">
                <a:solidFill>
                  <a:srgbClr val="FFFFFF"/>
                </a:solidFill>
                <a:latin typeface="Arial" charset="0"/>
              </a:rPr>
              <a:t>Systems-based Practice</a:t>
            </a:r>
          </a:p>
          <a:p>
            <a:pPr marL="914400" lvl="1" indent="-457200">
              <a:spcBef>
                <a:spcPct val="50000"/>
              </a:spcBef>
              <a:buClr>
                <a:schemeClr val="bg1"/>
              </a:buClr>
              <a:buFontTx/>
              <a:buChar char="•"/>
              <a:defRPr/>
            </a:pPr>
            <a:r>
              <a:rPr lang="en-US" sz="2000" b="1" i="1" dirty="0">
                <a:solidFill>
                  <a:srgbClr val="FFFFFF"/>
                </a:solidFill>
                <a:latin typeface="Arial" charset="0"/>
              </a:rPr>
              <a:t>Practice-based Learning and Improvement</a:t>
            </a:r>
          </a:p>
          <a:p>
            <a:pPr lvl="2" eaLnBrk="1" hangingPunct="1">
              <a:defRPr/>
            </a:pPr>
            <a:endParaRPr lang="en-US" dirty="0">
              <a:solidFill>
                <a:schemeClr val="accent3">
                  <a:lumMod val="20000"/>
                  <a:lumOff val="80000"/>
                </a:schemeClr>
              </a:solidFill>
              <a:latin typeface="Arial" charset="0"/>
              <a:ea typeface="Arial" charset="0"/>
              <a:cs typeface="Arial"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Professionalism</a:t>
            </a:r>
          </a:p>
        </p:txBody>
      </p:sp>
      <p:sp>
        <p:nvSpPr>
          <p:cNvPr id="14339" name="Content Placeholder 2"/>
          <p:cNvSpPr>
            <a:spLocks noGrp="1"/>
          </p:cNvSpPr>
          <p:nvPr>
            <p:ph idx="1"/>
          </p:nvPr>
        </p:nvSpPr>
        <p:spPr/>
        <p:txBody>
          <a:bodyPr/>
          <a:lstStyle/>
          <a:p>
            <a:pPr eaLnBrk="1" hangingPunct="1">
              <a:defRPr/>
            </a:pPr>
            <a:r>
              <a:rPr lang="en-US" dirty="0">
                <a:solidFill>
                  <a:schemeClr val="accent3">
                    <a:lumMod val="20000"/>
                    <a:lumOff val="80000"/>
                  </a:schemeClr>
                </a:solidFill>
                <a:latin typeface="Arial" charset="0"/>
                <a:ea typeface="Arial" charset="0"/>
                <a:cs typeface="Arial" charset="0"/>
              </a:rPr>
              <a:t>ACGME definition:</a:t>
            </a:r>
          </a:p>
          <a:p>
            <a:pPr lvl="1" eaLnBrk="1" hangingPunct="1">
              <a:defRPr/>
            </a:pPr>
            <a:r>
              <a:rPr lang="en-US" i="1" dirty="0">
                <a:solidFill>
                  <a:schemeClr val="bg1"/>
                </a:solidFill>
              </a:rPr>
              <a:t>“Manifested through a commitment to carrying out </a:t>
            </a:r>
            <a:r>
              <a:rPr lang="en-US" b="1" i="1" dirty="0">
                <a:solidFill>
                  <a:schemeClr val="bg1"/>
                </a:solidFill>
              </a:rPr>
              <a:t>professional responsibilities, adherence to ethical principles</a:t>
            </a:r>
            <a:r>
              <a:rPr lang="en-US" i="1" dirty="0">
                <a:solidFill>
                  <a:schemeClr val="bg1"/>
                </a:solidFill>
              </a:rPr>
              <a:t>, and sensitivity to a diverse patient population.”</a:t>
            </a:r>
            <a:endParaRPr lang="en-US" i="1" dirty="0">
              <a:solidFill>
                <a:schemeClr val="bg1"/>
              </a:solidFill>
              <a:latin typeface="Arial" charset="0"/>
              <a:ea typeface="Arial" charset="0"/>
              <a:cs typeface="Arial"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Professionalism</a:t>
            </a:r>
          </a:p>
        </p:txBody>
      </p:sp>
      <p:sp>
        <p:nvSpPr>
          <p:cNvPr id="14339" name="Content Placeholder 2"/>
          <p:cNvSpPr>
            <a:spLocks noGrp="1"/>
          </p:cNvSpPr>
          <p:nvPr>
            <p:ph idx="1"/>
          </p:nvPr>
        </p:nvSpPr>
        <p:spPr/>
        <p:txBody>
          <a:bodyPr/>
          <a:lstStyle/>
          <a:p>
            <a:pPr eaLnBrk="1" hangingPunct="1">
              <a:defRPr/>
            </a:pPr>
            <a:r>
              <a:rPr lang="en-US" dirty="0">
                <a:solidFill>
                  <a:schemeClr val="accent3">
                    <a:lumMod val="20000"/>
                    <a:lumOff val="80000"/>
                  </a:schemeClr>
                </a:solidFill>
                <a:latin typeface="Arial" charset="0"/>
                <a:ea typeface="Arial" charset="0"/>
                <a:cs typeface="Arial" charset="0"/>
              </a:rPr>
              <a:t>When is it measured?</a:t>
            </a:r>
          </a:p>
          <a:p>
            <a:pPr lvl="1" eaLnBrk="1" hangingPunct="1">
              <a:defRPr/>
            </a:pPr>
            <a:r>
              <a:rPr lang="en-US" dirty="0">
                <a:solidFill>
                  <a:schemeClr val="accent3">
                    <a:lumMod val="20000"/>
                    <a:lumOff val="80000"/>
                  </a:schemeClr>
                </a:solidFill>
                <a:latin typeface="Arial" charset="0"/>
                <a:ea typeface="Arial" charset="0"/>
                <a:cs typeface="Arial" charset="0"/>
              </a:rPr>
              <a:t>TWICE A YEAR MILESTONES ASSESSMENTS</a:t>
            </a:r>
          </a:p>
          <a:p>
            <a:pPr lvl="2" eaLnBrk="1" hangingPunct="1">
              <a:defRPr/>
            </a:pPr>
            <a:r>
              <a:rPr lang="en-US" dirty="0">
                <a:solidFill>
                  <a:schemeClr val="accent3">
                    <a:lumMod val="20000"/>
                    <a:lumOff val="80000"/>
                  </a:schemeClr>
                </a:solidFill>
                <a:latin typeface="Arial" charset="0"/>
                <a:ea typeface="Arial" charset="0"/>
                <a:cs typeface="Arial" charset="0"/>
              </a:rPr>
              <a:t>Peer (‘360 degree’) evaluations</a:t>
            </a:r>
          </a:p>
          <a:p>
            <a:pPr lvl="2" eaLnBrk="1" hangingPunct="1">
              <a:defRPr/>
            </a:pPr>
            <a:r>
              <a:rPr lang="en-US" dirty="0">
                <a:solidFill>
                  <a:schemeClr val="accent3">
                    <a:lumMod val="20000"/>
                    <a:lumOff val="80000"/>
                  </a:schemeClr>
                </a:solidFill>
                <a:latin typeface="Arial" charset="0"/>
                <a:ea typeface="Arial" charset="0"/>
                <a:cs typeface="Arial" charset="0"/>
              </a:rPr>
              <a:t>“On the fly” evaluations (clinical &amp; operative)</a:t>
            </a:r>
          </a:p>
          <a:p>
            <a:pPr lvl="2" eaLnBrk="1" hangingPunct="1">
              <a:defRPr/>
            </a:pPr>
            <a:r>
              <a:rPr lang="en-US" dirty="0">
                <a:solidFill>
                  <a:schemeClr val="accent3">
                    <a:lumMod val="20000"/>
                    <a:lumOff val="80000"/>
                  </a:schemeClr>
                </a:solidFill>
                <a:latin typeface="Arial" charset="0"/>
                <a:ea typeface="Arial" charset="0"/>
                <a:cs typeface="Arial" charset="0"/>
              </a:rPr>
              <a:t>By rotation</a:t>
            </a:r>
          </a:p>
          <a:p>
            <a:pPr lvl="2" eaLnBrk="1" hangingPunct="1">
              <a:defRPr/>
            </a:pPr>
            <a:r>
              <a:rPr lang="en-US" dirty="0">
                <a:solidFill>
                  <a:schemeClr val="accent3">
                    <a:lumMod val="20000"/>
                    <a:lumOff val="80000"/>
                  </a:schemeClr>
                </a:solidFill>
                <a:latin typeface="Arial" charset="0"/>
                <a:ea typeface="Arial" charset="0"/>
                <a:cs typeface="Arial" charset="0"/>
              </a:rPr>
              <a:t>BI-ANNUALLY</a:t>
            </a:r>
          </a:p>
          <a:p>
            <a:pPr lvl="1" eaLnBrk="1" hangingPunct="1">
              <a:buFont typeface="Arial" charset="0"/>
              <a:buNone/>
              <a:defRPr/>
            </a:pPr>
            <a:endParaRPr lang="en-US" dirty="0">
              <a:solidFill>
                <a:schemeClr val="accent3">
                  <a:lumMod val="20000"/>
                  <a:lumOff val="80000"/>
                </a:schemeClr>
              </a:solidFill>
              <a:latin typeface="Arial" charset="0"/>
              <a:ea typeface="Arial" charset="0"/>
              <a:cs typeface="Arial"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Professionalism</a:t>
            </a:r>
          </a:p>
        </p:txBody>
      </p:sp>
      <p:sp>
        <p:nvSpPr>
          <p:cNvPr id="14339" name="Content Placeholder 2"/>
          <p:cNvSpPr>
            <a:spLocks noGrp="1"/>
          </p:cNvSpPr>
          <p:nvPr>
            <p:ph idx="1"/>
          </p:nvPr>
        </p:nvSpPr>
        <p:spPr/>
        <p:txBody>
          <a:bodyPr/>
          <a:lstStyle/>
          <a:p>
            <a:pPr eaLnBrk="1" hangingPunct="1">
              <a:defRPr/>
            </a:pPr>
            <a:r>
              <a:rPr lang="en-US" dirty="0">
                <a:solidFill>
                  <a:schemeClr val="accent3">
                    <a:lumMod val="20000"/>
                    <a:lumOff val="80000"/>
                  </a:schemeClr>
                </a:solidFill>
                <a:latin typeface="Arial" charset="0"/>
                <a:ea typeface="Arial" charset="0"/>
                <a:cs typeface="Arial" charset="0"/>
              </a:rPr>
              <a:t>How is it measured?</a:t>
            </a:r>
          </a:p>
          <a:p>
            <a:pPr lvl="1" eaLnBrk="1" hangingPunct="1">
              <a:defRPr/>
            </a:pPr>
            <a:r>
              <a:rPr lang="en-US" dirty="0">
                <a:solidFill>
                  <a:schemeClr val="accent3">
                    <a:lumMod val="20000"/>
                    <a:lumOff val="80000"/>
                  </a:schemeClr>
                </a:solidFill>
                <a:latin typeface="Arial" charset="0"/>
                <a:ea typeface="Arial" charset="0"/>
                <a:cs typeface="Arial" charset="0"/>
              </a:rPr>
              <a:t>Duty hour adherence and documentation</a:t>
            </a:r>
          </a:p>
          <a:p>
            <a:pPr lvl="1" eaLnBrk="1" hangingPunct="1">
              <a:defRPr/>
            </a:pPr>
            <a:r>
              <a:rPr lang="en-US" dirty="0">
                <a:solidFill>
                  <a:schemeClr val="accent3">
                    <a:lumMod val="20000"/>
                    <a:lumOff val="80000"/>
                  </a:schemeClr>
                </a:solidFill>
                <a:latin typeface="Arial" charset="0"/>
                <a:ea typeface="Arial" charset="0"/>
                <a:cs typeface="Arial" charset="0"/>
              </a:rPr>
              <a:t>Nursing interactions</a:t>
            </a:r>
          </a:p>
          <a:p>
            <a:pPr lvl="1" eaLnBrk="1" hangingPunct="1">
              <a:defRPr/>
            </a:pPr>
            <a:r>
              <a:rPr lang="en-US" dirty="0">
                <a:solidFill>
                  <a:schemeClr val="accent3">
                    <a:lumMod val="20000"/>
                    <a:lumOff val="80000"/>
                  </a:schemeClr>
                </a:solidFill>
                <a:latin typeface="Arial" charset="0"/>
                <a:ea typeface="Arial" charset="0"/>
                <a:cs typeface="Arial" charset="0"/>
              </a:rPr>
              <a:t>Patient interactions</a:t>
            </a:r>
          </a:p>
          <a:p>
            <a:pPr lvl="1" eaLnBrk="1" hangingPunct="1">
              <a:defRPr/>
            </a:pPr>
            <a:r>
              <a:rPr lang="en-US" dirty="0">
                <a:solidFill>
                  <a:schemeClr val="accent3">
                    <a:lumMod val="20000"/>
                    <a:lumOff val="80000"/>
                  </a:schemeClr>
                </a:solidFill>
                <a:latin typeface="Arial" charset="0"/>
                <a:ea typeface="Arial" charset="0"/>
                <a:cs typeface="Arial" charset="0"/>
              </a:rPr>
              <a:t>Demeanor and dress</a:t>
            </a:r>
          </a:p>
          <a:p>
            <a:pPr lvl="1" eaLnBrk="1" hangingPunct="1">
              <a:defRPr/>
            </a:pPr>
            <a:r>
              <a:rPr lang="en-US" dirty="0">
                <a:solidFill>
                  <a:schemeClr val="accent3">
                    <a:lumMod val="20000"/>
                    <a:lumOff val="80000"/>
                  </a:schemeClr>
                </a:solidFill>
                <a:latin typeface="Arial" charset="0"/>
                <a:ea typeface="Arial" charset="0"/>
                <a:cs typeface="Arial" charset="0"/>
              </a:rPr>
              <a:t>Devotion to patient care</a:t>
            </a:r>
          </a:p>
          <a:p>
            <a:pPr lvl="1" eaLnBrk="1" hangingPunct="1">
              <a:defRPr/>
            </a:pPr>
            <a:r>
              <a:rPr lang="en-US" dirty="0">
                <a:solidFill>
                  <a:schemeClr val="accent3">
                    <a:lumMod val="20000"/>
                    <a:lumOff val="80000"/>
                  </a:schemeClr>
                </a:solidFill>
                <a:latin typeface="Arial" charset="0"/>
                <a:ea typeface="Arial" charset="0"/>
                <a:cs typeface="Arial" charset="0"/>
              </a:rPr>
              <a:t>Ethical decision making</a:t>
            </a:r>
          </a:p>
          <a:p>
            <a:pPr lvl="1" eaLnBrk="1" hangingPunct="1">
              <a:defRPr/>
            </a:pPr>
            <a:r>
              <a:rPr lang="en-US" dirty="0">
                <a:solidFill>
                  <a:schemeClr val="accent3">
                    <a:lumMod val="20000"/>
                    <a:lumOff val="80000"/>
                  </a:schemeClr>
                </a:solidFill>
                <a:latin typeface="Arial" charset="0"/>
                <a:ea typeface="Arial" charset="0"/>
                <a:cs typeface="Arial" charset="0"/>
              </a:rPr>
              <a:t>Contributions to the profession</a:t>
            </a:r>
          </a:p>
          <a:p>
            <a:pPr lvl="1" eaLnBrk="1" hangingPunct="1">
              <a:defRPr/>
            </a:pPr>
            <a:endParaRPr lang="en-US" dirty="0">
              <a:solidFill>
                <a:schemeClr val="accent3">
                  <a:lumMod val="20000"/>
                  <a:lumOff val="80000"/>
                </a:schemeClr>
              </a:solidFill>
              <a:latin typeface="Arial" charset="0"/>
              <a:ea typeface="Arial" charset="0"/>
              <a:cs typeface="Arial" charset="0"/>
            </a:endParaRPr>
          </a:p>
          <a:p>
            <a:pPr eaLnBrk="1" hangingPunct="1">
              <a:buFont typeface="Arial" charset="0"/>
              <a:buNone/>
              <a:defRPr/>
            </a:pPr>
            <a:endParaRPr lang="en-US" dirty="0">
              <a:solidFill>
                <a:schemeClr val="accent3">
                  <a:lumMod val="20000"/>
                  <a:lumOff val="80000"/>
                </a:schemeClr>
              </a:solidFill>
              <a:latin typeface="Arial" charset="0"/>
              <a:ea typeface="Arial" charset="0"/>
              <a:cs typeface="Arial" charset="0"/>
            </a:endParaRPr>
          </a:p>
          <a:p>
            <a:pPr lvl="1" eaLnBrk="1" hangingPunct="1">
              <a:buFont typeface="Arial" charset="0"/>
              <a:buNone/>
              <a:defRPr/>
            </a:pPr>
            <a:endParaRPr lang="en-US" dirty="0">
              <a:solidFill>
                <a:schemeClr val="accent3">
                  <a:lumMod val="20000"/>
                  <a:lumOff val="80000"/>
                </a:schemeClr>
              </a:solidFill>
              <a:latin typeface="Arial" charset="0"/>
              <a:ea typeface="Arial" charset="0"/>
              <a:cs typeface="Arial"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Professionalism</a:t>
            </a:r>
          </a:p>
        </p:txBody>
      </p:sp>
      <p:sp>
        <p:nvSpPr>
          <p:cNvPr id="14339" name="Content Placeholder 2"/>
          <p:cNvSpPr>
            <a:spLocks noGrp="1"/>
          </p:cNvSpPr>
          <p:nvPr>
            <p:ph idx="1"/>
          </p:nvPr>
        </p:nvSpPr>
        <p:spPr>
          <a:xfrm>
            <a:off x="457200" y="1271726"/>
            <a:ext cx="8229600" cy="4525963"/>
          </a:xfrm>
        </p:spPr>
        <p:txBody>
          <a:bodyPr/>
          <a:lstStyle/>
          <a:p>
            <a:pPr eaLnBrk="1" hangingPunct="1">
              <a:defRPr/>
            </a:pPr>
            <a:r>
              <a:rPr lang="en-US" dirty="0">
                <a:solidFill>
                  <a:schemeClr val="accent3">
                    <a:lumMod val="20000"/>
                    <a:lumOff val="80000"/>
                  </a:schemeClr>
                </a:solidFill>
                <a:latin typeface="Arial" charset="0"/>
                <a:ea typeface="Arial" charset="0"/>
                <a:cs typeface="Arial" charset="0"/>
              </a:rPr>
              <a:t>The essence of professionalism</a:t>
            </a:r>
          </a:p>
          <a:p>
            <a:pPr lvl="1" eaLnBrk="1" hangingPunct="1">
              <a:defRPr/>
            </a:pPr>
            <a:r>
              <a:rPr lang="en-US" dirty="0">
                <a:solidFill>
                  <a:schemeClr val="accent3">
                    <a:lumMod val="20000"/>
                    <a:lumOff val="80000"/>
                  </a:schemeClr>
                </a:solidFill>
                <a:latin typeface="Arial" charset="0"/>
                <a:ea typeface="Arial" charset="0"/>
                <a:cs typeface="Arial" charset="0"/>
              </a:rPr>
              <a:t>Continuous self-improvement</a:t>
            </a:r>
          </a:p>
          <a:p>
            <a:pPr lvl="1" eaLnBrk="1" hangingPunct="1">
              <a:defRPr/>
            </a:pPr>
            <a:r>
              <a:rPr lang="en-US" dirty="0">
                <a:solidFill>
                  <a:schemeClr val="accent3">
                    <a:lumMod val="20000"/>
                    <a:lumOff val="80000"/>
                  </a:schemeClr>
                </a:solidFill>
                <a:latin typeface="Arial" charset="0"/>
                <a:ea typeface="Arial" charset="0"/>
                <a:cs typeface="Arial" charset="0"/>
              </a:rPr>
              <a:t>Lifelong learning and a thirst for knowledge</a:t>
            </a:r>
          </a:p>
          <a:p>
            <a:pPr lvl="2" eaLnBrk="1" hangingPunct="1">
              <a:defRPr/>
            </a:pPr>
            <a:r>
              <a:rPr lang="en-US" dirty="0">
                <a:solidFill>
                  <a:schemeClr val="accent3">
                    <a:lumMod val="20000"/>
                    <a:lumOff val="80000"/>
                  </a:schemeClr>
                </a:solidFill>
                <a:latin typeface="Arial" charset="0"/>
                <a:ea typeface="Arial" charset="0"/>
                <a:cs typeface="Arial" charset="0"/>
              </a:rPr>
              <a:t>You must read constantly</a:t>
            </a:r>
          </a:p>
          <a:p>
            <a:pPr lvl="2" eaLnBrk="1" hangingPunct="1">
              <a:defRPr/>
            </a:pPr>
            <a:r>
              <a:rPr lang="en-US" dirty="0">
                <a:solidFill>
                  <a:schemeClr val="accent3">
                    <a:lumMod val="20000"/>
                    <a:lumOff val="80000"/>
                  </a:schemeClr>
                </a:solidFill>
                <a:latin typeface="Arial" charset="0"/>
                <a:ea typeface="Arial" charset="0"/>
                <a:cs typeface="Arial" charset="0"/>
              </a:rPr>
              <a:t>You must read systematically</a:t>
            </a:r>
          </a:p>
          <a:p>
            <a:pPr lvl="2" eaLnBrk="1" hangingPunct="1">
              <a:defRPr/>
            </a:pPr>
            <a:r>
              <a:rPr lang="en-US" dirty="0">
                <a:solidFill>
                  <a:schemeClr val="accent3">
                    <a:lumMod val="20000"/>
                    <a:lumOff val="80000"/>
                  </a:schemeClr>
                </a:solidFill>
                <a:latin typeface="Arial" charset="0"/>
                <a:ea typeface="Arial" charset="0"/>
                <a:cs typeface="Arial" charset="0"/>
              </a:rPr>
              <a:t>You must master the field</a:t>
            </a:r>
          </a:p>
          <a:p>
            <a:pPr lvl="2" eaLnBrk="1" hangingPunct="1">
              <a:defRPr/>
            </a:pPr>
            <a:r>
              <a:rPr lang="en-US" dirty="0">
                <a:solidFill>
                  <a:schemeClr val="accent3">
                    <a:lumMod val="20000"/>
                    <a:lumOff val="80000"/>
                  </a:schemeClr>
                </a:solidFill>
                <a:latin typeface="Arial" charset="0"/>
                <a:ea typeface="Arial" charset="0"/>
                <a:cs typeface="Arial" charset="0"/>
              </a:rPr>
              <a:t>You must read “continuously” throughout your career</a:t>
            </a:r>
          </a:p>
          <a:p>
            <a:pPr lvl="1" eaLnBrk="1" hangingPunct="1">
              <a:defRPr/>
            </a:pPr>
            <a:r>
              <a:rPr lang="en-US" dirty="0">
                <a:solidFill>
                  <a:schemeClr val="accent3">
                    <a:lumMod val="20000"/>
                    <a:lumOff val="80000"/>
                  </a:schemeClr>
                </a:solidFill>
                <a:latin typeface="Arial" charset="0"/>
                <a:ea typeface="Arial" charset="0"/>
                <a:cs typeface="Arial" charset="0"/>
              </a:rPr>
              <a:t>You must share you own ideas with professional colleagues by teaching, speaking and </a:t>
            </a:r>
            <a:r>
              <a:rPr lang="en-US" i="1" dirty="0">
                <a:solidFill>
                  <a:schemeClr val="accent3">
                    <a:lumMod val="20000"/>
                    <a:lumOff val="80000"/>
                  </a:schemeClr>
                </a:solidFill>
                <a:latin typeface="Arial" charset="0"/>
                <a:ea typeface="Arial" charset="0"/>
                <a:cs typeface="Arial" charset="0"/>
              </a:rPr>
              <a:t>writing</a:t>
            </a:r>
            <a:r>
              <a:rPr lang="en-US" dirty="0">
                <a:solidFill>
                  <a:schemeClr val="accent3">
                    <a:lumMod val="20000"/>
                    <a:lumOff val="80000"/>
                  </a:schemeClr>
                </a:solidFill>
                <a:latin typeface="Arial" charset="0"/>
                <a:ea typeface="Arial" charset="0"/>
                <a:cs typeface="Arial" charset="0"/>
              </a:rPr>
              <a:t>!</a:t>
            </a:r>
          </a:p>
          <a:p>
            <a:pPr lvl="1" eaLnBrk="1" hangingPunct="1">
              <a:defRPr/>
            </a:pPr>
            <a:endParaRPr lang="en-US" dirty="0">
              <a:solidFill>
                <a:schemeClr val="accent3">
                  <a:lumMod val="20000"/>
                  <a:lumOff val="80000"/>
                </a:schemeClr>
              </a:solidFill>
              <a:latin typeface="Arial" charset="0"/>
              <a:ea typeface="Arial" charset="0"/>
              <a:cs typeface="Arial" charset="0"/>
            </a:endParaRPr>
          </a:p>
          <a:p>
            <a:pPr eaLnBrk="1" hangingPunct="1">
              <a:buFont typeface="Arial" charset="0"/>
              <a:buNone/>
              <a:defRPr/>
            </a:pPr>
            <a:endParaRPr lang="en-US" dirty="0">
              <a:solidFill>
                <a:schemeClr val="accent3">
                  <a:lumMod val="20000"/>
                  <a:lumOff val="80000"/>
                </a:schemeClr>
              </a:solidFill>
              <a:latin typeface="Arial" charset="0"/>
              <a:ea typeface="Arial" charset="0"/>
              <a:cs typeface="Arial" charset="0"/>
            </a:endParaRPr>
          </a:p>
          <a:p>
            <a:pPr lvl="1" eaLnBrk="1" hangingPunct="1">
              <a:buFont typeface="Arial" charset="0"/>
              <a:buNone/>
              <a:defRPr/>
            </a:pPr>
            <a:endParaRPr lang="en-US" dirty="0">
              <a:solidFill>
                <a:schemeClr val="accent3">
                  <a:lumMod val="20000"/>
                  <a:lumOff val="80000"/>
                </a:schemeClr>
              </a:solidFill>
              <a:latin typeface="Arial" charset="0"/>
              <a:ea typeface="Arial" charset="0"/>
              <a:cs typeface="Arial"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2700000">
              <a:srgbClr val="000000">
                <a:alpha val="43000"/>
              </a:srgbClr>
            </a:outerShdw>
          </a:effectLst>
        </p:spPr>
        <p:txBody>
          <a:bodyPr rtlCol="0" anchor="t">
            <a:normAutofit/>
          </a:bodyPr>
          <a:lstStyle/>
          <a:p>
            <a:pPr eaLnBrk="1" fontAlgn="auto" hangingPunct="1">
              <a:spcAft>
                <a:spcPts val="0"/>
              </a:spcAft>
              <a:defRPr/>
            </a:pPr>
            <a:r>
              <a:rPr lang="en-US" sz="3600" b="1" i="1" dirty="0">
                <a:solidFill>
                  <a:schemeClr val="accent3">
                    <a:lumMod val="20000"/>
                    <a:lumOff val="80000"/>
                  </a:schemeClr>
                </a:solidFill>
                <a:latin typeface="Arial"/>
                <a:ea typeface="+mj-ea"/>
                <a:cs typeface="Arial"/>
              </a:rPr>
              <a:t>Professionalism</a:t>
            </a:r>
          </a:p>
        </p:txBody>
      </p:sp>
      <p:sp>
        <p:nvSpPr>
          <p:cNvPr id="14339" name="Content Placeholder 2"/>
          <p:cNvSpPr>
            <a:spLocks noGrp="1"/>
          </p:cNvSpPr>
          <p:nvPr>
            <p:ph idx="1"/>
          </p:nvPr>
        </p:nvSpPr>
        <p:spPr/>
        <p:txBody>
          <a:bodyPr/>
          <a:lstStyle/>
          <a:p>
            <a:pPr eaLnBrk="1" hangingPunct="1">
              <a:defRPr/>
            </a:pPr>
            <a:r>
              <a:rPr lang="en-US" dirty="0">
                <a:solidFill>
                  <a:schemeClr val="accent3">
                    <a:lumMod val="20000"/>
                    <a:lumOff val="80000"/>
                  </a:schemeClr>
                </a:solidFill>
                <a:latin typeface="Arial" charset="0"/>
                <a:ea typeface="Arial" charset="0"/>
                <a:cs typeface="Arial" charset="0"/>
              </a:rPr>
              <a:t>Bad outcomes</a:t>
            </a:r>
          </a:p>
          <a:p>
            <a:pPr lvl="1" eaLnBrk="1" hangingPunct="1">
              <a:defRPr/>
            </a:pPr>
            <a:r>
              <a:rPr lang="en-US" dirty="0">
                <a:solidFill>
                  <a:schemeClr val="accent3">
                    <a:lumMod val="20000"/>
                    <a:lumOff val="80000"/>
                  </a:schemeClr>
                </a:solidFill>
                <a:latin typeface="Arial" charset="0"/>
                <a:ea typeface="Arial" charset="0"/>
                <a:cs typeface="Arial" charset="0"/>
              </a:rPr>
              <a:t>Bad patient outcomes are sometimes unavoidable</a:t>
            </a:r>
          </a:p>
          <a:p>
            <a:pPr lvl="1" eaLnBrk="1" hangingPunct="1">
              <a:defRPr/>
            </a:pPr>
            <a:r>
              <a:rPr lang="en-US" dirty="0">
                <a:solidFill>
                  <a:schemeClr val="accent3">
                    <a:lumMod val="20000"/>
                    <a:lumOff val="80000"/>
                  </a:schemeClr>
                </a:solidFill>
                <a:latin typeface="Arial" charset="0"/>
                <a:ea typeface="Arial" charset="0"/>
                <a:cs typeface="Arial" charset="0"/>
              </a:rPr>
              <a:t>Perfection is unobtainable</a:t>
            </a:r>
          </a:p>
          <a:p>
            <a:pPr lvl="1" eaLnBrk="1" hangingPunct="1">
              <a:defRPr/>
            </a:pPr>
            <a:r>
              <a:rPr lang="en-US" dirty="0">
                <a:solidFill>
                  <a:schemeClr val="accent3">
                    <a:lumMod val="20000"/>
                    <a:lumOff val="80000"/>
                  </a:schemeClr>
                </a:solidFill>
                <a:latin typeface="Arial" charset="0"/>
                <a:ea typeface="Arial" charset="0"/>
                <a:cs typeface="Arial" charset="0"/>
              </a:rPr>
              <a:t>Simply Do you Best Every Day- Your patients will appreciate that attitude.</a:t>
            </a:r>
          </a:p>
          <a:p>
            <a:pPr eaLnBrk="1" hangingPunct="1">
              <a:buFont typeface="Arial" charset="0"/>
              <a:buNone/>
              <a:defRPr/>
            </a:pPr>
            <a:endParaRPr lang="en-US" dirty="0">
              <a:solidFill>
                <a:schemeClr val="accent3">
                  <a:lumMod val="20000"/>
                  <a:lumOff val="80000"/>
                </a:schemeClr>
              </a:solidFill>
              <a:latin typeface="Arial" charset="0"/>
              <a:ea typeface="Arial" charset="0"/>
              <a:cs typeface="Arial" charset="0"/>
            </a:endParaRPr>
          </a:p>
          <a:p>
            <a:pPr lvl="1" eaLnBrk="1" hangingPunct="1">
              <a:buFont typeface="Arial" charset="0"/>
              <a:buNone/>
              <a:defRPr/>
            </a:pPr>
            <a:endParaRPr lang="en-US" dirty="0">
              <a:solidFill>
                <a:schemeClr val="accent3">
                  <a:lumMod val="20000"/>
                  <a:lumOff val="80000"/>
                </a:schemeClr>
              </a:solidFill>
              <a:latin typeface="Arial" charset="0"/>
              <a:ea typeface="Arial" charset="0"/>
              <a:cs typeface="Arial" charset="0"/>
            </a:endParaRP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1589</TotalTime>
  <Words>1023</Words>
  <Application>Microsoft Office PowerPoint</Application>
  <PresentationFormat>On-screen Show (4:3)</PresentationFormat>
  <Paragraphs>166</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Office Theme</vt:lpstr>
      <vt:lpstr>Professionalism, Supervision, and Pearls for the PGY1 Resident </vt:lpstr>
      <vt:lpstr>Professional</vt:lpstr>
      <vt:lpstr>Professional</vt:lpstr>
      <vt:lpstr>Professionalism</vt:lpstr>
      <vt:lpstr>Professionalism</vt:lpstr>
      <vt:lpstr>Professionalism</vt:lpstr>
      <vt:lpstr>Professionalism</vt:lpstr>
      <vt:lpstr>Professionalism</vt:lpstr>
      <vt:lpstr>Professionalism</vt:lpstr>
      <vt:lpstr>Supervision</vt:lpstr>
      <vt:lpstr>Supervision</vt:lpstr>
      <vt:lpstr>Supervision</vt:lpstr>
      <vt:lpstr>Supervision</vt:lpstr>
      <vt:lpstr>Fatigue</vt:lpstr>
      <vt:lpstr>PowerPoint Presentation</vt:lpstr>
      <vt:lpstr> VI.F.1. </vt:lpstr>
      <vt:lpstr>VI.F.2.b).</vt:lpstr>
      <vt:lpstr>VI.F.2.c).</vt:lpstr>
      <vt:lpstr>VI.F.2.d).</vt:lpstr>
      <vt:lpstr>  VI.F.4.c). </vt:lpstr>
      <vt:lpstr>PowerPoint Presentation</vt:lpstr>
      <vt:lpstr>Pearls</vt:lpstr>
      <vt:lpstr>Pearls</vt:lpstr>
      <vt:lpstr>Pearls</vt:lpstr>
      <vt:lpstr>THANK-YOU!</vt:lpstr>
    </vt:vector>
  </TitlesOfParts>
  <Company>Oregon Health Sciences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Professionalism, Supervision, and Pearls for the PGY1 Resident</dc:title>
  <dc:creator>SNS</dc:creator>
  <cp:lastModifiedBy>Joni Shulman</cp:lastModifiedBy>
  <cp:revision>96</cp:revision>
  <cp:lastPrinted>2011-05-26T22:23:23Z</cp:lastPrinted>
  <dcterms:created xsi:type="dcterms:W3CDTF">2011-11-06T01:49:54Z</dcterms:created>
  <dcterms:modified xsi:type="dcterms:W3CDTF">2020-03-02T22:57:24Z</dcterms:modified>
</cp:coreProperties>
</file>