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2"/>
    <p:restoredTop sz="94674"/>
  </p:normalViewPr>
  <p:slideViewPr>
    <p:cSldViewPr snapToGrid="0" snapToObjects="1">
      <p:cViewPr varScale="1">
        <p:scale>
          <a:sx n="92" d="100"/>
          <a:sy n="92" d="100"/>
        </p:scale>
        <p:origin x="13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9CAF3-86C0-DD4D-817D-9B3D4A4C454C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ECD69-E7B0-D146-A580-CCF45BE8C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49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9899C-AD54-7642-AF7A-8DFF6CCB9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07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NS.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397500"/>
            <a:ext cx="1464117" cy="14605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930400" y="6165334"/>
            <a:ext cx="6796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baseline="0" dirty="0">
                <a:latin typeface="Times New Roman"/>
                <a:cs typeface="Times New Roman"/>
              </a:rPr>
              <a:t> SOCIETY OF NEUROLOGICAL SURGEONS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86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57C2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57C2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57C2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57C2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57C2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57C2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831" y="979137"/>
            <a:ext cx="8504335" cy="249838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Tahoma"/>
                <a:cs typeface="Tahoma"/>
              </a:rPr>
              <a:t>Introduction to Neurosurgical Subspecialties:</a:t>
            </a:r>
            <a:br>
              <a:rPr lang="en-US" sz="4400" dirty="0">
                <a:latin typeface="Tahoma"/>
                <a:cs typeface="Tahoma"/>
              </a:rPr>
            </a:br>
            <a:r>
              <a:rPr lang="en-US" sz="5400" dirty="0">
                <a:latin typeface="Tahoma"/>
                <a:cs typeface="Tahoma"/>
              </a:rPr>
              <a:t/>
            </a:r>
            <a:br>
              <a:rPr lang="en-US" sz="5400" dirty="0">
                <a:latin typeface="Tahoma"/>
                <a:cs typeface="Tahoma"/>
              </a:rPr>
            </a:br>
            <a:r>
              <a:rPr lang="en-US" sz="3600" dirty="0">
                <a:latin typeface="Tahoma"/>
                <a:cs typeface="Tahoma"/>
              </a:rPr>
              <a:t>Tumor and Skull Base Neurosurgery</a:t>
            </a:r>
            <a:endParaRPr lang="en-US" sz="5400" dirty="0">
              <a:latin typeface="Tahoma"/>
              <a:cs typeface="Taho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4081869"/>
            <a:ext cx="9144000" cy="1056574"/>
          </a:xfrm>
        </p:spPr>
        <p:txBody>
          <a:bodyPr/>
          <a:lstStyle/>
          <a:p>
            <a:r>
              <a:rPr lang="en-US" dirty="0"/>
              <a:t>Brian L. Hoh, MD</a:t>
            </a:r>
            <a:r>
              <a:rPr lang="en-US" baseline="30000" dirty="0"/>
              <a:t>1</a:t>
            </a:r>
            <a:r>
              <a:rPr lang="en-US" dirty="0"/>
              <a:t> and Gregory J. </a:t>
            </a:r>
            <a:r>
              <a:rPr lang="en-US" dirty="0" err="1"/>
              <a:t>Zipfel</a:t>
            </a:r>
            <a:r>
              <a:rPr lang="en-US" dirty="0"/>
              <a:t>, MD</a:t>
            </a:r>
            <a:r>
              <a:rPr lang="en-US" baseline="30000" dirty="0"/>
              <a:t>2</a:t>
            </a:r>
          </a:p>
          <a:p>
            <a:r>
              <a:rPr lang="en-US" sz="2000" baseline="30000" dirty="0"/>
              <a:t>1</a:t>
            </a:r>
            <a:r>
              <a:rPr lang="en-US" sz="2000" dirty="0"/>
              <a:t>University of Florida, </a:t>
            </a:r>
            <a:r>
              <a:rPr lang="en-US" sz="2000" baseline="30000" dirty="0"/>
              <a:t>2</a:t>
            </a:r>
            <a:r>
              <a:rPr lang="en-US" sz="2000" dirty="0"/>
              <a:t>Washington University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0587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525963"/>
          </a:xfrm>
        </p:spPr>
        <p:txBody>
          <a:bodyPr/>
          <a:lstStyle/>
          <a:p>
            <a:pPr algn="just"/>
            <a:r>
              <a:rPr lang="en-US" sz="2400" dirty="0"/>
              <a:t>51-year-old left-handed female who presents with 1-2 months of increasing </a:t>
            </a:r>
            <a:r>
              <a:rPr lang="en-US" sz="2400" dirty="0" err="1"/>
              <a:t>paresthesias</a:t>
            </a:r>
            <a:r>
              <a:rPr lang="en-US" sz="2400" dirty="0"/>
              <a:t> and weakness in her right hand and forearm, headaches, and an increasingly unstable gait.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3302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9762" y="2626569"/>
            <a:ext cx="2756396" cy="3170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001" y="2628900"/>
            <a:ext cx="3030446" cy="317662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091681"/>
            <a:ext cx="8229600" cy="2273819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algn="just"/>
            <a:r>
              <a:rPr lang="en-US" sz="2000" dirty="0"/>
              <a:t>MRI of the brain showed a large, extra-axial mass with an origin at the anterolateral </a:t>
            </a:r>
            <a:r>
              <a:rPr lang="en-US" sz="2000" dirty="0" err="1"/>
              <a:t>dura</a:t>
            </a:r>
            <a:r>
              <a:rPr lang="en-US" sz="2000" dirty="0"/>
              <a:t> of the lower </a:t>
            </a:r>
            <a:r>
              <a:rPr lang="en-US" sz="2000" dirty="0" err="1"/>
              <a:t>clivus</a:t>
            </a:r>
            <a:r>
              <a:rPr lang="en-US" sz="2000" dirty="0"/>
              <a:t> and foramen magnum.  Severe lower brainstem and upper cervical spinal cord compression was noted.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3310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/>
          <a:lstStyle/>
          <a:p>
            <a:pPr algn="just"/>
            <a:r>
              <a:rPr lang="en-US" sz="2000" dirty="0"/>
              <a:t>A gross total resection was achieved through a far lateral approach, which includes a </a:t>
            </a:r>
            <a:r>
              <a:rPr lang="en-US" sz="2000" dirty="0" err="1"/>
              <a:t>retrosigmoid</a:t>
            </a:r>
            <a:r>
              <a:rPr lang="en-US" sz="2000" dirty="0"/>
              <a:t> craniotomy, C1 laminectomy, and partial right occipital condyle removal.</a:t>
            </a:r>
          </a:p>
          <a:p>
            <a:pPr algn="just"/>
            <a:r>
              <a:rPr lang="en-US" sz="2000" dirty="0"/>
              <a:t>Pathology revealed a grade 1 meningioma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68" y="2582550"/>
            <a:ext cx="3343573" cy="3035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2235" y="2569850"/>
            <a:ext cx="2860965" cy="308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28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#5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/>
          <a:lstStyle/>
          <a:p>
            <a:pPr algn="just"/>
            <a:r>
              <a:rPr lang="en-US" sz="2000" dirty="0"/>
              <a:t>42-year-old right-handed female presents with progressive mild headaches and </a:t>
            </a:r>
            <a:r>
              <a:rPr lang="en-US" sz="2000" dirty="0" err="1"/>
              <a:t>bitemporal</a:t>
            </a:r>
            <a:r>
              <a:rPr lang="en-US" sz="2000" dirty="0"/>
              <a:t> </a:t>
            </a:r>
            <a:r>
              <a:rPr lang="en-US" sz="2000" dirty="0" err="1"/>
              <a:t>hemianopsia</a:t>
            </a:r>
            <a:r>
              <a:rPr lang="en-US" sz="2000" dirty="0"/>
              <a:t>. Pituitary hormone laboratories were within normal limits.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b="8483"/>
          <a:stretch/>
        </p:blipFill>
        <p:spPr>
          <a:xfrm>
            <a:off x="4642068" y="2466935"/>
            <a:ext cx="3312473" cy="3151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061" b="8393"/>
          <a:stretch/>
        </p:blipFill>
        <p:spPr>
          <a:xfrm>
            <a:off x="1460619" y="2466936"/>
            <a:ext cx="3116383" cy="31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283200"/>
            <a:ext cx="9144000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#5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4525963"/>
          </a:xfrm>
        </p:spPr>
        <p:txBody>
          <a:bodyPr/>
          <a:lstStyle/>
          <a:p>
            <a:pPr algn="just"/>
            <a:r>
              <a:rPr lang="en-US" sz="2000" dirty="0"/>
              <a:t>A gross total resection was achieved through an </a:t>
            </a:r>
            <a:r>
              <a:rPr lang="en-US" sz="2000" dirty="0" err="1"/>
              <a:t>endonasal</a:t>
            </a:r>
            <a:r>
              <a:rPr lang="en-US" sz="2000" dirty="0"/>
              <a:t> endoscopic </a:t>
            </a:r>
            <a:r>
              <a:rPr lang="en-US" sz="2000" dirty="0" err="1"/>
              <a:t>transsphenoidal</a:t>
            </a:r>
            <a:r>
              <a:rPr lang="en-US" sz="2000" dirty="0"/>
              <a:t> approach in collaboration with otolaryngology.  Her visual field deficits improved completely, and she had no new hormonal deficits.</a:t>
            </a:r>
          </a:p>
          <a:p>
            <a:pPr algn="just"/>
            <a:r>
              <a:rPr lang="en-US" sz="2000" dirty="0"/>
              <a:t>Pathology revealed a typical pituitary adenoma.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53"/>
          <a:stretch/>
        </p:blipFill>
        <p:spPr>
          <a:xfrm>
            <a:off x="1282700" y="3008436"/>
            <a:ext cx="3013903" cy="3313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3008436"/>
            <a:ext cx="3337941" cy="33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28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#6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algn="just"/>
            <a:r>
              <a:rPr lang="en-US" sz="2000" dirty="0"/>
              <a:t>49-year-old right-handed female who had progressive hearing loss and a new headache, which prompted an MRI.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774" y="2019300"/>
            <a:ext cx="2860141" cy="349141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63993" y="2019300"/>
            <a:ext cx="2997681" cy="3505524"/>
            <a:chOff x="1286193" y="2298700"/>
            <a:chExt cx="2997681" cy="35055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6193" y="2298700"/>
              <a:ext cx="2997681" cy="35055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00400" y="2298700"/>
              <a:ext cx="190500" cy="127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2111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#6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4525963"/>
          </a:xfrm>
        </p:spPr>
        <p:txBody>
          <a:bodyPr/>
          <a:lstStyle/>
          <a:p>
            <a:pPr algn="just"/>
            <a:r>
              <a:rPr lang="en-US" sz="2000" dirty="0"/>
              <a:t>A near gross total resection was achieved through a </a:t>
            </a:r>
            <a:r>
              <a:rPr lang="en-US" sz="2000" dirty="0" err="1"/>
              <a:t>retrosigmoid</a:t>
            </a:r>
            <a:r>
              <a:rPr lang="en-US" sz="2000" dirty="0"/>
              <a:t> approach with internal acoustic canal drilling by otolaryngology. A small amount of tumor adherent to facial nerve was left. The patient had a transient right facial nerve weakness (House </a:t>
            </a:r>
            <a:r>
              <a:rPr lang="en-US" sz="2000" dirty="0" err="1"/>
              <a:t>Brackmann</a:t>
            </a:r>
            <a:r>
              <a:rPr lang="en-US" sz="2000" dirty="0"/>
              <a:t> grade II), which improved to normal within 1 month.</a:t>
            </a:r>
          </a:p>
          <a:p>
            <a:pPr algn="just"/>
            <a:r>
              <a:rPr lang="en-US" sz="2000" dirty="0"/>
              <a:t>Pathology revealed a vestibular </a:t>
            </a:r>
            <a:r>
              <a:rPr lang="en-US" sz="2000" dirty="0" err="1"/>
              <a:t>schwannoma</a:t>
            </a:r>
            <a:r>
              <a:rPr lang="en-US" sz="20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80" y="3092882"/>
            <a:ext cx="2710227" cy="2846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6212" y="3092882"/>
            <a:ext cx="2541643" cy="28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74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55D153-29CF-344B-A127-3381DEDC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Subspecialization</a:t>
            </a:r>
            <a:r>
              <a:rPr lang="en-US" dirty="0"/>
              <a:t> within Neuro-oncology and Skull Base Neurosurgery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58D87-7178-244D-B27A-24FECB988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52196"/>
            <a:ext cx="7886700" cy="4351338"/>
          </a:xfrm>
        </p:spPr>
        <p:txBody>
          <a:bodyPr/>
          <a:lstStyle/>
          <a:p>
            <a:r>
              <a:rPr lang="en-US" dirty="0"/>
              <a:t>Intra-axial tumors:  gliomas, metastasis</a:t>
            </a:r>
          </a:p>
          <a:p>
            <a:r>
              <a:rPr lang="en-US" dirty="0"/>
              <a:t>Meningiomas and skull base meningiomas in particular</a:t>
            </a:r>
          </a:p>
          <a:p>
            <a:r>
              <a:rPr lang="en-US" dirty="0"/>
              <a:t>Skull Base pathologies from head and neck cancers.</a:t>
            </a:r>
          </a:p>
          <a:p>
            <a:r>
              <a:rPr lang="en-US" dirty="0"/>
              <a:t>Neuro-endocrinology/neuro-endoscopy</a:t>
            </a:r>
          </a:p>
          <a:p>
            <a:r>
              <a:rPr lang="en-US" dirty="0"/>
              <a:t>Vestibular schwannomas</a:t>
            </a:r>
          </a:p>
        </p:txBody>
      </p:sp>
    </p:spTree>
    <p:extLst>
      <p:ext uri="{BB962C8B-B14F-4D97-AF65-F5344CB8AC3E}">
        <p14:creationId xmlns:p14="http://schemas.microsoft.com/office/powerpoint/2010/main" val="3754370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744"/>
            <a:ext cx="7886700" cy="1068897"/>
          </a:xfrm>
        </p:spPr>
        <p:txBody>
          <a:bodyPr/>
          <a:lstStyle/>
          <a:p>
            <a:r>
              <a:rPr lang="en-US" dirty="0">
                <a:latin typeface="Tahoma"/>
                <a:cs typeface="Tahoma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256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Neuro-oncology is a fascinating field where more understanding of tumor development and treatment are required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Skull base neurosurgery is a challenging and varied field that addresses tumors along the base of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skull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4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682" y="0"/>
            <a:ext cx="7886700" cy="1325563"/>
          </a:xfrm>
        </p:spPr>
        <p:txBody>
          <a:bodyPr/>
          <a:lstStyle/>
          <a:p>
            <a:r>
              <a:rPr lang="en-US" sz="4000" dirty="0"/>
              <a:t>Tumor / Skull Base 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02" y="1240356"/>
            <a:ext cx="606175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Brain tumor / skull base neurosurgeons treat patients with: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Intrinsic primary brain tumors 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Astrocytoma,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ependymoma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oligodendroglioma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pineal region tumor,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craniopharyngioma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hemangioblastoma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,, etc.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Extrinsic brain tumor tumors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Meningioma,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schwannoma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pituitary adenoma, etc.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Skull tumors</a:t>
            </a:r>
          </a:p>
          <a:p>
            <a:pPr lvl="2"/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Chordoma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chondrosarcoma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, etc.  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Brain metastases</a:t>
            </a:r>
          </a:p>
          <a:p>
            <a:pPr lvl="2"/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41AB29-FE59-084E-B801-66D67666F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" t="919"/>
          <a:stretch/>
        </p:blipFill>
        <p:spPr>
          <a:xfrm rot="5400000">
            <a:off x="5673011" y="2452709"/>
            <a:ext cx="3713585" cy="2506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BDFCBD-E6CB-034F-B8EA-87F6D358DB66}"/>
              </a:ext>
            </a:extLst>
          </p:cNvPr>
          <p:cNvSpPr txBox="1"/>
          <p:nvPr/>
        </p:nvSpPr>
        <p:spPr>
          <a:xfrm>
            <a:off x="6948455" y="5717422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57C21"/>
                </a:solidFill>
              </a:rPr>
              <a:t>Rhoton</a:t>
            </a:r>
            <a:r>
              <a:rPr lang="en-US" dirty="0">
                <a:solidFill>
                  <a:srgbClr val="357C21"/>
                </a:solidFill>
              </a:rPr>
              <a:t> collection</a:t>
            </a:r>
          </a:p>
        </p:txBody>
      </p:sp>
    </p:spTree>
    <p:extLst>
      <p:ext uri="{BB962C8B-B14F-4D97-AF65-F5344CB8AC3E}">
        <p14:creationId xmlns:p14="http://schemas.microsoft.com/office/powerpoint/2010/main" val="202681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Tumor / Skull Base 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17078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Fellowship not required, but some neurosurgeons opt for further specialized training in neurosurgical oncology and/or skull base surgery via fellowship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Skull base fellowship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Surgical Neuro-Oncology fellowship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Postdoctoral lab fellowship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50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5283200"/>
            <a:ext cx="9144000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7346"/>
            <a:ext cx="7886700" cy="1028216"/>
          </a:xfrm>
        </p:spPr>
        <p:txBody>
          <a:bodyPr/>
          <a:lstStyle/>
          <a:p>
            <a:r>
              <a:rPr lang="en-US" dirty="0"/>
              <a:t>Case Illustration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525963"/>
          </a:xfrm>
        </p:spPr>
        <p:txBody>
          <a:bodyPr/>
          <a:lstStyle/>
          <a:p>
            <a:r>
              <a:rPr lang="en-US" dirty="0"/>
              <a:t>36 </a:t>
            </a:r>
            <a:r>
              <a:rPr lang="en-US" dirty="0" err="1"/>
              <a:t>yo</a:t>
            </a:r>
            <a:r>
              <a:rPr lang="en-US" dirty="0"/>
              <a:t> female with headaches and diplopia; large </a:t>
            </a:r>
            <a:r>
              <a:rPr lang="en-US" dirty="0" err="1"/>
              <a:t>petroclival</a:t>
            </a:r>
            <a:r>
              <a:rPr lang="en-US" dirty="0"/>
              <a:t> meningioma on MRI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71748" y="2298700"/>
            <a:ext cx="5908084" cy="4394201"/>
            <a:chOff x="1078047" y="1704208"/>
            <a:chExt cx="6826917" cy="5077593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78047" y="1704208"/>
              <a:ext cx="6826453" cy="2660650"/>
              <a:chOff x="2362200" y="838200"/>
              <a:chExt cx="7200900" cy="2806700"/>
            </a:xfrm>
          </p:grpSpPr>
          <p:pic>
            <p:nvPicPr>
              <p:cNvPr id="8" name="Picture 11" descr="MD.MRI.T1.PreOp.2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35" t="33191" r="34065" b="19485"/>
              <a:stretch>
                <a:fillRect/>
              </a:stretch>
            </p:blipFill>
            <p:spPr bwMode="auto">
              <a:xfrm>
                <a:off x="2362200" y="838200"/>
                <a:ext cx="2451100" cy="280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2" descr="MD.MRI.T1.PreOp.3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35" t="31477" r="33752" b="21199"/>
              <a:stretch>
                <a:fillRect/>
              </a:stretch>
            </p:blipFill>
            <p:spPr bwMode="auto">
              <a:xfrm>
                <a:off x="4800600" y="838200"/>
                <a:ext cx="2476500" cy="280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3" descr="MD.MRI.T1.PreOp.4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93" t="31049" r="34380" b="21628"/>
              <a:stretch>
                <a:fillRect/>
              </a:stretch>
            </p:blipFill>
            <p:spPr bwMode="auto">
              <a:xfrm>
                <a:off x="7239000" y="838200"/>
                <a:ext cx="2324100" cy="280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1078047" y="4362559"/>
              <a:ext cx="6826917" cy="2419242"/>
              <a:chOff x="255888" y="3708400"/>
              <a:chExt cx="8743850" cy="3098800"/>
            </a:xfrm>
          </p:grpSpPr>
          <p:pic>
            <p:nvPicPr>
              <p:cNvPr id="12" name="Picture 3" descr="MD.MRI.T1.PreOp.Coronal.2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03" t="20770" r="26060" b="12848"/>
              <a:stretch>
                <a:fillRect/>
              </a:stretch>
            </p:blipFill>
            <p:spPr bwMode="auto">
              <a:xfrm>
                <a:off x="3124200" y="3711111"/>
                <a:ext cx="3056138" cy="3096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5" descr="MD.MRI.T1.PreOp.Sagittal.1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24" t="20129" r="28725" b="10921"/>
              <a:stretch>
                <a:fillRect/>
              </a:stretch>
            </p:blipFill>
            <p:spPr bwMode="auto">
              <a:xfrm>
                <a:off x="6167638" y="3708400"/>
                <a:ext cx="2832100" cy="3088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5" descr="MD.MRI.T2.PreOp.Coronal.1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11" t="14133" r="33124" b="34047"/>
              <a:stretch>
                <a:fillRect/>
              </a:stretch>
            </p:blipFill>
            <p:spPr bwMode="auto">
              <a:xfrm>
                <a:off x="255888" y="3708400"/>
                <a:ext cx="2868312" cy="309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57853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5283200"/>
            <a:ext cx="9144000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Case Illustration #1</a:t>
            </a:r>
          </a:p>
        </p:txBody>
      </p:sp>
      <p:sp>
        <p:nvSpPr>
          <p:cNvPr id="43010" name="TextBox 17"/>
          <p:cNvSpPr txBox="1">
            <a:spLocks noChangeArrowheads="1"/>
          </p:cNvSpPr>
          <p:nvPr/>
        </p:nvSpPr>
        <p:spPr bwMode="auto">
          <a:xfrm>
            <a:off x="6210693" y="1657350"/>
            <a:ext cx="2362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err="1"/>
              <a:t>Subtemporal</a:t>
            </a:r>
            <a:r>
              <a:rPr lang="en-US" sz="2800" dirty="0"/>
              <a:t> approach with </a:t>
            </a:r>
            <a:r>
              <a:rPr lang="en-US" sz="2800" dirty="0" err="1"/>
              <a:t>petrosectomy</a:t>
            </a:r>
            <a:endParaRPr lang="en-US" sz="2800" dirty="0"/>
          </a:p>
        </p:txBody>
      </p:sp>
      <p:pic>
        <p:nvPicPr>
          <p:cNvPr id="9" name="Picture 5" descr="incision.jpg                                                   00056105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 r="2048"/>
          <a:stretch>
            <a:fillRect/>
          </a:stretch>
        </p:blipFill>
        <p:spPr bwMode="auto">
          <a:xfrm>
            <a:off x="93664" y="1392238"/>
            <a:ext cx="2774566" cy="245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etrosectomy.jpg                                               0001401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" b="1489"/>
          <a:stretch>
            <a:fillRect/>
          </a:stretch>
        </p:blipFill>
        <p:spPr bwMode="auto">
          <a:xfrm>
            <a:off x="2985060" y="1392238"/>
            <a:ext cx="3123371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038601" y="4020760"/>
            <a:ext cx="4402673" cy="2635296"/>
            <a:chOff x="3695701" y="3975100"/>
            <a:chExt cx="4402673" cy="2635296"/>
          </a:xfrm>
        </p:grpSpPr>
        <p:pic>
          <p:nvPicPr>
            <p:cNvPr id="12" name="Picture 4" descr="MD.MRI.T1with.PostOp.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0" t="8994" r="26060" b="15633"/>
            <a:stretch>
              <a:fillRect/>
            </a:stretch>
          </p:blipFill>
          <p:spPr bwMode="auto">
            <a:xfrm>
              <a:off x="5859835" y="3975100"/>
              <a:ext cx="2238539" cy="2635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MD.MRI.T1without.PostOp.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16" t="7922" r="26668" b="16702"/>
            <a:stretch>
              <a:fillRect/>
            </a:stretch>
          </p:blipFill>
          <p:spPr bwMode="auto">
            <a:xfrm>
              <a:off x="3695701" y="3975100"/>
              <a:ext cx="2132513" cy="2635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3759201" y="6168995"/>
              <a:ext cx="932317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00"/>
                  </a:solidFill>
                </a:rPr>
                <a:t>(-) </a:t>
              </a:r>
              <a:r>
                <a:rPr lang="en-US" sz="2000" dirty="0"/>
                <a:t>Gad</a:t>
              </a:r>
            </a:p>
          </p:txBody>
        </p:sp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>
              <a:off x="5928324" y="6159486"/>
              <a:ext cx="992579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00"/>
                  </a:solidFill>
                </a:rPr>
                <a:t>(+) </a:t>
              </a:r>
              <a:r>
                <a:rPr lang="en-US" sz="2000"/>
                <a:t>Gad</a:t>
              </a:r>
            </a:p>
          </p:txBody>
        </p:sp>
      </p:grp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1537093" y="5021590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/>
              <a:t>Post-op MRI</a:t>
            </a:r>
          </a:p>
        </p:txBody>
      </p:sp>
    </p:spTree>
    <p:extLst>
      <p:ext uri="{BB962C8B-B14F-4D97-AF65-F5344CB8AC3E}">
        <p14:creationId xmlns:p14="http://schemas.microsoft.com/office/powerpoint/2010/main" val="168878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#2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525963"/>
          </a:xfrm>
        </p:spPr>
        <p:txBody>
          <a:bodyPr/>
          <a:lstStyle/>
          <a:p>
            <a:r>
              <a:rPr lang="en-US" dirty="0"/>
              <a:t>72 </a:t>
            </a:r>
            <a:r>
              <a:rPr lang="en-US" dirty="0" err="1"/>
              <a:t>yo</a:t>
            </a:r>
            <a:r>
              <a:rPr lang="en-US" dirty="0"/>
              <a:t> right handed female with large right insular tumor presented with headache</a:t>
            </a:r>
          </a:p>
        </p:txBody>
      </p:sp>
      <p:pic>
        <p:nvPicPr>
          <p:cNvPr id="9" name="Picture 8" descr="Screenshot 2015-11-20 10.51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t="26445" r="58473" b="22889"/>
          <a:stretch/>
        </p:blipFill>
        <p:spPr>
          <a:xfrm>
            <a:off x="1593181" y="2400300"/>
            <a:ext cx="3093119" cy="2938463"/>
          </a:xfrm>
          <a:prstGeom prst="rect">
            <a:avLst/>
          </a:prstGeom>
        </p:spPr>
      </p:pic>
      <p:pic>
        <p:nvPicPr>
          <p:cNvPr id="10" name="Picture 9" descr="Screenshot 2015-11-20 11.26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1" t="35778" r="36112" b="7111"/>
          <a:stretch/>
        </p:blipFill>
        <p:spPr>
          <a:xfrm>
            <a:off x="5156200" y="2400300"/>
            <a:ext cx="2401079" cy="29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6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#2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525963"/>
          </a:xfrm>
        </p:spPr>
        <p:txBody>
          <a:bodyPr/>
          <a:lstStyle/>
          <a:p>
            <a:r>
              <a:rPr lang="en-US" dirty="0"/>
              <a:t>Gross total resection was achieved via right </a:t>
            </a:r>
            <a:r>
              <a:rPr lang="en-US" dirty="0" err="1"/>
              <a:t>pterional</a:t>
            </a:r>
            <a:r>
              <a:rPr lang="en-US" dirty="0"/>
              <a:t> </a:t>
            </a:r>
            <a:r>
              <a:rPr lang="en-US" dirty="0" err="1"/>
              <a:t>transsylvian</a:t>
            </a:r>
            <a:r>
              <a:rPr lang="en-US" dirty="0"/>
              <a:t> approach using continuous </a:t>
            </a:r>
            <a:r>
              <a:rPr lang="en-US" dirty="0" err="1"/>
              <a:t>transcranial</a:t>
            </a:r>
            <a:r>
              <a:rPr lang="en-US" dirty="0"/>
              <a:t> MEP/SSEP monitoring</a:t>
            </a:r>
          </a:p>
          <a:p>
            <a:r>
              <a:rPr lang="en-US" dirty="0"/>
              <a:t>Pathology = </a:t>
            </a:r>
            <a:r>
              <a:rPr lang="en-US" dirty="0" err="1"/>
              <a:t>glioblastoma</a:t>
            </a:r>
            <a:endParaRPr lang="en-US" dirty="0"/>
          </a:p>
        </p:txBody>
      </p:sp>
      <p:pic>
        <p:nvPicPr>
          <p:cNvPr id="11" name="Picture 10" descr="Screenshot 2015-11-20 10.51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5" t="22889" r="9584" b="22889"/>
          <a:stretch/>
        </p:blipFill>
        <p:spPr>
          <a:xfrm>
            <a:off x="3044294" y="3124200"/>
            <a:ext cx="3075021" cy="29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6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#3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525963"/>
          </a:xfrm>
        </p:spPr>
        <p:txBody>
          <a:bodyPr/>
          <a:lstStyle/>
          <a:p>
            <a:r>
              <a:rPr lang="en-US" dirty="0"/>
              <a:t>45 year old right-handed woman presented with transient expressive aphasia and found to have 6 cm left inferior frontal FLAIR </a:t>
            </a:r>
            <a:r>
              <a:rPr lang="en-US" dirty="0" err="1"/>
              <a:t>hyperintense</a:t>
            </a:r>
            <a:r>
              <a:rPr lang="en-US" dirty="0"/>
              <a:t> tumor pushing </a:t>
            </a:r>
            <a:r>
              <a:rPr lang="en-US" dirty="0" err="1"/>
              <a:t>Broca’s</a:t>
            </a:r>
            <a:r>
              <a:rPr lang="en-US" dirty="0"/>
              <a:t> area posteriorly</a:t>
            </a:r>
          </a:p>
        </p:txBody>
      </p:sp>
      <p:pic>
        <p:nvPicPr>
          <p:cNvPr id="3" name="Picture 2" descr="Screenshot 2015-11-20 11.42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t="36000" r="62222" b="17556"/>
          <a:stretch/>
        </p:blipFill>
        <p:spPr>
          <a:xfrm>
            <a:off x="4991099" y="2997200"/>
            <a:ext cx="2711207" cy="3148013"/>
          </a:xfrm>
          <a:prstGeom prst="rect">
            <a:avLst/>
          </a:prstGeom>
        </p:spPr>
      </p:pic>
      <p:pic>
        <p:nvPicPr>
          <p:cNvPr id="7" name="Picture 6" descr="Screenshot 2015-11-20 11.41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31694" r="9583" b="9861"/>
          <a:stretch/>
        </p:blipFill>
        <p:spPr>
          <a:xfrm>
            <a:off x="2084224" y="2997200"/>
            <a:ext cx="2729075" cy="314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45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Case Illustration #3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525963"/>
          </a:xfrm>
        </p:spPr>
        <p:txBody>
          <a:bodyPr/>
          <a:lstStyle/>
          <a:p>
            <a:r>
              <a:rPr lang="en-US" dirty="0"/>
              <a:t>A gross total resection was achieved using left frontal awake craniotomy with speech mapping</a:t>
            </a:r>
          </a:p>
          <a:p>
            <a:r>
              <a:rPr lang="en-US" dirty="0"/>
              <a:t>Pathology = grade II </a:t>
            </a:r>
            <a:r>
              <a:rPr lang="en-US" dirty="0" err="1"/>
              <a:t>oligodendroglioma</a:t>
            </a:r>
            <a:r>
              <a:rPr lang="en-US" dirty="0"/>
              <a:t>, </a:t>
            </a:r>
            <a:r>
              <a:rPr lang="en-US" i="1" dirty="0"/>
              <a:t>IDH1 </a:t>
            </a:r>
            <a:r>
              <a:rPr lang="en-US" dirty="0"/>
              <a:t>and </a:t>
            </a:r>
            <a:r>
              <a:rPr lang="en-US" i="1" dirty="0"/>
              <a:t>TERT </a:t>
            </a:r>
            <a:r>
              <a:rPr lang="en-US" dirty="0"/>
              <a:t>mutant</a:t>
            </a:r>
          </a:p>
        </p:txBody>
      </p:sp>
      <p:pic>
        <p:nvPicPr>
          <p:cNvPr id="2" name="Picture 1" descr="Screenshot 2015-11-20 11.41.1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33472" r="59167" b="7861"/>
          <a:stretch/>
        </p:blipFill>
        <p:spPr>
          <a:xfrm>
            <a:off x="1602894" y="3141663"/>
            <a:ext cx="2105506" cy="2481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005" y="3149600"/>
            <a:ext cx="4901334" cy="24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04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578</Words>
  <Application>Microsoft Office PowerPoint</Application>
  <PresentationFormat>On-screen Show (4:3)</PresentationFormat>
  <Paragraphs>64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Tahoma</vt:lpstr>
      <vt:lpstr>Times New Roman</vt:lpstr>
      <vt:lpstr>Office Theme</vt:lpstr>
      <vt:lpstr>Introduction to Neurosurgical Subspecialties:  Tumor and Skull Base Neurosurgery</vt:lpstr>
      <vt:lpstr>Tumor / Skull Base Neurosurgery</vt:lpstr>
      <vt:lpstr>Tumor / Skull Base Neurosurgery</vt:lpstr>
      <vt:lpstr>Case Illustration #1</vt:lpstr>
      <vt:lpstr>Case Illustration #1</vt:lpstr>
      <vt:lpstr>Case Illustration #2</vt:lpstr>
      <vt:lpstr>Case Illustration #2</vt:lpstr>
      <vt:lpstr>Case Illustration #3</vt:lpstr>
      <vt:lpstr>Case Illustration #3</vt:lpstr>
      <vt:lpstr>Case Illustration #4</vt:lpstr>
      <vt:lpstr>Case Illustration #4</vt:lpstr>
      <vt:lpstr>Case Illustration #4</vt:lpstr>
      <vt:lpstr>Case Illustration #5</vt:lpstr>
      <vt:lpstr>Case Illustration #5</vt:lpstr>
      <vt:lpstr>Case Illustration #6</vt:lpstr>
      <vt:lpstr>Case Illustration #6</vt:lpstr>
      <vt:lpstr>Subspecialization within Neuro-oncology and Skull Base Neurosurgery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heth</dc:creator>
  <cp:lastModifiedBy>Shannon H. Gignac</cp:lastModifiedBy>
  <cp:revision>7</cp:revision>
  <dcterms:created xsi:type="dcterms:W3CDTF">2018-06-02T16:43:50Z</dcterms:created>
  <dcterms:modified xsi:type="dcterms:W3CDTF">2018-11-02T15:29:56Z</dcterms:modified>
</cp:coreProperties>
</file>