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3" r:id="rId3"/>
    <p:sldId id="355" r:id="rId4"/>
    <p:sldId id="357" r:id="rId5"/>
    <p:sldId id="368" r:id="rId6"/>
    <p:sldId id="301" r:id="rId7"/>
    <p:sldId id="378" r:id="rId8"/>
    <p:sldId id="303" r:id="rId9"/>
    <p:sldId id="304" r:id="rId10"/>
    <p:sldId id="306" r:id="rId11"/>
    <p:sldId id="307" r:id="rId12"/>
    <p:sldId id="308" r:id="rId13"/>
    <p:sldId id="310" r:id="rId14"/>
    <p:sldId id="312" r:id="rId15"/>
    <p:sldId id="314" r:id="rId16"/>
    <p:sldId id="315" r:id="rId17"/>
    <p:sldId id="316" r:id="rId18"/>
    <p:sldId id="382" r:id="rId19"/>
    <p:sldId id="318" r:id="rId20"/>
    <p:sldId id="320" r:id="rId21"/>
    <p:sldId id="322" r:id="rId22"/>
    <p:sldId id="323" r:id="rId23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4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022"/>
    </p:cViewPr>
  </p:sorterViewPr>
  <p:notesViewPr>
    <p:cSldViewPr snapToGrid="0" snapToObjects="1">
      <p:cViewPr varScale="1">
        <p:scale>
          <a:sx n="80" d="100"/>
          <a:sy n="80" d="100"/>
        </p:scale>
        <p:origin x="-186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>
                <a:latin typeface="+mn-lt"/>
              </a:rPr>
              <a:t>v. ICP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1" y="9119474"/>
            <a:ext cx="3621505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100" dirty="0">
                <a:latin typeface="+mn-lt"/>
              </a:rPr>
              <a:t>The Society of Neurological Surgeons Bootcamp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07" y="104305"/>
            <a:ext cx="631190" cy="631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009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7603CD8E-91F9-F042-BA01-678DAB128B8B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53A736B7-54E8-CA4C-8ABD-C0D6B5A7B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61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BAA96-A7FC-1A49-92A4-BF84E50F2ADA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B52CC-DAF4-5F4D-8BF0-906E994706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5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69217-2DF5-4847-B30F-57D845BD9C58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2E420-855B-A04F-8CC2-E88D745EF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2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2D16D-B78D-FE45-912D-8C8044A2E2BA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14E11-E249-544E-8223-2405F5270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5044-704D-CC42-88C8-57CC3AB5BE90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496F8-0FBA-D34E-8FEF-DC353C6D33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8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393F7-D742-F545-BC92-4AD227F1ADB4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343FB-0810-3649-9534-0C7DE4963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6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227FB-27B1-A74F-A33E-F3703683D946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6FCB-D99C-AB4E-8D04-0F140FCE2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F5E63-F8DF-E44E-8048-9F8C17D0B5BF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07078-AD1C-0C44-906C-FDC14E7A56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2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CBA5D-F92D-9642-8590-FDBD2988E25B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2CF25-87FB-F143-A9FC-339837C212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2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C52EB-D665-6649-8C6D-EBF4929E2470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B52D8-728C-9545-9B89-777A2AA1E9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7A9289-E66C-9D4D-A653-778D4D05DCF1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F333-41CD-F942-BA07-35370B16B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3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0A7EC4-85C2-CD43-B97A-FB5964983227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2932D-BCA3-3446-B83C-7185D8542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7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Calibri" pitchFamily="-109" charset="0"/>
              </a:defRPr>
            </a:lvl1pPr>
          </a:lstStyle>
          <a:p>
            <a:fld id="{797BEF11-58B9-494E-BB00-9119F345C02E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FF"/>
                </a:solidFill>
                <a:latin typeface="Calibri" pitchFamily="-109" charset="0"/>
              </a:defRPr>
            </a:lvl1pPr>
          </a:lstStyle>
          <a:p>
            <a:fld id="{D38098D9-E21F-E24D-89B7-980F97B998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213" y="4610100"/>
            <a:ext cx="8283575" cy="1962150"/>
          </a:xfrm>
          <a:effectLst>
            <a:outerShdw blurRad="50800" dist="25401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rPr>
              <a:t>The Society of Neurological Surgeons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rPr>
              <a:t>Bootcamp</a:t>
            </a:r>
          </a:p>
          <a:p>
            <a:pPr eaLnBrk="1" hangingPunct="1">
              <a:defRPr/>
            </a:pPr>
            <a:endParaRPr lang="en-US" dirty="0">
              <a:solidFill>
                <a:srgbClr val="EBF1DE"/>
              </a:solidFill>
              <a:latin typeface="Calibri" pitchFamily="34" charset="0"/>
              <a:ea typeface="Arial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8934"/>
            <a:ext cx="7772400" cy="1470025"/>
          </a:xfrm>
        </p:spPr>
        <p:txBody>
          <a:bodyPr/>
          <a:lstStyle/>
          <a:p>
            <a:r>
              <a:rPr lang="en-US" sz="5400" dirty="0"/>
              <a:t>ICP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5132"/>
          <a:stretch>
            <a:fillRect/>
          </a:stretch>
        </p:blipFill>
        <p:spPr>
          <a:xfrm>
            <a:off x="123825" y="2787650"/>
            <a:ext cx="8855075" cy="149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71636" y="785091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1.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1636" y="785091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2.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75475"/>
              </p:ext>
            </p:extLst>
          </p:nvPr>
        </p:nvGraphicFramePr>
        <p:xfrm>
          <a:off x="323661" y="1896180"/>
          <a:ext cx="848948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5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Check for 30-degree head elevation</a:t>
                      </a:r>
                    </a:p>
                    <a:p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5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Loosen Cervical collar if in place</a:t>
                      </a:r>
                    </a:p>
                    <a:p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Assure ET tube tape is not constricting tube</a:t>
                      </a:r>
                    </a:p>
                    <a:p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82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Open EVD for ICP &gt; 20 for 10 minutes and then close and transduce ICP</a:t>
                      </a:r>
                    </a:p>
                    <a:p>
                      <a:pPr marL="285750" indent="-285750">
                        <a:buFont typeface="Arial" pitchFamily="34" charset="0"/>
                        <a:buChar char="*"/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Repeat once</a:t>
                      </a:r>
                    </a:p>
                    <a:p>
                      <a:pPr marL="285750" indent="-285750">
                        <a:buFont typeface="Arial" pitchFamily="34" charset="0"/>
                        <a:buChar char="*"/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If ICP &gt; 20 keep open at 15 above midbrain, and proceed with ICP module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3" y="1778000"/>
            <a:ext cx="8424862" cy="3522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71636" y="785091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3.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Box 6"/>
          <p:cNvSpPr txBox="1">
            <a:spLocks noChangeArrowheads="1"/>
          </p:cNvSpPr>
          <p:nvPr/>
        </p:nvSpPr>
        <p:spPr bwMode="auto">
          <a:xfrm>
            <a:off x="1287463" y="2814638"/>
            <a:ext cx="6470650" cy="6667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Calibri" charset="0"/>
              </a:rPr>
              <a:t>Keep Body temperature &lt; 37.5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636" y="785091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4.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949450"/>
            <a:ext cx="8682038" cy="2820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71636" y="785091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6.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3749"/>
          <a:stretch>
            <a:fillRect/>
          </a:stretch>
        </p:blipFill>
        <p:spPr>
          <a:xfrm>
            <a:off x="236538" y="2546350"/>
            <a:ext cx="8602662" cy="164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71636" y="785091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7.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3582"/>
          <a:stretch>
            <a:fillRect/>
          </a:stretch>
        </p:blipFill>
        <p:spPr>
          <a:xfrm>
            <a:off x="203199" y="1183088"/>
            <a:ext cx="8650865" cy="100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 descr="http://img.medscape.com/fullsize/migrated/452/843/smj452843.fig6.gif"/>
          <p:cNvPicPr>
            <a:picLocks noChangeAspect="1" noChangeArrowheads="1"/>
          </p:cNvPicPr>
          <p:nvPr/>
        </p:nvPicPr>
        <p:blipFill>
          <a:blip r:embed="rId3"/>
          <a:srcRect l="1443" t="16411" r="51904" b="15406"/>
          <a:stretch>
            <a:fillRect/>
          </a:stretch>
        </p:blipFill>
        <p:spPr bwMode="auto">
          <a:xfrm>
            <a:off x="2678979" y="2352675"/>
            <a:ext cx="3849687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20463" y="400370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Title 1"/>
          <p:cNvPicPr>
            <a:picLocks noGrp="1" noChangeArrowheads="1"/>
          </p:cNvPicPr>
          <p:nvPr>
            <p:ph type="ctr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510" y="1235364"/>
            <a:ext cx="7791450" cy="792163"/>
          </a:xfrm>
        </p:spPr>
      </p:pic>
      <p:sp>
        <p:nvSpPr>
          <p:cNvPr id="102403" name="Subtitle 2"/>
          <p:cNvSpPr>
            <a:spLocks noGrp="1"/>
          </p:cNvSpPr>
          <p:nvPr>
            <p:ph type="subTitle" idx="4294967295"/>
          </p:nvPr>
        </p:nvSpPr>
        <p:spPr>
          <a:xfrm>
            <a:off x="240146" y="3184236"/>
            <a:ext cx="3442854" cy="2540000"/>
          </a:xfrm>
        </p:spPr>
        <p:txBody>
          <a:bodyPr/>
          <a:lstStyle/>
          <a:p>
            <a:pPr defTabSz="9144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Decompressive Hemicraniectomy</a:t>
            </a:r>
          </a:p>
          <a:p>
            <a:pPr defTabSz="914400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9144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Bilateral Frontal Craniectomy</a:t>
            </a:r>
          </a:p>
        </p:txBody>
      </p:sp>
      <p:sp>
        <p:nvSpPr>
          <p:cNvPr id="102404" name="Title 2"/>
          <p:cNvSpPr txBox="1">
            <a:spLocks/>
          </p:cNvSpPr>
          <p:nvPr/>
        </p:nvSpPr>
        <p:spPr bwMode="auto">
          <a:xfrm>
            <a:off x="2641599" y="274638"/>
            <a:ext cx="337127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Calibri" charset="0"/>
              </a:rPr>
              <a:t>9.</a:t>
            </a:r>
          </a:p>
        </p:txBody>
      </p:sp>
      <p:pic>
        <p:nvPicPr>
          <p:cNvPr id="102405" name="Picture 2" descr="http://keishaksp.files.wordpress.com/2009/08/medical_brain-surg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2" y="2238376"/>
            <a:ext cx="5107657" cy="444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547688" indent="-411163" defTabSz="914400" eaLnBrk="1" hangingPunct="1"/>
            <a:r>
              <a:rPr lang="en-US" sz="3700" dirty="0">
                <a:latin typeface="Calibri" charset="0"/>
                <a:ea typeface="ＭＳ Ｐゴシック" charset="0"/>
                <a:cs typeface="ＭＳ Ｐゴシック" charset="0"/>
              </a:rPr>
              <a:t>27 y/o patient after ATV accident</a:t>
            </a:r>
          </a:p>
          <a:p>
            <a:pPr marL="547688" indent="-411163" defTabSz="914400" eaLnBrk="1" hangingPunct="1"/>
            <a:r>
              <a:rPr lang="en-US" sz="3700" dirty="0">
                <a:latin typeface="Calibri" charset="0"/>
                <a:ea typeface="ＭＳ Ｐゴシック" charset="0"/>
                <a:cs typeface="ＭＳ Ｐゴシック" charset="0"/>
              </a:rPr>
              <a:t>Needs to be intubated at the scene</a:t>
            </a:r>
          </a:p>
          <a:p>
            <a:pPr marL="547688" indent="-411163" defTabSz="914400" eaLnBrk="1" hangingPunct="1"/>
            <a:r>
              <a:rPr lang="en-US" sz="3700" dirty="0">
                <a:latin typeface="Calibri" charset="0"/>
                <a:ea typeface="ＭＳ Ｐゴシック" charset="0"/>
                <a:cs typeface="ＭＳ Ｐゴシック" charset="0"/>
              </a:rPr>
              <a:t>Does not open eyes</a:t>
            </a:r>
          </a:p>
          <a:p>
            <a:pPr marL="547688" indent="-411163" defTabSz="914400" eaLnBrk="1" hangingPunct="1"/>
            <a:r>
              <a:rPr lang="en-US" sz="3700" dirty="0">
                <a:latin typeface="Calibri" charset="0"/>
                <a:ea typeface="ＭＳ Ｐゴシック" charset="0"/>
                <a:cs typeface="ＭＳ Ｐゴシック" charset="0"/>
              </a:rPr>
              <a:t>No movement in arms but cramping- </a:t>
            </a:r>
            <a:r>
              <a:rPr lang="en-US" sz="3700">
                <a:latin typeface="Calibri" charset="0"/>
                <a:ea typeface="ＭＳ Ｐゴシック" charset="0"/>
                <a:cs typeface="ＭＳ Ｐゴシック" charset="0"/>
              </a:rPr>
              <a:t>extending legs</a:t>
            </a:r>
            <a:endParaRPr lang="en-US" sz="37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4552" y="622302"/>
            <a:ext cx="3324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+mn-lt"/>
              </a:rPr>
              <a:t>Case Example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7060" y="377889"/>
            <a:ext cx="15099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+mn-lt"/>
              </a:rPr>
              <a:t>Injury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4" y="1853366"/>
            <a:ext cx="3889946" cy="40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808" t="4067" r="9892"/>
          <a:stretch>
            <a:fillRect/>
          </a:stretch>
        </p:blipFill>
        <p:spPr bwMode="auto">
          <a:xfrm>
            <a:off x="4864770" y="1877016"/>
            <a:ext cx="3967327" cy="397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47688" indent="-411163" algn="ctr" defTabSz="914400">
              <a:buClr>
                <a:srgbClr val="F9F9F9"/>
              </a:buClr>
              <a:buSzPct val="65000"/>
              <a:buFont typeface="Wingdings 2" charset="0"/>
              <a:buNone/>
            </a:pPr>
            <a:r>
              <a:rPr lang="en-US" sz="36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CSF </a:t>
            </a:r>
            <a:r>
              <a:rPr lang="en-US" sz="36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Calibri" pitchFamily="34" charset="0"/>
              </a:rPr>
              <a:t>↔ Blood ↔ Brain Tissue</a:t>
            </a:r>
          </a:p>
          <a:p>
            <a:pPr marL="547688" indent="-411163" algn="ctr" defTabSz="914400">
              <a:buClr>
                <a:srgbClr val="F9F9F9"/>
              </a:buClr>
              <a:buSzPct val="65000"/>
              <a:buFont typeface="Wingdings 2" charset="0"/>
              <a:buNone/>
            </a:pPr>
            <a:r>
              <a:rPr lang="en-US" sz="36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Calibri" pitchFamily="34" charset="0"/>
              </a:rPr>
              <a:t>(3 Compartments)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74638" y="3541713"/>
            <a:ext cx="84756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FFD4"/>
                </a:solidFill>
                <a:latin typeface="Calibri" pitchFamily="34" charset="0"/>
              </a:rPr>
              <a:t>Increased ICP may be conceived as the result of an attempt to force excess volume into a rigid container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Monro-Kellie Doctrine </a:t>
            </a:r>
            <a:br>
              <a:rPr lang="en-US" dirty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dirty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(Edinburgh, 1783)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8" y="1742570"/>
            <a:ext cx="3143744" cy="324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54" y="1742569"/>
            <a:ext cx="2727179" cy="324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50" y="1742569"/>
            <a:ext cx="2735737" cy="324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51982" y="377888"/>
            <a:ext cx="3729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+mn-lt"/>
              </a:rPr>
              <a:t>Decompression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Content Placeholder 3"/>
          <p:cNvPicPr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855" y="1530350"/>
            <a:ext cx="8375650" cy="3590925"/>
          </a:xfrm>
        </p:spPr>
      </p:pic>
      <p:sp>
        <p:nvSpPr>
          <p:cNvPr id="2" name="Rectangle 1"/>
          <p:cNvSpPr/>
          <p:nvPr/>
        </p:nvSpPr>
        <p:spPr>
          <a:xfrm>
            <a:off x="2166287" y="556553"/>
            <a:ext cx="4545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+mn-lt"/>
              </a:rPr>
              <a:t>Barbiturates/Coma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36" name="Group 2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7743622"/>
              </p:ext>
            </p:extLst>
          </p:nvPr>
        </p:nvGraphicFramePr>
        <p:xfrm>
          <a:off x="353190" y="1886528"/>
          <a:ext cx="8460360" cy="2568574"/>
        </p:xfrm>
        <a:graphic>
          <a:graphicData uri="http://schemas.openxmlformats.org/drawingml/2006/table">
            <a:tbl>
              <a:tblPr/>
              <a:tblGrid>
                <a:gridCol w="185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Topic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Level 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Level 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Level 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Antiseizure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Prophylaxis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There are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Insufficient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data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Anticonvulsants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are indicated to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decrease the incidence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of early PTS (within 7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days of injury).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n/a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87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95596" y="577397"/>
            <a:ext cx="4575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+mn-lt"/>
              </a:rPr>
              <a:t>Seizure Prophylaxis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Reactivity </a:t>
            </a:r>
          </a:p>
        </p:txBody>
      </p:sp>
      <p:sp>
        <p:nvSpPr>
          <p:cNvPr id="5427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411163" defTabSz="914400"/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With hypercarbia</a:t>
            </a:r>
          </a:p>
          <a:p>
            <a:pPr marL="868363" lvl="1" indent="-282575" defTabSz="914400"/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</a:rPr>
              <a:t>Hypoventilation, CO</a:t>
            </a:r>
            <a:r>
              <a:rPr lang="en-US" baseline="-25000" dirty="0">
                <a:solidFill>
                  <a:srgbClr val="FFFFD4"/>
                </a:solidFill>
                <a:latin typeface="Calibri" charset="0"/>
                <a:ea typeface="ＭＳ Ｐゴシック" charset="0"/>
              </a:rPr>
              <a:t>2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cs typeface="Times New Roman" charset="0"/>
              </a:rPr>
              <a:t>↑ ∆ 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 Vasodilatation  </a:t>
            </a:r>
          </a:p>
          <a:p>
            <a:pPr marL="868363" lvl="1" indent="-282575" defTabSz="914400">
              <a:spcBef>
                <a:spcPct val="0"/>
              </a:spcBef>
              <a:buFont typeface="Arial" charset="0"/>
              <a:buNone/>
            </a:pP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	CBF 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cs typeface="Times New Roman" charset="0"/>
              </a:rPr>
              <a:t>↑</a:t>
            </a:r>
            <a:endParaRPr lang="en-US" dirty="0">
              <a:solidFill>
                <a:srgbClr val="FFFFD4"/>
              </a:solidFill>
              <a:latin typeface="Calibri" charset="0"/>
              <a:ea typeface="ＭＳ Ｐゴシック" charset="0"/>
              <a:sym typeface="Wingdings 3" charset="0"/>
            </a:endParaRPr>
          </a:p>
          <a:p>
            <a:pPr marL="547688" indent="-411163" defTabSz="914400"/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 3" charset="0"/>
              </a:rPr>
              <a:t>With hypocarbia</a:t>
            </a:r>
          </a:p>
          <a:p>
            <a:pPr marL="868363" lvl="1" indent="-282575" defTabSz="914400"/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 3" charset="0"/>
              </a:rPr>
              <a:t>Hyperventilation,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 CO</a:t>
            </a:r>
            <a:r>
              <a:rPr lang="en-US" baseline="-25000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2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 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cs typeface="Times New Roman" charset="0"/>
              </a:rPr>
              <a:t>↓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 3" charset="0"/>
              </a:rPr>
              <a:t> 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 Vasoconstriction  </a:t>
            </a:r>
          </a:p>
          <a:p>
            <a:pPr marL="868363" lvl="1" indent="-282575" defTabSz="914400">
              <a:spcBef>
                <a:spcPct val="0"/>
              </a:spcBef>
              <a:buFont typeface="Arial" charset="0"/>
              <a:buNone/>
            </a:pP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	CBF 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cs typeface="Times New Roman" charset="0"/>
              </a:rPr>
              <a:t>↓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Hyperventilation</a:t>
            </a:r>
          </a:p>
        </p:txBody>
      </p:sp>
      <p:sp>
        <p:nvSpPr>
          <p:cNvPr id="6042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411163" defTabSz="914400">
              <a:lnSpc>
                <a:spcPct val="90000"/>
              </a:lnSpc>
            </a:pP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Hyperventilation 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 intravascular CO</a:t>
            </a:r>
            <a:r>
              <a:rPr lang="en-US" sz="2800" baseline="-250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Times New Roman" charset="0"/>
              </a:rPr>
              <a:t>↓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 3" charset="0"/>
              </a:rPr>
              <a:t> 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 extravascular CO</a:t>
            </a:r>
            <a:r>
              <a:rPr lang="en-US" sz="2800" baseline="-250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Times New Roman" charset="0"/>
              </a:rPr>
              <a:t>↓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(CO</a:t>
            </a:r>
            <a:r>
              <a:rPr lang="en-US" sz="2800" baseline="-250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readily crosses BBB)  pH 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Times New Roman" charset="0"/>
              </a:rPr>
              <a:t>↑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 vasoconstriction (H</a:t>
            </a:r>
            <a:r>
              <a:rPr lang="en-US" sz="2800" baseline="300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+</a:t>
            </a:r>
            <a:r>
              <a:rPr lang="en-US" sz="28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ion is vasodilator)</a:t>
            </a:r>
          </a:p>
          <a:p>
            <a:pPr marL="547688" indent="-411163" defTabSz="914400">
              <a:lnSpc>
                <a:spcPct val="80000"/>
              </a:lnSpc>
            </a:pPr>
            <a:r>
              <a:rPr lang="en-US" sz="25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Hyperventilation remains an excellent means for rapidly reducing high ICP</a:t>
            </a:r>
          </a:p>
          <a:p>
            <a:pPr marL="547688" indent="-411163" defTabSz="914400">
              <a:lnSpc>
                <a:spcPct val="80000"/>
              </a:lnSpc>
            </a:pPr>
            <a:r>
              <a:rPr lang="en-US" sz="25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Preventive hyperventilation retards recovery from severe head injury</a:t>
            </a:r>
          </a:p>
          <a:p>
            <a:pPr marL="547688" indent="-411163" defTabSz="914400">
              <a:lnSpc>
                <a:spcPct val="80000"/>
              </a:lnSpc>
            </a:pPr>
            <a:r>
              <a:rPr lang="en-US" sz="25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Any hyperventilation is ideally accompanied by some monitoring of cerebral oxygenation (PbtO</a:t>
            </a:r>
            <a:r>
              <a:rPr lang="en-US" sz="2500" baseline="-250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5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, SjvO</a:t>
            </a:r>
            <a:r>
              <a:rPr lang="en-US" sz="2500" baseline="-250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5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/AVDO</a:t>
            </a:r>
            <a:r>
              <a:rPr lang="en-US" sz="2500" baseline="-250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5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, CBF, infrared spectroscopy)</a:t>
            </a:r>
          </a:p>
          <a:p>
            <a:pPr marL="547688" indent="-411163" defTabSz="914400">
              <a:lnSpc>
                <a:spcPct val="80000"/>
              </a:lnSpc>
            </a:pPr>
            <a:r>
              <a:rPr lang="en-US" sz="25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In the absence of such monitoring, hyperventilation is used as a later step in ICP control and always with sufficient arterial blood pressure (MAP &gt;90 mmHg, CPP &gt;60 mmHg)</a:t>
            </a:r>
          </a:p>
          <a:p>
            <a:pPr marL="547688" indent="-411163" defTabSz="914400">
              <a:lnSpc>
                <a:spcPct val="90000"/>
              </a:lnSpc>
              <a:buFont typeface="Arial" charset="0"/>
              <a:buNone/>
            </a:pPr>
            <a:endParaRPr lang="en-US" sz="2800" dirty="0">
              <a:solidFill>
                <a:srgbClr val="FFFFD4"/>
              </a:solidFill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411163" defTabSz="914400"/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To decrease high intracranial pressure</a:t>
            </a:r>
          </a:p>
          <a:p>
            <a:pPr marL="547688" indent="-411163" defTabSz="914400"/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To decrease brain bulk during operation</a:t>
            </a:r>
          </a:p>
          <a:p>
            <a:pPr marL="547688" indent="-411163" defTabSz="914400"/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To improve CBF</a:t>
            </a:r>
          </a:p>
          <a:p>
            <a:pPr marL="868363" lvl="1" indent="-282575" defTabSz="914400"/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</a:rPr>
              <a:t>Decreases viscosity 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 Increase in CBF </a:t>
            </a:r>
          </a:p>
          <a:p>
            <a:pPr marL="868363" lvl="1" indent="-282575" defTabSz="914400"/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Compensatory vasoconstriction (</a:t>
            </a:r>
            <a:r>
              <a:rPr lang="ja-JP" alt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‘</a:t>
            </a:r>
            <a:r>
              <a:rPr lang="en-US" dirty="0" err="1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Autoregulation</a:t>
            </a:r>
            <a:r>
              <a:rPr lang="ja-JP" alt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”</a:t>
            </a:r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)  </a:t>
            </a:r>
          </a:p>
          <a:p>
            <a:pPr marL="868363" lvl="1" indent="-282575" defTabSz="914400"/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sym typeface="Wingdings" charset="0"/>
              </a:rPr>
              <a:t>CBF back to baseline, CBV decreases, ICP decreases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Mannitol is used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6" name="Group 2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5253359"/>
              </p:ext>
            </p:extLst>
          </p:nvPr>
        </p:nvGraphicFramePr>
        <p:xfrm>
          <a:off x="277091" y="1286677"/>
          <a:ext cx="8682181" cy="3847147"/>
        </p:xfrm>
        <a:graphic>
          <a:graphicData uri="http://schemas.openxmlformats.org/drawingml/2006/table">
            <a:tbl>
              <a:tblPr/>
              <a:tblGrid>
                <a:gridCol w="21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Topic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7608" marR="6760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Level 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7608" marR="6760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Level 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7608" marR="6760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Level 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7608" marR="67608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Indications for ICP monitoring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7608" marR="6760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There are insufficient data</a:t>
                      </a:r>
                    </a:p>
                  </a:txBody>
                  <a:tcPr marL="67608" marR="6760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Intracranial pressure (ICP) should be monitored in 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Salvageable GCS score of 3–8 after resuscitation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and an abnormal CT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7608" marR="6760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ICP monitoring is indicated in patients with severe TBI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with a normal CT scan if &gt; 40 years,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blood pressure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BP &lt;90 mm Hg.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7608" marR="67608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Intracranial Pressure Thresholds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7608" marR="6760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There are insufficient data</a:t>
                      </a:r>
                    </a:p>
                  </a:txBody>
                  <a:tcPr marL="67608" marR="6760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Treatment should be initiated with ICP&gt; 20 mm Hg.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7608" marR="6760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 combination of ICP values, and clinical and brain 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findings, should be used to determine the need for treatment.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7608" marR="67608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0804" y="480290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n-lt"/>
              </a:rPr>
              <a:t>ICP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6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Ventricular catheter connected to an external strain gauge is the most accurate, low-cost, and reliable method of monitoring intracranial pressure (ICP). It also can be recalibrated </a:t>
            </a:r>
            <a:r>
              <a:rPr lang="en-US" sz="2600" i="1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in situ</a:t>
            </a:r>
            <a:r>
              <a:rPr lang="en-US" sz="26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  <a:p>
            <a:pPr defTabSz="914400">
              <a:lnSpc>
                <a:spcPct val="90000"/>
              </a:lnSpc>
            </a:pPr>
            <a:r>
              <a:rPr lang="en-US" sz="26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ICP transduction via fiberoptic or micro strain gauge devices placed in ventricular catheters provide similar benefits, but at a higher cost. </a:t>
            </a:r>
          </a:p>
          <a:p>
            <a:pPr defTabSz="914400">
              <a:lnSpc>
                <a:spcPct val="90000"/>
              </a:lnSpc>
            </a:pPr>
            <a:r>
              <a:rPr lang="en-US" sz="26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Parenchymal ICP monitors cannot be recalibrated during monitoring. </a:t>
            </a:r>
          </a:p>
          <a:p>
            <a:pPr defTabSz="914400">
              <a:lnSpc>
                <a:spcPct val="90000"/>
              </a:lnSpc>
            </a:pPr>
            <a:r>
              <a:rPr lang="en-US" sz="2600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Subarachnoid, subdural, and epidural monitors (fluid coupled or pneumatic) are less accurate.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49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  <a:t>Intracranial Pressure Monitoring Technology</a:t>
            </a:r>
            <a:br>
              <a:rPr lang="en-US" dirty="0">
                <a:solidFill>
                  <a:srgbClr val="FFFFD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Content Placeholder 3"/>
          <p:cNvPicPr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909" y="1530350"/>
            <a:ext cx="8832850" cy="4224338"/>
          </a:xfrm>
        </p:spPr>
      </p:pic>
      <p:sp>
        <p:nvSpPr>
          <p:cNvPr id="2" name="TextBox 1"/>
          <p:cNvSpPr txBox="1"/>
          <p:nvPr/>
        </p:nvSpPr>
        <p:spPr>
          <a:xfrm>
            <a:off x="2272146" y="498764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2"/>
                </a:solidFill>
                <a:latin typeface="+mn-lt"/>
              </a:rPr>
              <a:t>CPP=MAP-ICP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0" y="6629400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968375" y="5995988"/>
            <a:ext cx="0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1963738" y="5338763"/>
            <a:ext cx="0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2932113" y="4705350"/>
            <a:ext cx="0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3900488" y="4071938"/>
            <a:ext cx="0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4868863" y="3438525"/>
            <a:ext cx="0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5824538" y="2778125"/>
            <a:ext cx="0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6823075" y="2119313"/>
            <a:ext cx="0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57007" y="5959475"/>
            <a:ext cx="836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CSF</a:t>
            </a:r>
          </a:p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Drainage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1134744" y="5502275"/>
            <a:ext cx="827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Sedation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2105870" y="4672013"/>
            <a:ext cx="851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Chemical</a:t>
            </a:r>
          </a:p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Paralysis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713346" y="4030663"/>
            <a:ext cx="1215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Hyperosmolar</a:t>
            </a:r>
          </a:p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Therapy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3393724" y="3587750"/>
            <a:ext cx="1500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Hyperventilation*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4738395" y="2900363"/>
            <a:ext cx="1146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Hypothermia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5744690" y="2386013"/>
            <a:ext cx="10863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Barbiturates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6533200" y="1417638"/>
            <a:ext cx="12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Decompressive</a:t>
            </a:r>
          </a:p>
          <a:p>
            <a:pPr algn="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Craniectomy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4235621" y="6216650"/>
            <a:ext cx="3346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Calibri" pitchFamily="34" charset="0"/>
                <a:cs typeface="Calibri" pitchFamily="34" charset="0"/>
              </a:rPr>
              <a:t>* At baseline, PaCO</a:t>
            </a:r>
            <a:r>
              <a:rPr lang="en-US" sz="16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is kept 40 mm Hg</a:t>
            </a: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1000125" y="5995988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Drain @ external auditory canal as needed</a:t>
            </a:r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1981200" y="5356225"/>
            <a:ext cx="260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Morphine </a:t>
            </a:r>
            <a:r>
              <a:rPr lang="en-US" sz="1200" i="1" dirty="0">
                <a:solidFill>
                  <a:schemeClr val="bg2"/>
                </a:solidFill>
                <a:latin typeface="Calibri" charset="0"/>
              </a:rPr>
              <a:t>or</a:t>
            </a:r>
            <a:r>
              <a:rPr lang="en-US" sz="1200" dirty="0">
                <a:solidFill>
                  <a:schemeClr val="bg2"/>
                </a:solidFill>
                <a:latin typeface="Calibri" charset="0"/>
              </a:rPr>
              <a:t> Fentanyl continuous IV </a:t>
            </a:r>
          </a:p>
          <a:p>
            <a:r>
              <a:rPr lang="en-US" sz="1200" i="1" u="sng" dirty="0">
                <a:solidFill>
                  <a:schemeClr val="bg2"/>
                </a:solidFill>
                <a:latin typeface="Calibri" charset="0"/>
              </a:rPr>
              <a:t>+</a:t>
            </a:r>
            <a:r>
              <a:rPr lang="en-US" sz="1200" dirty="0">
                <a:solidFill>
                  <a:schemeClr val="bg2"/>
                </a:solidFill>
                <a:latin typeface="Calibri" charset="0"/>
              </a:rPr>
              <a:t> Midazolam </a:t>
            </a:r>
            <a:r>
              <a:rPr lang="en-US" sz="1200" i="1" dirty="0">
                <a:solidFill>
                  <a:schemeClr val="bg2"/>
                </a:solidFill>
                <a:latin typeface="Calibri" charset="0"/>
              </a:rPr>
              <a:t>or</a:t>
            </a:r>
            <a:r>
              <a:rPr lang="en-US" sz="1200" dirty="0">
                <a:solidFill>
                  <a:schemeClr val="bg2"/>
                </a:solidFill>
                <a:latin typeface="Calibri" charset="0"/>
              </a:rPr>
              <a:t> Propofol continuous IV</a:t>
            </a:r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2987675" y="4716463"/>
            <a:ext cx="1825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Vecuronium continuous IV</a:t>
            </a:r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4930775" y="3438525"/>
            <a:ext cx="192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PaCO</a:t>
            </a:r>
            <a:r>
              <a:rPr lang="en-US" sz="1200" baseline="-25000" dirty="0">
                <a:solidFill>
                  <a:schemeClr val="bg2"/>
                </a:solidFill>
                <a:latin typeface="Calibri" charset="0"/>
              </a:rPr>
              <a:t>2</a:t>
            </a:r>
            <a:r>
              <a:rPr lang="en-US" sz="1200" dirty="0">
                <a:solidFill>
                  <a:schemeClr val="bg2"/>
                </a:solidFill>
                <a:latin typeface="Calibri" charset="0"/>
              </a:rPr>
              <a:t> &lt; 35; Titrate to avoid </a:t>
            </a:r>
          </a:p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SjvO</a:t>
            </a:r>
            <a:r>
              <a:rPr lang="en-US" sz="1200" baseline="-25000" dirty="0">
                <a:solidFill>
                  <a:schemeClr val="bg2"/>
                </a:solidFill>
                <a:latin typeface="Calibri" charset="0"/>
              </a:rPr>
              <a:t>2</a:t>
            </a:r>
            <a:r>
              <a:rPr lang="en-US" sz="1200" dirty="0">
                <a:solidFill>
                  <a:schemeClr val="bg2"/>
                </a:solidFill>
                <a:latin typeface="Calibri" charset="0"/>
              </a:rPr>
              <a:t> &lt; 60 or PbtO</a:t>
            </a:r>
            <a:r>
              <a:rPr lang="en-US" sz="1200" baseline="-25000" dirty="0">
                <a:solidFill>
                  <a:schemeClr val="bg2"/>
                </a:solidFill>
                <a:latin typeface="Calibri" charset="0"/>
              </a:rPr>
              <a:t>2</a:t>
            </a:r>
            <a:r>
              <a:rPr lang="en-US" sz="1200" dirty="0">
                <a:solidFill>
                  <a:schemeClr val="bg2"/>
                </a:solidFill>
                <a:latin typeface="Calibri" charset="0"/>
              </a:rPr>
              <a:t> &lt;15</a:t>
            </a:r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3900488" y="4071938"/>
            <a:ext cx="2797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Mannitol </a:t>
            </a:r>
            <a:r>
              <a:rPr lang="en-US" sz="1200" i="1" dirty="0">
                <a:solidFill>
                  <a:schemeClr val="bg2"/>
                </a:solidFill>
                <a:latin typeface="Calibri" charset="0"/>
              </a:rPr>
              <a:t>or</a:t>
            </a:r>
            <a:r>
              <a:rPr lang="en-US" sz="1200" dirty="0">
                <a:solidFill>
                  <a:schemeClr val="bg2"/>
                </a:solidFill>
                <a:latin typeface="Calibri" charset="0"/>
              </a:rPr>
              <a:t> Hypertonic Saline </a:t>
            </a:r>
          </a:p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boluses as needed until Serum Osm </a:t>
            </a:r>
            <a:r>
              <a:rPr lang="en-US" sz="1200" u="sng" dirty="0">
                <a:solidFill>
                  <a:schemeClr val="bg2"/>
                </a:solidFill>
                <a:latin typeface="Calibri" charset="0"/>
              </a:rPr>
              <a:t>&gt;</a:t>
            </a:r>
            <a:r>
              <a:rPr lang="en-US" sz="1200" dirty="0">
                <a:solidFill>
                  <a:schemeClr val="bg2"/>
                </a:solidFill>
                <a:latin typeface="Calibri" charset="0"/>
              </a:rPr>
              <a:t> 320</a:t>
            </a: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5910263" y="2809875"/>
            <a:ext cx="1890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33 – 35° C with surface/IV cooling; Rewarm slowly</a:t>
            </a:r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6864350" y="2138363"/>
            <a:ext cx="1776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Pentobarbital bolus then</a:t>
            </a:r>
          </a:p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continuous IV </a:t>
            </a:r>
            <a:r>
              <a:rPr lang="en-US" sz="1200" i="1" dirty="0">
                <a:solidFill>
                  <a:schemeClr val="bg2"/>
                </a:solidFill>
                <a:latin typeface="Calibri" charset="0"/>
              </a:rPr>
              <a:t>or</a:t>
            </a:r>
            <a:r>
              <a:rPr lang="en-US" sz="1200" dirty="0">
                <a:solidFill>
                  <a:schemeClr val="bg2"/>
                </a:solidFill>
                <a:latin typeface="Calibri" charset="0"/>
              </a:rPr>
              <a:t> Propofol</a:t>
            </a:r>
          </a:p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continuous IV</a:t>
            </a:r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>
            <a:off x="7800975" y="1474788"/>
            <a:ext cx="0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>
            <a:off x="8636000" y="1474788"/>
            <a:ext cx="55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117" name="Rectangle 29"/>
          <p:cNvSpPr>
            <a:spLocks noChangeArrowheads="1"/>
          </p:cNvSpPr>
          <p:nvPr/>
        </p:nvSpPr>
        <p:spPr bwMode="auto">
          <a:xfrm>
            <a:off x="7800975" y="1474788"/>
            <a:ext cx="219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Calibri" charset="0"/>
              </a:rPr>
              <a:t> </a:t>
            </a:r>
          </a:p>
        </p:txBody>
      </p:sp>
      <p:sp>
        <p:nvSpPr>
          <p:cNvPr id="89118" name="Line 30"/>
          <p:cNvSpPr>
            <a:spLocks noChangeShapeType="1"/>
          </p:cNvSpPr>
          <p:nvPr/>
        </p:nvSpPr>
        <p:spPr bwMode="auto">
          <a:xfrm>
            <a:off x="968375" y="59721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>
            <a:off x="1963738" y="533876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>
            <a:off x="2932113" y="4705350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>
            <a:off x="609600" y="7239000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122" name="Line 34"/>
          <p:cNvSpPr>
            <a:spLocks noChangeShapeType="1"/>
          </p:cNvSpPr>
          <p:nvPr/>
        </p:nvSpPr>
        <p:spPr bwMode="auto">
          <a:xfrm>
            <a:off x="3900488" y="407193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123" name="Line 35"/>
          <p:cNvSpPr>
            <a:spLocks noChangeShapeType="1"/>
          </p:cNvSpPr>
          <p:nvPr/>
        </p:nvSpPr>
        <p:spPr bwMode="auto">
          <a:xfrm>
            <a:off x="4868863" y="3416300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124" name="Line 36"/>
          <p:cNvSpPr>
            <a:spLocks noChangeShapeType="1"/>
          </p:cNvSpPr>
          <p:nvPr/>
        </p:nvSpPr>
        <p:spPr bwMode="auto">
          <a:xfrm>
            <a:off x="5837238" y="27574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125" name="Line 37"/>
          <p:cNvSpPr>
            <a:spLocks noChangeShapeType="1"/>
          </p:cNvSpPr>
          <p:nvPr/>
        </p:nvSpPr>
        <p:spPr bwMode="auto">
          <a:xfrm>
            <a:off x="6832600" y="21097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126" name="Line 38"/>
          <p:cNvSpPr>
            <a:spLocks noChangeShapeType="1"/>
          </p:cNvSpPr>
          <p:nvPr/>
        </p:nvSpPr>
        <p:spPr bwMode="auto">
          <a:xfrm>
            <a:off x="7820025" y="14747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7820025" y="1611313"/>
            <a:ext cx="1220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charset="0"/>
              </a:rPr>
              <a:t>Wide, open dura</a:t>
            </a: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95250" y="2305050"/>
            <a:ext cx="28368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2"/>
                </a:solidFill>
                <a:latin typeface="Calibri" charset="0"/>
              </a:rPr>
              <a:t>Treatment is escalated to the next level based upon a goal of ICP &lt; 20 mm Hg and CPP 50 – 70 mm Hg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9636" y="354188"/>
            <a:ext cx="6479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+mn-lt"/>
              </a:rPr>
              <a:t>Step-wise ICP Management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 2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FFFFFF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1033</TotalTime>
  <Words>683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 2</vt:lpstr>
      <vt:lpstr>Theme1</vt:lpstr>
      <vt:lpstr>ICP Management</vt:lpstr>
      <vt:lpstr>Monro-Kellie Doctrine  (Edinburgh, 1783)</vt:lpstr>
      <vt:lpstr>CO2 Reactivity </vt:lpstr>
      <vt:lpstr>Hyperventilation</vt:lpstr>
      <vt:lpstr>Mannitol is used</vt:lpstr>
      <vt:lpstr>PowerPoint Presentation</vt:lpstr>
      <vt:lpstr>Intracranial Pressure Monitoring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Health Sciences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 ICP Management</dc:title>
  <dc:creator>SNS</dc:creator>
  <cp:lastModifiedBy>Joni Shulman</cp:lastModifiedBy>
  <cp:revision>57</cp:revision>
  <dcterms:created xsi:type="dcterms:W3CDTF">2011-11-06T16:53:54Z</dcterms:created>
  <dcterms:modified xsi:type="dcterms:W3CDTF">2020-03-02T22:56:05Z</dcterms:modified>
</cp:coreProperties>
</file>