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11553"/>
    <a:srgbClr val="021D72"/>
    <a:srgbClr val="010173"/>
    <a:srgbClr val="E28700"/>
    <a:srgbClr val="CC7900"/>
    <a:srgbClr val="FFF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75698" autoAdjust="0"/>
  </p:normalViewPr>
  <p:slideViewPr>
    <p:cSldViewPr snapToGrid="0" snapToObjects="1">
      <p:cViewPr varScale="1">
        <p:scale>
          <a:sx n="28" d="100"/>
          <a:sy n="28" d="100"/>
        </p:scale>
        <p:origin x="12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8217-EF17-4FE8-95D5-D8DFBE546F6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62871-9E75-40ED-A0EB-72287FFAB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7C4657-CD7E-1D4C-8948-1C8524B205A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endParaRPr lang="en-US" dirty="0">
              <a:ea typeface="ＭＳ Ｐゴシック" charset="0"/>
            </a:endParaRPr>
          </a:p>
          <a:p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2871-9E75-40ED-A0EB-72287FFABE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2871-9E75-40ED-A0EB-72287FFABE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62871-9E75-40ED-A0EB-72287FFABE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0C82F-0283-473C-8F47-FADE614BCAC9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353C-F13E-40B7-B575-8606CE3D6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B356B-ECC6-4AA8-9D60-D8A60048234B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2AD3-9471-427C-BC6F-49C6B485E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254CD-AB17-468F-AEAE-D895E5C01A9B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F4636-2FAD-4717-AADB-81A52D563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D7B9A-5AAC-4E60-AF2F-5CEB64BEEAED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3D69-1E25-4431-8924-C08510EEA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28234-B706-468A-8FD9-E1FE9FC25A84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AB50-E483-46E2-A48D-75BA3140B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78D5D-2C44-446A-858B-1B88F477F2AD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F9A70-E180-40DD-97B6-F17DE15F2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7A26A-EF0C-4799-A390-DB12DC6F1D20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C8CD9-FE16-4854-9969-9D24321BA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A673E-CD62-4C39-9C71-577CC70BCFB1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26E55-51DB-4769-8587-CD8E8E62C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BAC5F-99A3-4425-9440-B076AC740979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597D-AA87-4180-B71B-C5C3F8057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D293A-E44A-4D38-B78F-787815A902FC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1AE4-9037-4BE9-AEF8-A225F07546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F07D0-527C-4EFB-8296-456528A5CA92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7DE90-F731-408B-B9AD-A05271064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261A2151-8580-4D94-868E-4B811F6955B1}" type="datetime1">
              <a:rPr lang="en-US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E45C4A91-623E-47C5-9A9E-3EE2E75BF1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942975"/>
            <a:ext cx="8048625" cy="3238500"/>
          </a:xfrm>
          <a:effectLst>
            <a:outerShdw dist="25401" dir="2700000" rotWithShape="0">
              <a:srgbClr val="000000">
                <a:alpha val="42999"/>
              </a:srgbClr>
            </a:outerShdw>
          </a:effectLst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/>
            </a:r>
            <a:b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US" sz="54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Handoffs</a:t>
            </a:r>
            <a: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/>
            </a:r>
            <a:br>
              <a:rPr 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SNS Resident Training Course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Sample Template for Handoffs:</a:t>
            </a:r>
            <a:br>
              <a:rPr lang="en-US" sz="3600" dirty="0"/>
            </a:br>
            <a:r>
              <a:rPr lang="en-US" sz="3600" dirty="0"/>
              <a:t>“SBAR”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333" y="1426105"/>
            <a:ext cx="8538809" cy="1387548"/>
          </a:xfrm>
        </p:spPr>
        <p:txBody>
          <a:bodyPr>
            <a:normAutofit/>
          </a:bodyPr>
          <a:lstStyle/>
          <a:p>
            <a:r>
              <a:rPr lang="en-US" sz="2400" dirty="0"/>
              <a:t>Originally developed in the U.S. military, adapted for healthcare</a:t>
            </a:r>
          </a:p>
          <a:p>
            <a:r>
              <a:rPr lang="en-US" sz="2400" dirty="0"/>
              <a:t>Most commonly cited handoff tool</a:t>
            </a:r>
          </a:p>
          <a:p>
            <a:r>
              <a:rPr lang="en-US" sz="2400" dirty="0"/>
              <a:t>Endorsed by the WHO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69298"/>
              </p:ext>
            </p:extLst>
          </p:nvPr>
        </p:nvGraphicFramePr>
        <p:xfrm>
          <a:off x="595429" y="2813653"/>
          <a:ext cx="8018919" cy="30234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108">
                <a:tc>
                  <a:txBody>
                    <a:bodyPr/>
                    <a:lstStyle/>
                    <a:p>
                      <a:r>
                        <a:rPr lang="en-US" sz="2600" dirty="0"/>
                        <a:t>S</a:t>
                      </a:r>
                      <a:endParaRPr lang="en-US" sz="2600" b="1" dirty="0"/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S</a:t>
                      </a:r>
                      <a:r>
                        <a:rPr lang="en-US" sz="1700" b="0" u="none" dirty="0"/>
                        <a:t>ituation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ID, covering MD and contact info, present illness, procedure details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726">
                <a:tc>
                  <a:txBody>
                    <a:bodyPr/>
                    <a:lstStyle/>
                    <a:p>
                      <a:r>
                        <a:rPr lang="en-US" sz="2600" b="1" dirty="0"/>
                        <a:t>B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B</a:t>
                      </a:r>
                      <a:r>
                        <a:rPr lang="en-US" sz="1700" b="0" dirty="0"/>
                        <a:t>ackground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Diagnosis, code status, </a:t>
                      </a:r>
                      <a:r>
                        <a:rPr lang="en-US" sz="17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PMHx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surgical </a:t>
                      </a:r>
                      <a:r>
                        <a:rPr lang="en-US" sz="17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Hx</a:t>
                      </a:r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Meds, Allergies, VS, lab results, significant events during hospital stay, pertinent exam findings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08">
                <a:tc>
                  <a:txBody>
                    <a:bodyPr/>
                    <a:lstStyle/>
                    <a:p>
                      <a:r>
                        <a:rPr lang="en-US" sz="2600" b="1" dirty="0"/>
                        <a:t>A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A</a:t>
                      </a:r>
                      <a:r>
                        <a:rPr lang="en-US" sz="1700" b="0" dirty="0"/>
                        <a:t>ssessment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 needs and concerns, cardiovascular stability, surgical complications, relevant cultural factors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108">
                <a:tc>
                  <a:txBody>
                    <a:bodyPr/>
                    <a:lstStyle/>
                    <a:p>
                      <a:r>
                        <a:rPr lang="en-US" sz="2600" b="1" dirty="0"/>
                        <a:t>R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u="sng" dirty="0"/>
                        <a:t>R</a:t>
                      </a:r>
                      <a:r>
                        <a:rPr lang="en-US" sz="1700" b="0" dirty="0"/>
                        <a:t>ecommendation</a:t>
                      </a:r>
                    </a:p>
                  </a:txBody>
                  <a:tcPr marL="85873" marR="85873" marT="42936" marB="42936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 plan, discharge plan, preoperative assessment complete or not, etc.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61">
                <a:tc gridSpan="3">
                  <a:txBody>
                    <a:bodyPr/>
                    <a:lstStyle/>
                    <a:p>
                      <a:r>
                        <a:rPr lang="en-US" sz="1700" b="0" dirty="0"/>
                        <a:t>Time</a:t>
                      </a:r>
                      <a:r>
                        <a:rPr lang="en-US" sz="1700" b="0" baseline="0" dirty="0"/>
                        <a:t>  is allowed for dialog and questions at the end.</a:t>
                      </a:r>
                      <a:endParaRPr lang="en-US" sz="1700" b="0" dirty="0"/>
                    </a:p>
                  </a:txBody>
                  <a:tcPr marL="85873" marR="85873" marT="42936" marB="42936"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5429" y="5919280"/>
            <a:ext cx="5230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Riesenberg</a:t>
            </a:r>
            <a:r>
              <a:rPr lang="en-US" sz="1400" dirty="0">
                <a:solidFill>
                  <a:schemeClr val="bg1"/>
                </a:solidFill>
              </a:rPr>
              <a:t> LA et al.  Am J </a:t>
            </a:r>
            <a:r>
              <a:rPr lang="da-DK" sz="1400" dirty="0">
                <a:solidFill>
                  <a:schemeClr val="bg1"/>
                </a:solidFill>
              </a:rPr>
              <a:t>Med </a:t>
            </a:r>
            <a:r>
              <a:rPr lang="da-DK" sz="1400" dirty="0" err="1">
                <a:solidFill>
                  <a:schemeClr val="bg1"/>
                </a:solidFill>
              </a:rPr>
              <a:t>Qual</a:t>
            </a:r>
            <a:r>
              <a:rPr lang="da-DK" sz="1400" dirty="0">
                <a:solidFill>
                  <a:schemeClr val="bg1"/>
                </a:solidFill>
              </a:rPr>
              <a:t> 24:196–204, 2009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4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Handoffs in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0875"/>
            <a:ext cx="8991600" cy="4120366"/>
          </a:xfrm>
        </p:spPr>
        <p:txBody>
          <a:bodyPr>
            <a:normAutofit/>
          </a:bodyPr>
          <a:lstStyle/>
          <a:p>
            <a:r>
              <a:rPr lang="en-US" sz="2400" dirty="0"/>
              <a:t>Specific challenges in neurosurgery handoffs</a:t>
            </a:r>
          </a:p>
          <a:p>
            <a:pPr lvl="1"/>
            <a:r>
              <a:rPr lang="en-US" sz="1800" dirty="0"/>
              <a:t>Severity and acuity of illness</a:t>
            </a:r>
          </a:p>
          <a:p>
            <a:pPr lvl="1"/>
            <a:r>
              <a:rPr lang="en-US" sz="1800" dirty="0"/>
              <a:t>Risks associated with lumbar and external ventricular drains</a:t>
            </a:r>
          </a:p>
          <a:p>
            <a:pPr lvl="1"/>
            <a:r>
              <a:rPr lang="en-US" sz="1800" dirty="0"/>
              <a:t>Management of elevated ICP</a:t>
            </a:r>
          </a:p>
          <a:p>
            <a:pPr lvl="1"/>
            <a:r>
              <a:rPr lang="en-US" sz="1800" dirty="0"/>
              <a:t>Indications for surgery </a:t>
            </a:r>
            <a:r>
              <a:rPr lang="en-US" sz="1800" dirty="0" err="1"/>
              <a:t>vs</a:t>
            </a:r>
            <a:r>
              <a:rPr lang="en-US" sz="1800" dirty="0"/>
              <a:t> conservative management</a:t>
            </a:r>
          </a:p>
          <a:p>
            <a:pPr lvl="1"/>
            <a:r>
              <a:rPr lang="en-US" sz="1800" dirty="0"/>
              <a:t>Importance of serial neurological exams</a:t>
            </a:r>
          </a:p>
          <a:p>
            <a:pPr lvl="1"/>
            <a:r>
              <a:rPr lang="en-US" sz="1800" dirty="0"/>
              <a:t>Many others</a:t>
            </a:r>
            <a:endParaRPr lang="en-US" sz="2400" dirty="0"/>
          </a:p>
          <a:p>
            <a:r>
              <a:rPr lang="en-US" sz="2400" dirty="0"/>
              <a:t>Significant opportunity for improvements in neurosurgery handoffs</a:t>
            </a:r>
          </a:p>
          <a:p>
            <a:pPr lvl="1"/>
            <a:r>
              <a:rPr lang="en-US" sz="1800" dirty="0"/>
              <a:t>Babu et al.  </a:t>
            </a:r>
            <a:r>
              <a:rPr lang="en-US" sz="1800" dirty="0" err="1"/>
              <a:t>PLoS</a:t>
            </a:r>
            <a:r>
              <a:rPr lang="en-US" sz="1800" dirty="0"/>
              <a:t> ONE, 2012</a:t>
            </a:r>
          </a:p>
          <a:p>
            <a:pPr lvl="1"/>
            <a:r>
              <a:rPr lang="en-US" sz="1800" dirty="0"/>
              <a:t>Survey of 449/795 residents</a:t>
            </a:r>
          </a:p>
          <a:p>
            <a:pPr lvl="1"/>
            <a:r>
              <a:rPr lang="en-US" sz="1800" dirty="0"/>
              <a:t>98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8" y="5313140"/>
            <a:ext cx="8387992" cy="115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27" y="4090661"/>
            <a:ext cx="4260703" cy="12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5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Sample Template for NSG Handoffs:</a:t>
            </a:r>
            <a:br>
              <a:rPr lang="en-US" sz="3600" dirty="0"/>
            </a:br>
            <a:r>
              <a:rPr lang="en-US" sz="3600" dirty="0"/>
              <a:t>The “SAAFE” Checklist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867" y="5427453"/>
            <a:ext cx="628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Fallah</a:t>
            </a:r>
            <a:r>
              <a:rPr lang="en-US" sz="1600" dirty="0">
                <a:solidFill>
                  <a:schemeClr val="bg1"/>
                </a:solidFill>
              </a:rPr>
              <a:t> A et al.  </a:t>
            </a:r>
            <a:r>
              <a:rPr lang="en-US" sz="1600" i="1" dirty="0">
                <a:solidFill>
                  <a:schemeClr val="bg1"/>
                </a:solidFill>
              </a:rPr>
              <a:t>World </a:t>
            </a:r>
            <a:r>
              <a:rPr lang="en-US" sz="1600" i="1" dirty="0" err="1">
                <a:solidFill>
                  <a:schemeClr val="bg1"/>
                </a:solidFill>
              </a:rPr>
              <a:t>Neurosurg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2012 Jan 16 [</a:t>
            </a:r>
            <a:r>
              <a:rPr lang="en-US" sz="1600" dirty="0" err="1">
                <a:solidFill>
                  <a:schemeClr val="bg1"/>
                </a:solidFill>
              </a:rPr>
              <a:t>Epub</a:t>
            </a:r>
            <a:r>
              <a:rPr lang="en-US" sz="1600" dirty="0">
                <a:solidFill>
                  <a:schemeClr val="bg1"/>
                </a:solidFill>
              </a:rPr>
              <a:t> ahead of print]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022314"/>
              </p:ext>
            </p:extLst>
          </p:nvPr>
        </p:nvGraphicFramePr>
        <p:xfrm>
          <a:off x="287867" y="1952733"/>
          <a:ext cx="8538810" cy="347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S</a:t>
                      </a:r>
                      <a:r>
                        <a:rPr lang="en-US" sz="1800" b="0" dirty="0"/>
                        <a:t>ick patients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Relevant information pertaining to the sickest patients on service with a plan for clinical deterioration.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A</a:t>
                      </a:r>
                      <a:r>
                        <a:rPr lang="en-US" sz="1800" dirty="0"/>
                        <a:t>fter Surgery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Summary of all recent post-op patients, who are vulnerable to early complications.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A</a:t>
                      </a:r>
                      <a:r>
                        <a:rPr lang="en-US" sz="1800" dirty="0"/>
                        <a:t>dmissions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Recent and expected admissions with treatment plans.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F</a:t>
                      </a:r>
                      <a:r>
                        <a:rPr lang="en-US" sz="1800" dirty="0"/>
                        <a:t>ollow closely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Patients with neurological conditions known to have a natural history of clinical deterioration.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E</a:t>
                      </a:r>
                      <a:r>
                        <a:rPr lang="en-US" sz="1800" dirty="0"/>
                        <a:t>ssential run-through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 complete run-through of the patient list, highlighting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diagnosis, pertinent history, course in hospital, active issues and outstanding tasks.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9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Tools for Use in Handoffs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596043"/>
            <a:ext cx="8842917" cy="4827059"/>
          </a:xfrm>
        </p:spPr>
        <p:txBody>
          <a:bodyPr>
            <a:normAutofit/>
          </a:bodyPr>
          <a:lstStyle/>
          <a:p>
            <a:r>
              <a:rPr lang="en-US" sz="2400" dirty="0"/>
              <a:t>Presently, &gt;25 mnemonics exist for use as handoff tools</a:t>
            </a:r>
          </a:p>
          <a:p>
            <a:pPr lvl="1"/>
            <a:r>
              <a:rPr lang="en-US" sz="2000" dirty="0"/>
              <a:t>May not be “one size fits all”</a:t>
            </a:r>
          </a:p>
          <a:p>
            <a:endParaRPr lang="en-US" sz="2400" dirty="0"/>
          </a:p>
          <a:p>
            <a:pPr marL="342900" lvl="1" indent="-342900">
              <a:buFont typeface="Arial" charset="0"/>
              <a:buChar char="•"/>
            </a:pPr>
            <a:r>
              <a:rPr lang="en-US" sz="2400" dirty="0" err="1"/>
              <a:t>Jorm</a:t>
            </a:r>
            <a:r>
              <a:rPr lang="en-US" sz="2400" dirty="0"/>
              <a:t> et al.  </a:t>
            </a:r>
            <a:r>
              <a:rPr lang="en-US" sz="2400" i="1" dirty="0"/>
              <a:t>Med J </a:t>
            </a:r>
            <a:r>
              <a:rPr lang="en-US" sz="2400" i="1" dirty="0" err="1"/>
              <a:t>Aust</a:t>
            </a:r>
            <a:r>
              <a:rPr lang="en-US" sz="2400" dirty="0"/>
              <a:t>, 2009 asserts that the best handoff tool is created through </a:t>
            </a:r>
            <a:r>
              <a:rPr lang="en-US" sz="2400" dirty="0">
                <a:solidFill>
                  <a:srgbClr val="E28700"/>
                </a:solidFill>
              </a:rPr>
              <a:t>“flexible standardization” </a:t>
            </a:r>
            <a:r>
              <a:rPr lang="en-US" sz="2400" dirty="0"/>
              <a:t>and contains:</a:t>
            </a:r>
          </a:p>
          <a:p>
            <a:pPr lvl="1"/>
            <a:r>
              <a:rPr lang="en-US" sz="2000" dirty="0"/>
              <a:t>Minimum core clinical content</a:t>
            </a:r>
          </a:p>
          <a:p>
            <a:pPr lvl="1"/>
            <a:r>
              <a:rPr lang="en-US" sz="2000" dirty="0"/>
              <a:t>Customization based on local/institutional needs</a:t>
            </a:r>
          </a:p>
          <a:p>
            <a:pPr lvl="1"/>
            <a:r>
              <a:rPr lang="en-US" sz="2000" dirty="0"/>
              <a:t>Specialty-specific content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51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20" y="274638"/>
            <a:ext cx="8742556" cy="1143000"/>
          </a:xfrm>
        </p:spPr>
        <p:txBody>
          <a:bodyPr/>
          <a:lstStyle/>
          <a:p>
            <a:r>
              <a:rPr lang="en-US" sz="3200" dirty="0"/>
              <a:t>Sample Handoff Form from Washington University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21" y="2066881"/>
            <a:ext cx="8742556" cy="15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20" y="4478446"/>
            <a:ext cx="8742555" cy="36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421" y="1697549"/>
            <a:ext cx="199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Electronic Form: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421" y="4109114"/>
            <a:ext cx="199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Rounding List: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421" y="5117068"/>
            <a:ext cx="360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(Data auto-populates from EMR)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cs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Transfer content and professional responsibility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Communication strategies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Face-to-face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Prioritize time on the sickest patients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Ask questions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cs typeface="Arial" charset="0"/>
              </a:rPr>
              <a:t>“Read-back” to increase memory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Verbal content with specific contingency plans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Comprehensive, updated written content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Arial" charset="0"/>
                <a:cs typeface="Arial" charset="0"/>
              </a:rPr>
              <a:t>Tasks to be completed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E28700"/>
                </a:solidFill>
                <a:latin typeface="Arial" charset="0"/>
                <a:cs typeface="Arial" charset="0"/>
              </a:rPr>
              <a:t>Standardize the handoff format!</a:t>
            </a:r>
          </a:p>
        </p:txBody>
      </p:sp>
    </p:spTree>
    <p:extLst>
      <p:ext uri="{BB962C8B-B14F-4D97-AF65-F5344CB8AC3E}">
        <p14:creationId xmlns:p14="http://schemas.microsoft.com/office/powerpoint/2010/main" val="352775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5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Need for Safer Transitions of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91" y="5377822"/>
            <a:ext cx="21852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Joint Commission’s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Annual Report on Quality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and Safety </a:t>
            </a:r>
            <a:r>
              <a:rPr lang="en-US" sz="1400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93541"/>
            <a:ext cx="8229600" cy="1370245"/>
          </a:xfrm>
        </p:spPr>
        <p:txBody>
          <a:bodyPr>
            <a:normAutofit/>
          </a:bodyPr>
          <a:lstStyle/>
          <a:p>
            <a:r>
              <a:rPr lang="en-US" sz="2400" dirty="0"/>
              <a:t>Medical errors result in ~98,000 deaths/year in the U.S.</a:t>
            </a:r>
          </a:p>
          <a:p>
            <a:r>
              <a:rPr lang="en-US" sz="2400" dirty="0"/>
              <a:t>Communication errors cited in nearly 65% of sentinel events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/>
          <a:srcRect t="5278" b="162"/>
          <a:stretch/>
        </p:blipFill>
        <p:spPr>
          <a:xfrm>
            <a:off x="2861733" y="2508911"/>
            <a:ext cx="6204767" cy="36075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992977"/>
            <a:ext cx="3091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u="sng" dirty="0">
                <a:solidFill>
                  <a:schemeClr val="bg1"/>
                </a:solidFill>
              </a:rPr>
              <a:t>Sentinel event </a:t>
            </a:r>
            <a:r>
              <a:rPr lang="en-US" sz="1600" dirty="0">
                <a:solidFill>
                  <a:schemeClr val="bg1"/>
                </a:solidFill>
              </a:rPr>
              <a:t>= preventable adverse events that result in serious injury or death</a:t>
            </a:r>
          </a:p>
        </p:txBody>
      </p:sp>
    </p:spTree>
    <p:extLst>
      <p:ext uri="{BB962C8B-B14F-4D97-AF65-F5344CB8AC3E}">
        <p14:creationId xmlns:p14="http://schemas.microsoft.com/office/powerpoint/2010/main" val="315477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294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Need for Safer Transitions of Care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815" r="7100"/>
          <a:stretch/>
        </p:blipFill>
        <p:spPr>
          <a:xfrm>
            <a:off x="4656667" y="1708861"/>
            <a:ext cx="4030133" cy="428272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0200" y="2078581"/>
            <a:ext cx="4038600" cy="40654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43% or surgical adverse events attributed to communication errors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Handoff error or clinician shift change implicated in 66% of these</a:t>
            </a: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891440" y="5252923"/>
            <a:ext cx="1765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Gawande</a:t>
            </a:r>
            <a:r>
              <a:rPr lang="en-US" sz="1400" dirty="0">
                <a:solidFill>
                  <a:schemeClr val="bg1"/>
                </a:solidFill>
              </a:rPr>
              <a:t> et al.</a:t>
            </a:r>
          </a:p>
          <a:p>
            <a:pPr algn="r"/>
            <a:r>
              <a:rPr lang="en-US" sz="1400" i="1" dirty="0">
                <a:solidFill>
                  <a:schemeClr val="bg1"/>
                </a:solidFill>
              </a:rPr>
              <a:t>Surgery </a:t>
            </a:r>
            <a:r>
              <a:rPr lang="en-US" sz="1400" dirty="0">
                <a:solidFill>
                  <a:schemeClr val="bg1"/>
                </a:solidFill>
              </a:rPr>
              <a:t>133:614-21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391701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Handoffs and Their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2467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Handoff: </a:t>
            </a:r>
            <a:r>
              <a:rPr lang="en-US" sz="2400" i="1" dirty="0"/>
              <a:t>definitions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Verbal and written communications between healthcare professionals as they transition between work shifts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Transfer of primary responsibility of patient care to another person</a:t>
            </a:r>
          </a:p>
          <a:p>
            <a:pPr marL="514350" indent="-457200"/>
            <a:endParaRPr lang="en-US" sz="2400" dirty="0"/>
          </a:p>
          <a:p>
            <a:pPr marL="457200" indent="-400050"/>
            <a:r>
              <a:rPr lang="en-US" sz="2400" dirty="0"/>
              <a:t>Cross-coverage is an independent predictor of potentially preventable adverse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39" y="5149447"/>
            <a:ext cx="4234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Burton MC et al.  </a:t>
            </a:r>
            <a:r>
              <a:rPr lang="en-US" sz="1400" i="1" dirty="0">
                <a:solidFill>
                  <a:schemeClr val="bg1"/>
                </a:solidFill>
              </a:rPr>
              <a:t>J </a:t>
            </a:r>
            <a:r>
              <a:rPr lang="en-US" sz="1400" i="1" dirty="0" err="1">
                <a:solidFill>
                  <a:schemeClr val="bg1"/>
                </a:solidFill>
              </a:rPr>
              <a:t>Hosp</a:t>
            </a:r>
            <a:r>
              <a:rPr lang="en-US" sz="1400" i="1" dirty="0">
                <a:solidFill>
                  <a:schemeClr val="bg1"/>
                </a:solidFill>
              </a:rPr>
              <a:t> Med </a:t>
            </a:r>
            <a:r>
              <a:rPr lang="en-US" sz="1400" dirty="0">
                <a:solidFill>
                  <a:schemeClr val="bg1"/>
                </a:solidFill>
              </a:rPr>
              <a:t>5:547-52, 2010</a:t>
            </a:r>
          </a:p>
          <a:p>
            <a:r>
              <a:rPr lang="en-US" sz="1400" dirty="0">
                <a:solidFill>
                  <a:schemeClr val="bg1"/>
                </a:solidFill>
              </a:rPr>
              <a:t>Van Eaton et al.  </a:t>
            </a:r>
            <a:r>
              <a:rPr lang="en-US" sz="1400" i="1" dirty="0">
                <a:solidFill>
                  <a:schemeClr val="bg1"/>
                </a:solidFill>
              </a:rPr>
              <a:t>J Am </a:t>
            </a:r>
            <a:r>
              <a:rPr lang="en-US" sz="1400" i="1" dirty="0" err="1">
                <a:solidFill>
                  <a:schemeClr val="bg1"/>
                </a:solidFill>
              </a:rPr>
              <a:t>Coll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Surg</a:t>
            </a:r>
            <a:r>
              <a:rPr lang="en-US" sz="1400" dirty="0">
                <a:solidFill>
                  <a:schemeClr val="bg1"/>
                </a:solidFill>
              </a:rPr>
              <a:t>  200:538-45, 2005</a:t>
            </a:r>
          </a:p>
        </p:txBody>
      </p:sp>
    </p:spTree>
    <p:extLst>
      <p:ext uri="{BB962C8B-B14F-4D97-AF65-F5344CB8AC3E}">
        <p14:creationId xmlns:p14="http://schemas.microsoft.com/office/powerpoint/2010/main" val="275315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Modifiable Factors in Deficient Handoffs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31" y="1295873"/>
            <a:ext cx="8229600" cy="5070717"/>
          </a:xfrm>
        </p:spPr>
        <p:txBody>
          <a:bodyPr>
            <a:normAutofit/>
          </a:bodyPr>
          <a:lstStyle/>
          <a:p>
            <a:r>
              <a:rPr lang="en-US" sz="2000" dirty="0"/>
              <a:t>Background noise or activity</a:t>
            </a:r>
          </a:p>
          <a:p>
            <a:r>
              <a:rPr lang="en-US" sz="2000" dirty="0"/>
              <a:t>Disorganized communication</a:t>
            </a:r>
          </a:p>
          <a:p>
            <a:r>
              <a:rPr lang="en-US" sz="2000" dirty="0"/>
              <a:t>Too much/too little information</a:t>
            </a:r>
          </a:p>
          <a:p>
            <a:r>
              <a:rPr lang="en-US" sz="2000" dirty="0"/>
              <a:t>Failure to communicate high-risk status</a:t>
            </a:r>
          </a:p>
          <a:p>
            <a:r>
              <a:rPr lang="en-US" sz="2000" dirty="0"/>
              <a:t>Incomplete </a:t>
            </a:r>
            <a:r>
              <a:rPr lang="en-US" sz="2000" u="sng" dirty="0"/>
              <a:t>transition of responsibility</a:t>
            </a:r>
          </a:p>
          <a:p>
            <a:r>
              <a:rPr lang="en-US" sz="2000" dirty="0"/>
              <a:t>Hierarchical barriers</a:t>
            </a:r>
          </a:p>
          <a:p>
            <a:pPr lvl="1"/>
            <a:r>
              <a:rPr lang="en-US" sz="1600" dirty="0"/>
              <a:t>Junior residents reluctant to hand work off to seniors</a:t>
            </a:r>
          </a:p>
          <a:p>
            <a:r>
              <a:rPr lang="en-US" sz="2000" dirty="0"/>
              <a:t>Mismatch of information conveyed</a:t>
            </a:r>
          </a:p>
          <a:p>
            <a:pPr lvl="1"/>
            <a:r>
              <a:rPr lang="en-US" sz="1800" dirty="0"/>
              <a:t>Differing levels of resident experience/seniority</a:t>
            </a:r>
          </a:p>
          <a:p>
            <a:pPr lvl="1"/>
            <a:r>
              <a:rPr lang="en-US" sz="1800" dirty="0"/>
              <a:t>Differing expectations by provider type</a:t>
            </a:r>
          </a:p>
          <a:p>
            <a:r>
              <a:rPr lang="en-US" sz="2000" dirty="0"/>
              <a:t>Communication Breakdown</a:t>
            </a:r>
          </a:p>
          <a:p>
            <a:pPr lvl="1"/>
            <a:r>
              <a:rPr lang="en-US" sz="1800" dirty="0"/>
              <a:t>Speaker: overestimates how well the message is understood</a:t>
            </a:r>
          </a:p>
          <a:p>
            <a:pPr lvl="1"/>
            <a:r>
              <a:rPr lang="en-US" sz="1800" dirty="0"/>
              <a:t>Listener: failure to listen</a:t>
            </a:r>
          </a:p>
        </p:txBody>
      </p:sp>
      <p:pic>
        <p:nvPicPr>
          <p:cNvPr id="4" name="Content Placeholder 3" descr="far-side-what-dogs-he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1775"/>
          <a:stretch/>
        </p:blipFill>
        <p:spPr>
          <a:xfrm>
            <a:off x="6092457" y="1295873"/>
            <a:ext cx="2796396" cy="3566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16" y="6028036"/>
            <a:ext cx="3888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Pham JC et al</a:t>
            </a:r>
            <a:r>
              <a:rPr lang="en-US" sz="1400" i="1" dirty="0">
                <a:solidFill>
                  <a:schemeClr val="bg1"/>
                </a:solidFill>
              </a:rPr>
              <a:t>.  Ann Rev Med </a:t>
            </a:r>
            <a:r>
              <a:rPr lang="en-US" sz="1400" dirty="0">
                <a:solidFill>
                  <a:schemeClr val="bg1"/>
                </a:solidFill>
              </a:rPr>
              <a:t>63:447-63, 2012</a:t>
            </a:r>
          </a:p>
        </p:txBody>
      </p:sp>
    </p:spTree>
    <p:extLst>
      <p:ext uri="{BB962C8B-B14F-4D97-AF65-F5344CB8AC3E}">
        <p14:creationId xmlns:p14="http://schemas.microsoft.com/office/powerpoint/2010/main" val="19358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Emphasis: Transition of </a:t>
            </a:r>
            <a:r>
              <a:rPr lang="en-US" sz="3600" i="1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 finishing a case in the evening, an attending comes to round in the ICU and asks the night float about a CT on a patient that s/he is covering.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“I’m sorry, that’s not my patient” is not acceptable!</a:t>
            </a:r>
          </a:p>
          <a:p>
            <a:endParaRPr lang="en-US" sz="2400" dirty="0"/>
          </a:p>
          <a:p>
            <a:r>
              <a:rPr lang="en-US" sz="2400" dirty="0"/>
              <a:t>Handoffs transfer </a:t>
            </a:r>
            <a:r>
              <a:rPr lang="en-US" sz="2400" dirty="0">
                <a:solidFill>
                  <a:srgbClr val="E28700"/>
                </a:solidFill>
              </a:rPr>
              <a:t>professional responsibility </a:t>
            </a:r>
            <a:r>
              <a:rPr lang="en-US" sz="2400" dirty="0"/>
              <a:t>of patients in addition to informational content.</a:t>
            </a:r>
          </a:p>
        </p:txBody>
      </p:sp>
    </p:spTree>
    <p:extLst>
      <p:ext uri="{BB962C8B-B14F-4D97-AF65-F5344CB8AC3E}">
        <p14:creationId xmlns:p14="http://schemas.microsoft.com/office/powerpoint/2010/main" val="30823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charset="0"/>
                <a:cs typeface="Arial" charset="0"/>
              </a:rPr>
              <a:t>Improving Handoffs: Why Now?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332" y="1173163"/>
            <a:ext cx="885613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rate of preventable adverse events remains unacceptably high</a:t>
            </a:r>
          </a:p>
          <a:p>
            <a:pPr lvl="1"/>
            <a:r>
              <a:rPr lang="en-US" sz="2000" dirty="0"/>
              <a:t>Conventional, non-standardized handoffs anticipated only 42% of overnight adverse events on surgical patients </a:t>
            </a:r>
          </a:p>
          <a:p>
            <a:endParaRPr lang="en-US" sz="2400" dirty="0"/>
          </a:p>
          <a:p>
            <a:r>
              <a:rPr lang="en-US" sz="2400" dirty="0"/>
              <a:t>Implementation of duty hours restrictions</a:t>
            </a:r>
          </a:p>
          <a:p>
            <a:pPr lvl="1"/>
            <a:r>
              <a:rPr lang="en-US" sz="2000" dirty="0"/>
              <a:t>Number of handoffs increased 40% after in implementation in 2003</a:t>
            </a:r>
          </a:p>
          <a:p>
            <a:pPr lvl="1"/>
            <a:r>
              <a:rPr lang="en-US" sz="2000" dirty="0"/>
              <a:t>Average of 15 handovers during a 5-day hospitalization since 2011</a:t>
            </a:r>
          </a:p>
          <a:p>
            <a:pPr lvl="1"/>
            <a:r>
              <a:rPr lang="en-US" sz="2000" dirty="0"/>
              <a:t>Cultural change in healthcare that emphasizes shifts</a:t>
            </a:r>
          </a:p>
          <a:p>
            <a:pPr lvl="1"/>
            <a:endParaRPr lang="en-US" sz="2000" dirty="0"/>
          </a:p>
          <a:p>
            <a:r>
              <a:rPr lang="en-US" sz="2400" dirty="0"/>
              <a:t>Increasing involvement of non-physician providers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332" y="5473005"/>
            <a:ext cx="4598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Scoglietti</a:t>
            </a:r>
            <a:r>
              <a:rPr lang="en-US" sz="1400" dirty="0">
                <a:solidFill>
                  <a:schemeClr val="bg1"/>
                </a:solidFill>
              </a:rPr>
              <a:t> VC et al.  </a:t>
            </a:r>
            <a:r>
              <a:rPr lang="en-US" sz="1400" i="1" dirty="0">
                <a:solidFill>
                  <a:schemeClr val="bg1"/>
                </a:solidFill>
              </a:rPr>
              <a:t>Am </a:t>
            </a:r>
            <a:r>
              <a:rPr lang="en-US" sz="1400" i="1" dirty="0" err="1">
                <a:solidFill>
                  <a:schemeClr val="bg1"/>
                </a:solidFill>
              </a:rPr>
              <a:t>Surg</a:t>
            </a:r>
            <a:r>
              <a:rPr lang="en-US" sz="1400" i="1" dirty="0">
                <a:solidFill>
                  <a:schemeClr val="bg1"/>
                </a:solidFill>
              </a:rPr>
              <a:t>  </a:t>
            </a:r>
            <a:r>
              <a:rPr lang="en-US" sz="1400" dirty="0">
                <a:solidFill>
                  <a:schemeClr val="bg1"/>
                </a:solidFill>
              </a:rPr>
              <a:t>76:682-6, 2010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Vidyarthi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AF et al</a:t>
            </a:r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.  J </a:t>
            </a:r>
            <a:r>
              <a:rPr lang="en-US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Hosp</a:t>
            </a:r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Med 1:257-266, 2006</a:t>
            </a:r>
          </a:p>
          <a:p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Biller CK et al.  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J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Surg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Res  135:275-81, 2006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Babu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MA et al.  </a:t>
            </a:r>
            <a:r>
              <a:rPr lang="en-US" sz="1400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PLoS</a:t>
            </a:r>
            <a:r>
              <a:rPr lang="en-US" sz="1400" i="1" dirty="0">
                <a:solidFill>
                  <a:schemeClr val="bg1"/>
                </a:solidFill>
                <a:latin typeface="Arial" charset="0"/>
                <a:cs typeface="Arial" charset="0"/>
              </a:rPr>
              <a:t> ONE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 7:e41810, 2012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9701"/>
            <a:ext cx="8229600" cy="1466775"/>
          </a:xfrm>
        </p:spPr>
        <p:txBody>
          <a:bodyPr>
            <a:noAutofit/>
          </a:bodyPr>
          <a:lstStyle/>
          <a:p>
            <a:r>
              <a:rPr lang="en-US" sz="3600" dirty="0"/>
              <a:t>Transitions of Care:</a:t>
            </a:r>
            <a:br>
              <a:rPr lang="en-US" sz="3600" dirty="0"/>
            </a:br>
            <a:r>
              <a:rPr lang="en-US" sz="3600" dirty="0"/>
              <a:t>From ACGME Common Program Requirements VI.B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41164"/>
            <a:ext cx="8432377" cy="42062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Programs must design clinical assignments to </a:t>
            </a:r>
            <a:r>
              <a:rPr lang="en-US" sz="2200" dirty="0">
                <a:solidFill>
                  <a:srgbClr val="E28700"/>
                </a:solidFill>
              </a:rPr>
              <a:t>minimize the number of transitions</a:t>
            </a:r>
            <a:r>
              <a:rPr lang="en-US" sz="2200" dirty="0"/>
              <a:t> in patient care.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Sponsoring institutions and programs must ensure and</a:t>
            </a:r>
            <a:r>
              <a:rPr lang="en-US" sz="2200" dirty="0">
                <a:solidFill>
                  <a:srgbClr val="930000"/>
                </a:solidFill>
              </a:rPr>
              <a:t> </a:t>
            </a:r>
            <a:r>
              <a:rPr lang="en-US" sz="2200" dirty="0">
                <a:solidFill>
                  <a:srgbClr val="E28700"/>
                </a:solidFill>
              </a:rPr>
              <a:t>monitor effective, structured hand-over processes</a:t>
            </a:r>
            <a:r>
              <a:rPr lang="en-US" sz="2200" dirty="0">
                <a:solidFill>
                  <a:srgbClr val="930000"/>
                </a:solidFill>
              </a:rPr>
              <a:t> </a:t>
            </a:r>
            <a:r>
              <a:rPr lang="en-US" sz="2200" dirty="0"/>
              <a:t>to facilitate both continuity of care and patient safety.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Programs must </a:t>
            </a:r>
            <a:r>
              <a:rPr lang="en-US" sz="2200" dirty="0">
                <a:solidFill>
                  <a:srgbClr val="E28700"/>
                </a:solidFill>
              </a:rPr>
              <a:t>ensure that residents are competent in communicating </a:t>
            </a:r>
            <a:r>
              <a:rPr lang="en-US" sz="2200" dirty="0"/>
              <a:t>with team members in the hand-over process.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467" y="5467166"/>
            <a:ext cx="2912109" cy="7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Data to Convey in Handoffs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90299"/>
              </p:ext>
            </p:extLst>
          </p:nvPr>
        </p:nvGraphicFramePr>
        <p:xfrm>
          <a:off x="1838261" y="1030204"/>
          <a:ext cx="5466315" cy="50010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2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631">
                <a:tc>
                  <a:txBody>
                    <a:bodyPr/>
                    <a:lstStyle/>
                    <a:p>
                      <a:r>
                        <a:rPr lang="en-US" sz="1700" b="1" dirty="0"/>
                        <a:t>Written Sign-out List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Verbal Exchange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Name/MRN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Describe each patient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Sex/Age</a:t>
                      </a:r>
                    </a:p>
                  </a:txBody>
                  <a:tcPr marL="86407" marR="86407" marT="43204" marB="43204"/>
                </a:tc>
                <a:tc rowSpan="2">
                  <a:txBody>
                    <a:bodyPr/>
                    <a:lstStyle/>
                    <a:p>
                      <a:r>
                        <a:rPr lang="en-US" sz="1500" dirty="0"/>
                        <a:t>Identify active problems with current management and ongoing plan for each problem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35">
                <a:tc>
                  <a:txBody>
                    <a:bodyPr/>
                    <a:lstStyle/>
                    <a:p>
                      <a:r>
                        <a:rPr lang="en-US" sz="1500" dirty="0"/>
                        <a:t>Location</a:t>
                      </a:r>
                    </a:p>
                  </a:txBody>
                  <a:tcPr marL="86407" marR="86407" marT="43204" marB="43204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Attending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Pending studies/tests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Code Status/Sick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Review tasks</a:t>
                      </a:r>
                      <a:r>
                        <a:rPr lang="en-US" sz="1500" baseline="0" dirty="0"/>
                        <a:t> being signed out</a:t>
                      </a:r>
                      <a:endParaRPr lang="en-US" sz="150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 err="1"/>
                        <a:t>Dx</a:t>
                      </a:r>
                      <a:endParaRPr lang="en-US" sz="1500" dirty="0"/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Planned admissions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Operation(s) and date(s)</a:t>
                      </a:r>
                    </a:p>
                  </a:txBody>
                  <a:tcPr marL="86407" marR="86407" marT="43204" marB="43204"/>
                </a:tc>
                <a:tc rowSpan="2">
                  <a:txBody>
                    <a:bodyPr/>
                    <a:lstStyle/>
                    <a:p>
                      <a:r>
                        <a:rPr lang="en-US" sz="1500" b="0" dirty="0"/>
                        <a:t>Expected communications up the chain of command</a:t>
                      </a:r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Focused PMH</a:t>
                      </a:r>
                    </a:p>
                  </a:txBody>
                  <a:tcPr marL="86407" marR="86407" marT="43204" marB="43204"/>
                </a:tc>
                <a:tc vMerge="1"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Focused</a:t>
                      </a:r>
                      <a:r>
                        <a:rPr lang="en-US" sz="1500" baseline="0" dirty="0"/>
                        <a:t> Meds</a:t>
                      </a:r>
                      <a:endParaRPr lang="en-US" sz="1500" dirty="0"/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Tubes/Drains/Lines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Active Issues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Things to Do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29">
                <a:tc>
                  <a:txBody>
                    <a:bodyPr/>
                    <a:lstStyle/>
                    <a:p>
                      <a:r>
                        <a:rPr lang="en-US" sz="1500" dirty="0"/>
                        <a:t>Chain of Command</a:t>
                      </a:r>
                    </a:p>
                  </a:txBody>
                  <a:tcPr marL="86407" marR="86407" marT="43204" marB="43204"/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86407" marR="86407" marT="43204" marB="4320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0" y="6031218"/>
            <a:ext cx="554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Antonoff</a:t>
            </a:r>
            <a:r>
              <a:rPr lang="en-US" sz="1400" dirty="0">
                <a:solidFill>
                  <a:schemeClr val="bg1"/>
                </a:solidFill>
              </a:rPr>
              <a:t>  MB et al.  </a:t>
            </a:r>
            <a:r>
              <a:rPr lang="en-US" sz="1400" i="1" dirty="0">
                <a:solidFill>
                  <a:schemeClr val="bg1"/>
                </a:solidFill>
              </a:rPr>
              <a:t>Am J </a:t>
            </a:r>
            <a:r>
              <a:rPr lang="en-US" sz="1400" i="1" dirty="0" err="1">
                <a:solidFill>
                  <a:schemeClr val="bg1"/>
                </a:solidFill>
              </a:rPr>
              <a:t>Surg</a:t>
            </a:r>
            <a:r>
              <a:rPr lang="en-US" sz="1400" dirty="0">
                <a:solidFill>
                  <a:schemeClr val="bg1"/>
                </a:solidFill>
              </a:rPr>
              <a:t> 2012 Sep 6.  [</a:t>
            </a:r>
            <a:r>
              <a:rPr lang="en-US" sz="1400" dirty="0" err="1">
                <a:solidFill>
                  <a:schemeClr val="bg1"/>
                </a:solidFill>
              </a:rPr>
              <a:t>Epub</a:t>
            </a:r>
            <a:r>
              <a:rPr lang="en-US" sz="1400" dirty="0">
                <a:solidFill>
                  <a:schemeClr val="bg1"/>
                </a:solidFill>
              </a:rPr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406108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989</Words>
  <Application>Microsoft Office PowerPoint</Application>
  <PresentationFormat>On-screen Show (4:3)</PresentationFormat>
  <Paragraphs>158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Theme</vt:lpstr>
      <vt:lpstr> Handoffs SNS Resident Training Course</vt:lpstr>
      <vt:lpstr>The Need for Safer Transitions of Care</vt:lpstr>
      <vt:lpstr>The Need for Safer Transitions of Care</vt:lpstr>
      <vt:lpstr>Handoffs and Their Importance</vt:lpstr>
      <vt:lpstr>Modifiable Factors in Deficient Handoffs</vt:lpstr>
      <vt:lpstr>Emphasis: Transition of Responsibility</vt:lpstr>
      <vt:lpstr>Improving Handoffs: Why Now?</vt:lpstr>
      <vt:lpstr>Transitions of Care: From ACGME Common Program Requirements VI.B</vt:lpstr>
      <vt:lpstr>Data to Convey in Handoffs</vt:lpstr>
      <vt:lpstr>Sample Template for Handoffs: “SBAR”</vt:lpstr>
      <vt:lpstr>Handoffs in Neurosurgery</vt:lpstr>
      <vt:lpstr>Sample Template for NSG Handoffs: The “SAAFE” Checklist</vt:lpstr>
      <vt:lpstr>Tools for Use in Handoffs</vt:lpstr>
      <vt:lpstr>Sample Handoff Form from Washington University</vt:lpstr>
      <vt:lpstr>Summary</vt:lpstr>
    </vt:vector>
  </TitlesOfParts>
  <Company>Oregon Health Sciences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Surgery 101</dc:title>
  <dc:creator>Andrew Rekito</dc:creator>
  <cp:lastModifiedBy>Lisa O'Brien</cp:lastModifiedBy>
  <cp:revision>28</cp:revision>
  <dcterms:created xsi:type="dcterms:W3CDTF">2010-04-16T17:03:25Z</dcterms:created>
  <dcterms:modified xsi:type="dcterms:W3CDTF">2020-05-19T15:08:38Z</dcterms:modified>
</cp:coreProperties>
</file>