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8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7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3"/>
    <p:restoredTop sz="94674"/>
  </p:normalViewPr>
  <p:slideViewPr>
    <p:cSldViewPr snapToGrid="0" snapToObjects="1">
      <p:cViewPr varScale="1">
        <p:scale>
          <a:sx n="92" d="100"/>
          <a:sy n="92" d="100"/>
        </p:scale>
        <p:origin x="134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10847-0828-2047-83A8-1B17E1FC9487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DEBAF-23CD-224A-A33B-453978D6E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50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9899C-AD54-7642-AF7A-8DFF6CCB9F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49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3D494-D6FA-4EAC-A8C4-121F94C288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61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3D494-D6FA-4EAC-A8C4-121F94C288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8819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3D494-D6FA-4EAC-A8C4-121F94C288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06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2B714-8D8D-2B44-8C3D-B7E111F3D1D0}" type="datetimeFigureOut">
              <a:rPr lang="en-US" smtClean="0"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NS.logo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5397500"/>
            <a:ext cx="1464117" cy="14605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930400" y="6165334"/>
            <a:ext cx="6796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THE</a:t>
            </a:r>
            <a:r>
              <a:rPr lang="en-US" sz="2400" baseline="0" dirty="0">
                <a:latin typeface="Times New Roman"/>
                <a:cs typeface="Times New Roman"/>
              </a:rPr>
              <a:t> SOCIETY OF NEUROLOGICAL SURGEONS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8866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57C2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57C2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57C2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57C2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57C2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57C2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0865" y="670561"/>
            <a:ext cx="8504335" cy="2280530"/>
          </a:xfrm>
        </p:spPr>
        <p:txBody>
          <a:bodyPr>
            <a:noAutofit/>
          </a:bodyPr>
          <a:lstStyle/>
          <a:p>
            <a:r>
              <a:rPr lang="en-US" sz="4400" dirty="0">
                <a:latin typeface="Tahoma"/>
                <a:cs typeface="Tahoma"/>
              </a:rPr>
              <a:t>Introduction to Neurosurgical Subspecialties:</a:t>
            </a:r>
            <a:br>
              <a:rPr lang="en-US" sz="4400" dirty="0">
                <a:latin typeface="Tahoma"/>
                <a:cs typeface="Tahoma"/>
              </a:rPr>
            </a:br>
            <a:r>
              <a:rPr lang="en-US" sz="4400" dirty="0">
                <a:latin typeface="Tahoma"/>
                <a:cs typeface="Tahoma"/>
              </a:rPr>
              <a:t/>
            </a:r>
            <a:br>
              <a:rPr lang="en-US" sz="4400" dirty="0">
                <a:latin typeface="Tahoma"/>
                <a:cs typeface="Tahoma"/>
              </a:rPr>
            </a:br>
            <a:r>
              <a:rPr lang="en-US" sz="3600" dirty="0">
                <a:latin typeface="Tahoma"/>
                <a:cs typeface="Tahoma"/>
              </a:rPr>
              <a:t>Spine Neurosurgery</a:t>
            </a:r>
            <a:endParaRPr lang="en-US" sz="4400" dirty="0">
              <a:latin typeface="Tahoma"/>
              <a:cs typeface="Tahom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44899"/>
            <a:ext cx="9144000" cy="1752600"/>
          </a:xfrm>
        </p:spPr>
        <p:txBody>
          <a:bodyPr/>
          <a:lstStyle/>
          <a:p>
            <a:r>
              <a:rPr lang="en-US" dirty="0"/>
              <a:t>Brian L. Hoh, MD</a:t>
            </a:r>
            <a:r>
              <a:rPr lang="en-US" baseline="30000" dirty="0"/>
              <a:t>1</a:t>
            </a:r>
            <a:r>
              <a:rPr lang="en-US" dirty="0"/>
              <a:t> and Gregory J. </a:t>
            </a:r>
            <a:r>
              <a:rPr lang="en-US" dirty="0" err="1"/>
              <a:t>Zipfel</a:t>
            </a:r>
            <a:r>
              <a:rPr lang="en-US" dirty="0"/>
              <a:t>, MD</a:t>
            </a:r>
            <a:r>
              <a:rPr lang="en-US" baseline="30000" dirty="0"/>
              <a:t>2</a:t>
            </a:r>
          </a:p>
          <a:p>
            <a:r>
              <a:rPr lang="en-US" sz="2000" baseline="30000" dirty="0"/>
              <a:t>1</a:t>
            </a:r>
            <a:r>
              <a:rPr lang="en-US" sz="2000" dirty="0"/>
              <a:t>University of Florida, </a:t>
            </a:r>
            <a:r>
              <a:rPr lang="en-US" sz="2000" baseline="30000" dirty="0"/>
              <a:t>2</a:t>
            </a:r>
            <a:r>
              <a:rPr lang="en-US" sz="2000" dirty="0"/>
              <a:t>Washington University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19168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2900"/>
            <a:ext cx="3238500" cy="324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1610488"/>
            <a:ext cx="3147060" cy="3125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91396"/>
            <a:ext cx="30353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6"/>
          <a:stretch/>
        </p:blipFill>
        <p:spPr bwMode="auto">
          <a:xfrm>
            <a:off x="3035300" y="4605554"/>
            <a:ext cx="3162300" cy="222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1"/>
          <a:stretch/>
        </p:blipFill>
        <p:spPr bwMode="auto">
          <a:xfrm>
            <a:off x="5880101" y="4599434"/>
            <a:ext cx="3162299" cy="2233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86500" y="1651491"/>
            <a:ext cx="29464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Minimally invasive, percutaneous stabilization across both fractures</a:t>
            </a:r>
          </a:p>
          <a:p>
            <a:endParaRPr lang="en-US" dirty="0"/>
          </a:p>
          <a:p>
            <a:r>
              <a:rPr lang="en-US" dirty="0"/>
              <a:t>Guidewire insertion</a:t>
            </a:r>
          </a:p>
          <a:p>
            <a:r>
              <a:rPr lang="en-US" dirty="0"/>
              <a:t>Cannulated screw placement</a:t>
            </a:r>
          </a:p>
          <a:p>
            <a:r>
              <a:rPr lang="en-US" dirty="0"/>
              <a:t>Percutaneous connecting rod placement</a:t>
            </a:r>
          </a:p>
          <a:p>
            <a:endParaRPr lang="en-US" dirty="0"/>
          </a:p>
          <a:p>
            <a:r>
              <a:rPr lang="en-US" dirty="0"/>
              <a:t>Closure of 8 x 1 cm incisions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8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>
                <a:latin typeface="Tahoma"/>
                <a:cs typeface="Tahoma"/>
              </a:rPr>
              <a:t>Spine Neurosurgery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1" y="975162"/>
            <a:ext cx="8229600" cy="65043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8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>
                <a:latin typeface="Tahoma"/>
                <a:cs typeface="Tahoma"/>
              </a:rPr>
              <a:t>Case Illustration #4</a:t>
            </a:r>
          </a:p>
        </p:txBody>
      </p:sp>
    </p:spTree>
    <p:extLst>
      <p:ext uri="{BB962C8B-B14F-4D97-AF65-F5344CB8AC3E}">
        <p14:creationId xmlns:p14="http://schemas.microsoft.com/office/powerpoint/2010/main" val="784835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524501"/>
            <a:ext cx="9105900" cy="13335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99" y="2362200"/>
            <a:ext cx="1905414" cy="356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919" y="2362200"/>
            <a:ext cx="1684372" cy="356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258" y="2362200"/>
            <a:ext cx="2185361" cy="354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567" y="2362200"/>
            <a:ext cx="2272633" cy="36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7900" y="1649968"/>
            <a:ext cx="7374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&gt;4 months postop shows healing of both fractures.  Screw and rods removed.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8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>
                <a:latin typeface="Tahoma"/>
                <a:cs typeface="Tahoma"/>
              </a:rPr>
              <a:t>Spine Neurosurgery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1" y="975162"/>
            <a:ext cx="8229600" cy="65043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8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>
                <a:latin typeface="Tahoma"/>
                <a:cs typeface="Tahoma"/>
              </a:rPr>
              <a:t>Case Illustration #4</a:t>
            </a:r>
          </a:p>
        </p:txBody>
      </p:sp>
    </p:spTree>
    <p:extLst>
      <p:ext uri="{BB962C8B-B14F-4D97-AF65-F5344CB8AC3E}">
        <p14:creationId xmlns:p14="http://schemas.microsoft.com/office/powerpoint/2010/main" val="797602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/>
                <a:cs typeface="Tahoma"/>
              </a:rPr>
              <a:t>Peripheral Nerve Neurosurgery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Peripheral nerve neurosurgeons treat patients with: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Carpal tunnel syndrome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Ulnar nerve entrapment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Brachial plexus injury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Other peripheral nerve injuries</a:t>
            </a:r>
          </a:p>
          <a:p>
            <a:pPr lvl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500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153400" cy="4525963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Neurosurgeons, orthopedic surgeons, and plastic surgeons specialize in peripheral nerve surgery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Fellowship for peripheral nerve neurosurgery is not required but some may opt for specialized training via fellowship</a:t>
            </a:r>
          </a:p>
          <a:p>
            <a:pPr lvl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>
                <a:latin typeface="Tahoma"/>
                <a:cs typeface="Tahoma"/>
              </a:rPr>
              <a:t>Peripheral Nerve Neurosurgery</a:t>
            </a:r>
          </a:p>
        </p:txBody>
      </p:sp>
    </p:spTree>
    <p:extLst>
      <p:ext uri="{BB962C8B-B14F-4D97-AF65-F5344CB8AC3E}">
        <p14:creationId xmlns:p14="http://schemas.microsoft.com/office/powerpoint/2010/main" val="665044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181600"/>
            <a:ext cx="9144000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Carpal Tunnel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common peripheral nerve entrapment neuropathy</a:t>
            </a:r>
          </a:p>
          <a:p>
            <a:r>
              <a:rPr lang="en-US" dirty="0"/>
              <a:t>Compression of the median nerve at the level of the wrist (flexor retinaculum) </a:t>
            </a:r>
          </a:p>
          <a:p>
            <a:r>
              <a:rPr lang="en-US" dirty="0"/>
              <a:t>Nocturnal symptoms of having                         to “shake out hands”; sensory                         loss/pain in palmar aspect of                          hands</a:t>
            </a:r>
          </a:p>
        </p:txBody>
      </p:sp>
      <p:pic>
        <p:nvPicPr>
          <p:cNvPr id="5" name="Picture 5" descr="peripheral sens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226" y="4051300"/>
            <a:ext cx="3437103" cy="28067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836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81600"/>
            <a:ext cx="9144000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Carpal Tunnel Syndrome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020414" y="4092523"/>
            <a:ext cx="3123584" cy="2220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638"/>
            <a:ext cx="3239207" cy="2674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5462" y="2533718"/>
            <a:ext cx="2854952" cy="269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514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Cubital</a:t>
            </a:r>
            <a:r>
              <a:rPr lang="en-US" dirty="0"/>
              <a:t> Tunnel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Second most common peripheral nerve entrapment neuropathy</a:t>
            </a:r>
          </a:p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and 5</a:t>
            </a:r>
            <a:r>
              <a:rPr lang="en-US" baseline="30000" dirty="0"/>
              <a:t>th</a:t>
            </a:r>
            <a:r>
              <a:rPr lang="en-US" dirty="0"/>
              <a:t> digit numbness and hand weakness</a:t>
            </a:r>
          </a:p>
          <a:p>
            <a:r>
              <a:rPr lang="en-US" dirty="0"/>
              <a:t>McGowan classification</a:t>
            </a:r>
          </a:p>
          <a:p>
            <a:pPr lvl="1"/>
            <a:r>
              <a:rPr lang="en-US" sz="2000" dirty="0"/>
              <a:t>Grade 1 – Minimal; </a:t>
            </a:r>
            <a:r>
              <a:rPr lang="en-US" sz="2000" dirty="0" err="1"/>
              <a:t>parasthesias</a:t>
            </a:r>
            <a:r>
              <a:rPr lang="en-US" sz="2000" dirty="0"/>
              <a:t> and numbness present, but no weakness</a:t>
            </a:r>
          </a:p>
          <a:p>
            <a:pPr lvl="1"/>
            <a:r>
              <a:rPr lang="en-US" sz="2000" dirty="0"/>
              <a:t>Grade 2 – Intermediate; wasting of </a:t>
            </a:r>
            <a:r>
              <a:rPr lang="en-US" sz="2000" dirty="0" err="1"/>
              <a:t>interosseous</a:t>
            </a:r>
            <a:r>
              <a:rPr lang="en-US" sz="2000" dirty="0"/>
              <a:t> muscles</a:t>
            </a:r>
          </a:p>
          <a:p>
            <a:pPr lvl="1"/>
            <a:r>
              <a:rPr lang="en-US" sz="2000" dirty="0"/>
              <a:t>Grade 3 – Severe; complete intrinsic paralysis</a:t>
            </a:r>
          </a:p>
        </p:txBody>
      </p:sp>
    </p:spTree>
    <p:extLst>
      <p:ext uri="{BB962C8B-B14F-4D97-AF65-F5344CB8AC3E}">
        <p14:creationId xmlns:p14="http://schemas.microsoft.com/office/powerpoint/2010/main" val="1014247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Cubital</a:t>
            </a:r>
            <a:r>
              <a:rPr lang="en-US" dirty="0"/>
              <a:t> Tunnel Syndrome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1734" b="6703"/>
          <a:stretch/>
        </p:blipFill>
        <p:spPr>
          <a:xfrm>
            <a:off x="1264557" y="1286485"/>
            <a:ext cx="3207128" cy="38697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131" y="2047502"/>
            <a:ext cx="3551051" cy="26498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71685" y="3418183"/>
            <a:ext cx="1250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MABC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299131" y="3622092"/>
            <a:ext cx="105548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429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Nerve Transfers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Utilize redundant or less critical nerve function to </a:t>
            </a:r>
            <a:r>
              <a:rPr lang="en-US" dirty="0" err="1"/>
              <a:t>reinnervate</a:t>
            </a:r>
            <a:r>
              <a:rPr lang="en-US" dirty="0"/>
              <a:t> more critical </a:t>
            </a:r>
            <a:r>
              <a:rPr lang="en-US" dirty="0" err="1"/>
              <a:t>denervated</a:t>
            </a:r>
            <a:r>
              <a:rPr lang="en-US" dirty="0"/>
              <a:t>/injured target muscles</a:t>
            </a:r>
          </a:p>
          <a:p>
            <a:r>
              <a:rPr lang="en-US" dirty="0"/>
              <a:t>Transform proximal injuries to a more distal injury by placing regenerating axons closer to the </a:t>
            </a:r>
            <a:r>
              <a:rPr lang="en-US" dirty="0" err="1"/>
              <a:t>denervated</a:t>
            </a:r>
            <a:r>
              <a:rPr lang="en-US" dirty="0"/>
              <a:t> motor endplates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192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Nerve Transfers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common nerve transfers</a:t>
            </a:r>
          </a:p>
          <a:p>
            <a:pPr lvl="1"/>
            <a:r>
              <a:rPr lang="en-US" dirty="0"/>
              <a:t>Elbow-flexion</a:t>
            </a:r>
          </a:p>
          <a:p>
            <a:pPr lvl="2"/>
            <a:r>
              <a:rPr lang="en-US" dirty="0"/>
              <a:t>Oberlin procedure (ulnar fascicle to biceps) or double fascicular transfer (median/ulnar fascicle to biceps and brachialis)</a:t>
            </a:r>
          </a:p>
          <a:p>
            <a:pPr lvl="1"/>
            <a:r>
              <a:rPr lang="en-US" dirty="0"/>
              <a:t>Shoulder abduction</a:t>
            </a:r>
          </a:p>
          <a:p>
            <a:pPr lvl="2"/>
            <a:r>
              <a:rPr lang="en-US" dirty="0"/>
              <a:t>Triceps to axillary and spinal accessory to supraspinatus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981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/>
                <a:cs typeface="Tahoma"/>
              </a:rPr>
              <a:t>Spine Neurosurgery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Spine neurosurgeons treat patients with: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Degenerative spine disorders</a:t>
            </a:r>
          </a:p>
          <a:p>
            <a:pPr lvl="2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Herniated discs</a:t>
            </a:r>
          </a:p>
          <a:p>
            <a:pPr lvl="2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Spinal stenosis</a:t>
            </a:r>
          </a:p>
          <a:p>
            <a:pPr lvl="2"/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Spondylosis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2"/>
            <a:r>
              <a:rPr lang="en-US" sz="2400" dirty="0" err="1">
                <a:latin typeface="Arial" charset="0"/>
                <a:ea typeface="ＭＳ Ｐゴシック" charset="0"/>
                <a:cs typeface="ＭＳ Ｐゴシック" charset="0"/>
              </a:rPr>
              <a:t>Spondylolisthesis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Spine fractures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Tumors of the spine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Deformity and scoliosis</a:t>
            </a:r>
          </a:p>
          <a:p>
            <a:pPr marL="457200" lvl="1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93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Triceps to Axillary</a:t>
            </a:r>
          </a:p>
        </p:txBody>
      </p:sp>
      <p:pic>
        <p:nvPicPr>
          <p:cNvPr id="7" name="Picture 6" descr="DSC_00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1885118"/>
            <a:ext cx="4307611" cy="2853093"/>
          </a:xfrm>
          <a:prstGeom prst="rect">
            <a:avLst/>
          </a:prstGeom>
        </p:spPr>
      </p:pic>
      <p:pic>
        <p:nvPicPr>
          <p:cNvPr id="8" name="Picture 7" descr="DSC_009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701" y="1885118"/>
            <a:ext cx="4357557" cy="2886174"/>
          </a:xfrm>
          <a:prstGeom prst="rect">
            <a:avLst/>
          </a:prstGeom>
        </p:spPr>
      </p:pic>
      <p:grpSp>
        <p:nvGrpSpPr>
          <p:cNvPr id="9" name="Group 51"/>
          <p:cNvGrpSpPr>
            <a:grpSpLocks/>
          </p:cNvGrpSpPr>
          <p:nvPr/>
        </p:nvGrpSpPr>
        <p:grpSpPr bwMode="auto">
          <a:xfrm>
            <a:off x="2367695" y="2483054"/>
            <a:ext cx="1145068" cy="1037451"/>
            <a:chOff x="2590800" y="3228976"/>
            <a:chExt cx="1144626" cy="1038224"/>
          </a:xfrm>
        </p:grpSpPr>
        <p:sp>
          <p:nvSpPr>
            <p:cNvPr id="10" name="TextBox 9"/>
            <p:cNvSpPr txBox="1"/>
            <p:nvPr/>
          </p:nvSpPr>
          <p:spPr>
            <a:xfrm>
              <a:off x="2895482" y="3228976"/>
              <a:ext cx="839944" cy="277205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 w="15875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  <a:latin typeface="+mn-lt"/>
                </a:rPr>
                <a:t>(n) </a:t>
              </a:r>
              <a:r>
                <a:rPr lang="en-US" sz="1200" dirty="0">
                  <a:solidFill>
                    <a:schemeClr val="bg1"/>
                  </a:solidFill>
                </a:rPr>
                <a:t>Triceps</a:t>
              </a:r>
              <a:endParaRPr lang="en-US" sz="1200" dirty="0">
                <a:solidFill>
                  <a:schemeClr val="bg1"/>
                </a:solidFill>
                <a:latin typeface="+mn-lt"/>
              </a:endParaRPr>
            </a:p>
          </p:txBody>
        </p:sp>
        <p:cxnSp>
          <p:nvCxnSpPr>
            <p:cNvPr id="11" name="Straight Connector 26"/>
            <p:cNvCxnSpPr>
              <a:cxnSpLocks noChangeShapeType="1"/>
            </p:cNvCxnSpPr>
            <p:nvPr/>
          </p:nvCxnSpPr>
          <p:spPr bwMode="auto">
            <a:xfrm rot="5400000" flipH="1" flipV="1">
              <a:off x="2400300" y="3695700"/>
              <a:ext cx="762000" cy="381000"/>
            </a:xfrm>
            <a:prstGeom prst="line">
              <a:avLst/>
            </a:prstGeom>
            <a:noFill/>
            <a:ln w="15875" algn="ctr">
              <a:solidFill>
                <a:schemeClr val="tx1"/>
              </a:solidFill>
              <a:prstDash val="sysDash"/>
              <a:round/>
              <a:headEnd/>
              <a:tailEnd/>
            </a:ln>
          </p:spPr>
        </p:cxnSp>
      </p:grpSp>
      <p:grpSp>
        <p:nvGrpSpPr>
          <p:cNvPr id="12" name="Group 52"/>
          <p:cNvGrpSpPr>
            <a:grpSpLocks/>
          </p:cNvGrpSpPr>
          <p:nvPr/>
        </p:nvGrpSpPr>
        <p:grpSpPr bwMode="auto">
          <a:xfrm>
            <a:off x="181083" y="2569533"/>
            <a:ext cx="1095908" cy="1124080"/>
            <a:chOff x="76200" y="4724400"/>
            <a:chExt cx="1095908" cy="1124080"/>
          </a:xfrm>
        </p:grpSpPr>
        <p:sp>
          <p:nvSpPr>
            <p:cNvPr id="13" name="TextBox 12"/>
            <p:cNvSpPr txBox="1"/>
            <p:nvPr/>
          </p:nvSpPr>
          <p:spPr>
            <a:xfrm>
              <a:off x="76200" y="4724400"/>
              <a:ext cx="864339" cy="276999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 w="15875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  <a:latin typeface="+mn-lt"/>
                </a:rPr>
                <a:t>(n) </a:t>
              </a:r>
              <a:r>
                <a:rPr lang="en-US" sz="1200" dirty="0">
                  <a:solidFill>
                    <a:schemeClr val="bg1"/>
                  </a:solidFill>
                </a:rPr>
                <a:t>Axillary</a:t>
              </a:r>
              <a:endParaRPr lang="en-US" sz="1200" dirty="0">
                <a:solidFill>
                  <a:schemeClr val="bg1"/>
                </a:solidFill>
                <a:latin typeface="+mn-lt"/>
              </a:endParaRPr>
            </a:p>
          </p:txBody>
        </p:sp>
        <p:cxnSp>
          <p:nvCxnSpPr>
            <p:cNvPr id="14" name="Straight Connector 12"/>
            <p:cNvCxnSpPr>
              <a:cxnSpLocks noChangeShapeType="1"/>
            </p:cNvCxnSpPr>
            <p:nvPr/>
          </p:nvCxnSpPr>
          <p:spPr bwMode="auto">
            <a:xfrm>
              <a:off x="940539" y="5001399"/>
              <a:ext cx="231569" cy="847081"/>
            </a:xfrm>
            <a:prstGeom prst="line">
              <a:avLst/>
            </a:prstGeom>
            <a:noFill/>
            <a:ln w="15875" algn="ctr">
              <a:solidFill>
                <a:schemeClr val="tx1"/>
              </a:solidFill>
              <a:prstDash val="sysDash"/>
              <a:round/>
              <a:headEnd/>
              <a:tailEnd/>
            </a:ln>
          </p:spPr>
        </p:cxnSp>
      </p:grpSp>
      <p:grpSp>
        <p:nvGrpSpPr>
          <p:cNvPr id="15" name="Group 51"/>
          <p:cNvGrpSpPr>
            <a:grpSpLocks/>
          </p:cNvGrpSpPr>
          <p:nvPr/>
        </p:nvGrpSpPr>
        <p:grpSpPr bwMode="auto">
          <a:xfrm>
            <a:off x="7415637" y="2392745"/>
            <a:ext cx="1145068" cy="1037451"/>
            <a:chOff x="2590800" y="3228976"/>
            <a:chExt cx="1144626" cy="1038224"/>
          </a:xfrm>
        </p:grpSpPr>
        <p:sp>
          <p:nvSpPr>
            <p:cNvPr id="16" name="TextBox 15"/>
            <p:cNvSpPr txBox="1"/>
            <p:nvPr/>
          </p:nvSpPr>
          <p:spPr>
            <a:xfrm>
              <a:off x="2895482" y="3228976"/>
              <a:ext cx="839944" cy="277205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 w="15875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  <a:latin typeface="+mn-lt"/>
                </a:rPr>
                <a:t>(n) </a:t>
              </a:r>
              <a:r>
                <a:rPr lang="en-US" sz="1200" dirty="0">
                  <a:solidFill>
                    <a:schemeClr val="bg1"/>
                  </a:solidFill>
                </a:rPr>
                <a:t>Triceps</a:t>
              </a:r>
              <a:endParaRPr lang="en-US" sz="1200" dirty="0">
                <a:solidFill>
                  <a:schemeClr val="bg1"/>
                </a:solidFill>
                <a:latin typeface="+mn-lt"/>
              </a:endParaRPr>
            </a:p>
          </p:txBody>
        </p:sp>
        <p:cxnSp>
          <p:nvCxnSpPr>
            <p:cNvPr id="17" name="Straight Connector 26"/>
            <p:cNvCxnSpPr>
              <a:cxnSpLocks noChangeShapeType="1"/>
            </p:cNvCxnSpPr>
            <p:nvPr/>
          </p:nvCxnSpPr>
          <p:spPr bwMode="auto">
            <a:xfrm rot="5400000" flipH="1" flipV="1">
              <a:off x="2400300" y="3695700"/>
              <a:ext cx="762000" cy="381000"/>
            </a:xfrm>
            <a:prstGeom prst="line">
              <a:avLst/>
            </a:prstGeom>
            <a:noFill/>
            <a:ln w="15875" algn="ctr">
              <a:solidFill>
                <a:schemeClr val="tx1"/>
              </a:solidFill>
              <a:prstDash val="sysDash"/>
              <a:round/>
              <a:headEnd/>
              <a:tailEnd/>
            </a:ln>
          </p:spPr>
        </p:cxnSp>
      </p:grpSp>
      <p:grpSp>
        <p:nvGrpSpPr>
          <p:cNvPr id="18" name="Group 52"/>
          <p:cNvGrpSpPr>
            <a:grpSpLocks/>
          </p:cNvGrpSpPr>
          <p:nvPr/>
        </p:nvGrpSpPr>
        <p:grpSpPr bwMode="auto">
          <a:xfrm>
            <a:off x="5335661" y="2198013"/>
            <a:ext cx="1095908" cy="1124080"/>
            <a:chOff x="76200" y="4724400"/>
            <a:chExt cx="1095908" cy="1124080"/>
          </a:xfrm>
        </p:grpSpPr>
        <p:sp>
          <p:nvSpPr>
            <p:cNvPr id="19" name="TextBox 18"/>
            <p:cNvSpPr txBox="1"/>
            <p:nvPr/>
          </p:nvSpPr>
          <p:spPr>
            <a:xfrm>
              <a:off x="76200" y="4724400"/>
              <a:ext cx="864339" cy="276999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 w="15875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bg1"/>
                  </a:solidFill>
                  <a:latin typeface="+mn-lt"/>
                </a:rPr>
                <a:t>(n) </a:t>
              </a:r>
              <a:r>
                <a:rPr lang="en-US" sz="1200" dirty="0">
                  <a:solidFill>
                    <a:schemeClr val="bg1"/>
                  </a:solidFill>
                </a:rPr>
                <a:t>Axillary</a:t>
              </a:r>
              <a:endParaRPr lang="en-US" sz="1200" dirty="0">
                <a:solidFill>
                  <a:schemeClr val="bg1"/>
                </a:solidFill>
                <a:latin typeface="+mn-lt"/>
              </a:endParaRPr>
            </a:p>
          </p:txBody>
        </p:sp>
        <p:cxnSp>
          <p:nvCxnSpPr>
            <p:cNvPr id="20" name="Straight Connector 12"/>
            <p:cNvCxnSpPr>
              <a:cxnSpLocks noChangeShapeType="1"/>
            </p:cNvCxnSpPr>
            <p:nvPr/>
          </p:nvCxnSpPr>
          <p:spPr bwMode="auto">
            <a:xfrm>
              <a:off x="940539" y="5001399"/>
              <a:ext cx="231569" cy="847081"/>
            </a:xfrm>
            <a:prstGeom prst="line">
              <a:avLst/>
            </a:prstGeom>
            <a:noFill/>
            <a:ln w="15875" algn="ctr">
              <a:solidFill>
                <a:schemeClr val="tx1"/>
              </a:solidFill>
              <a:prstDash val="sysDash"/>
              <a:round/>
              <a:headEnd/>
              <a:tailEnd/>
            </a:ln>
          </p:spPr>
        </p:cxnSp>
      </p:grpSp>
      <p:cxnSp>
        <p:nvCxnSpPr>
          <p:cNvPr id="21" name="Straight Connector 12"/>
          <p:cNvCxnSpPr>
            <a:cxnSpLocks noChangeShapeType="1"/>
          </p:cNvCxnSpPr>
          <p:nvPr/>
        </p:nvCxnSpPr>
        <p:spPr bwMode="auto">
          <a:xfrm>
            <a:off x="6200000" y="2483054"/>
            <a:ext cx="231569" cy="1210559"/>
          </a:xfrm>
          <a:prstGeom prst="line">
            <a:avLst/>
          </a:prstGeom>
          <a:noFill/>
          <a:ln w="15875" algn="ctr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22" name="Straight Connector 12"/>
          <p:cNvCxnSpPr>
            <a:cxnSpLocks noChangeShapeType="1"/>
          </p:cNvCxnSpPr>
          <p:nvPr/>
        </p:nvCxnSpPr>
        <p:spPr bwMode="auto">
          <a:xfrm flipH="1">
            <a:off x="7229195" y="2669744"/>
            <a:ext cx="567590" cy="936614"/>
          </a:xfrm>
          <a:prstGeom prst="line">
            <a:avLst/>
          </a:prstGeom>
          <a:noFill/>
          <a:ln w="15875" algn="ctr">
            <a:solidFill>
              <a:schemeClr val="tx1"/>
            </a:solidFill>
            <a:prstDash val="sysDash"/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79063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7744"/>
            <a:ext cx="7886700" cy="1068897"/>
          </a:xfrm>
        </p:spPr>
        <p:txBody>
          <a:bodyPr/>
          <a:lstStyle/>
          <a:p>
            <a:r>
              <a:rPr lang="en-US" dirty="0">
                <a:latin typeface="Tahoma"/>
                <a:cs typeface="Tahoma"/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2256"/>
            <a:ext cx="8229600" cy="4525963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Surgery of the spine plays a large role in the field of neurosurgery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Even within the subspecialty of spinal surgery, there are several further subspecialties, including trauma, degenerative spine disease, and spinal oncology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Peripheral nerve surgery is a relatively smaller subspecialty but can provide pain relief and improved function for 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many patients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841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/>
                <a:cs typeface="Tahoma"/>
              </a:rPr>
              <a:t>Spine Neurosurgery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Both neurosurgeons and orthopedic surgeons can specialize in spine surgery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Fellowship not required for neurosurgeons, but some neurosurgeons opt for specialized training via complex spine fellowship</a:t>
            </a:r>
          </a:p>
          <a:p>
            <a:pPr marL="457200" lvl="1" indent="0">
              <a:buNone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832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2209800"/>
            <a:ext cx="219194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042" y="2209799"/>
            <a:ext cx="3194911" cy="304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265" y="2209799"/>
            <a:ext cx="2392440" cy="304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1" y="1471831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 yo woman with progressive chin-on-chest deformity and presenting with cervical myelopathy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8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>
                <a:latin typeface="Tahoma"/>
                <a:cs typeface="Tahoma"/>
              </a:rPr>
              <a:t>Spine Neurosurgery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1" y="975162"/>
            <a:ext cx="8229600" cy="65043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8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>
                <a:latin typeface="Tahoma"/>
                <a:cs typeface="Tahoma"/>
              </a:rPr>
              <a:t>Case Illustration #1</a:t>
            </a:r>
          </a:p>
        </p:txBody>
      </p:sp>
    </p:spTree>
    <p:extLst>
      <p:ext uri="{BB962C8B-B14F-4D97-AF65-F5344CB8AC3E}">
        <p14:creationId xmlns:p14="http://schemas.microsoft.com/office/powerpoint/2010/main" val="818123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1" y="1885676"/>
            <a:ext cx="2667742" cy="343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644" y="1881664"/>
            <a:ext cx="3038724" cy="3440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368" y="1885676"/>
            <a:ext cx="3170894" cy="343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1499632"/>
            <a:ext cx="1300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Pre-traction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70269" y="1499632"/>
            <a:ext cx="1389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Post-traction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08669" y="1499632"/>
            <a:ext cx="2792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Cervical 360 Reconstruction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8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>
                <a:latin typeface="Tahoma"/>
                <a:cs typeface="Tahoma"/>
              </a:rPr>
              <a:t>Spine Neurosurgery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1" y="975162"/>
            <a:ext cx="8229600" cy="65043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8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>
                <a:latin typeface="Tahoma"/>
                <a:cs typeface="Tahoma"/>
              </a:rPr>
              <a:t>Case Illustration #1</a:t>
            </a:r>
          </a:p>
        </p:txBody>
      </p:sp>
    </p:spTree>
    <p:extLst>
      <p:ext uri="{BB962C8B-B14F-4D97-AF65-F5344CB8AC3E}">
        <p14:creationId xmlns:p14="http://schemas.microsoft.com/office/powerpoint/2010/main" val="2013961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130800"/>
            <a:ext cx="9144000" cy="172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27" y="2438400"/>
            <a:ext cx="2527727" cy="348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438400"/>
            <a:ext cx="3536249" cy="348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144771"/>
            <a:ext cx="1651302" cy="160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412" y="5144771"/>
            <a:ext cx="1644587" cy="1604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485" y="2438400"/>
            <a:ext cx="3109371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1" y="1417638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21 yo female with cervical chordoma with progressive pathologic fracture and myelopathy.  Tumor encircling bilateral vertebral arteries.  Passed preoperative balloon test occlusion of vertebral arteries.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8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>
                <a:latin typeface="Tahoma"/>
                <a:cs typeface="Tahoma"/>
              </a:rPr>
              <a:t>Spine Neurosurgery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1" y="975162"/>
            <a:ext cx="8229600" cy="65043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8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>
                <a:latin typeface="Tahoma"/>
                <a:cs typeface="Tahoma"/>
              </a:rPr>
              <a:t>Case Illustration #2</a:t>
            </a:r>
          </a:p>
        </p:txBody>
      </p:sp>
      <p:sp>
        <p:nvSpPr>
          <p:cNvPr id="2" name="Rectangle 1"/>
          <p:cNvSpPr/>
          <p:nvPr/>
        </p:nvSpPr>
        <p:spPr>
          <a:xfrm>
            <a:off x="5867400" y="5130800"/>
            <a:ext cx="3276600" cy="1618924"/>
          </a:xfrm>
          <a:prstGeom prst="rect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130800"/>
            <a:ext cx="9144000" cy="172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57201" y="1625600"/>
            <a:ext cx="8153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Staged posterior -  anterior tumor resection and cervical 360 reconstruction.</a:t>
            </a:r>
          </a:p>
          <a:p>
            <a:r>
              <a:rPr lang="en-US" dirty="0"/>
              <a:t>Stage 1: posterior tumor removal and stabilization</a:t>
            </a:r>
          </a:p>
          <a:p>
            <a:r>
              <a:rPr lang="en-US" dirty="0"/>
              <a:t>Stage 2: multilevel anterior corpectomy and reconstruction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1" y="2802930"/>
            <a:ext cx="2546425" cy="316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4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76" y="2802930"/>
            <a:ext cx="2781624" cy="316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899" y="2802930"/>
            <a:ext cx="3171385" cy="316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8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>
                <a:latin typeface="Tahoma"/>
                <a:cs typeface="Tahoma"/>
              </a:rPr>
              <a:t>Spine Neurosurgery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1" y="975162"/>
            <a:ext cx="8229600" cy="65043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8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>
                <a:latin typeface="Tahoma"/>
                <a:cs typeface="Tahoma"/>
              </a:rPr>
              <a:t>Case Illustration #2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399" y="5367040"/>
            <a:ext cx="1274751" cy="1452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0710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5130800"/>
            <a:ext cx="9144000" cy="172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69"/>
          <a:stretch/>
        </p:blipFill>
        <p:spPr bwMode="auto">
          <a:xfrm>
            <a:off x="153516" y="1815433"/>
            <a:ext cx="2144087" cy="4877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8"/>
          <a:stretch/>
        </p:blipFill>
        <p:spPr bwMode="auto">
          <a:xfrm>
            <a:off x="4730981" y="1814685"/>
            <a:ext cx="2136057" cy="487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5"/>
          <a:stretch/>
        </p:blipFill>
        <p:spPr bwMode="auto">
          <a:xfrm>
            <a:off x="2439516" y="1810923"/>
            <a:ext cx="2149213" cy="4881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1616" y="1398228"/>
            <a:ext cx="5905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28 yo female presents with history of scoliosis and back pain.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7"/>
          <a:stretch/>
        </p:blipFill>
        <p:spPr bwMode="auto">
          <a:xfrm>
            <a:off x="6857667" y="1803400"/>
            <a:ext cx="2146908" cy="488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8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>
                <a:latin typeface="Tahoma"/>
                <a:cs typeface="Tahoma"/>
              </a:rPr>
              <a:t>Spine Neurosurgery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1" y="975162"/>
            <a:ext cx="8229600" cy="65043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8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>
                <a:latin typeface="Tahoma"/>
                <a:cs typeface="Tahoma"/>
              </a:rPr>
              <a:t>Case Illustration #3</a:t>
            </a:r>
          </a:p>
        </p:txBody>
      </p:sp>
    </p:spTree>
    <p:extLst>
      <p:ext uri="{BB962C8B-B14F-4D97-AF65-F5344CB8AC3E}">
        <p14:creationId xmlns:p14="http://schemas.microsoft.com/office/powerpoint/2010/main" val="634462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130800"/>
            <a:ext cx="9144000" cy="172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32650">
            <a:off x="5890685" y="2379064"/>
            <a:ext cx="3385435" cy="356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62958"/>
            <a:ext cx="2549481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462958"/>
            <a:ext cx="2443163" cy="237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3"/>
          <a:stretch/>
        </p:blipFill>
        <p:spPr bwMode="auto">
          <a:xfrm>
            <a:off x="2338034" y="4690181"/>
            <a:ext cx="2443163" cy="199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197" y="2462958"/>
            <a:ext cx="1871709" cy="3821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8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>
                <a:latin typeface="Tahoma"/>
                <a:cs typeface="Tahoma"/>
              </a:rPr>
              <a:t>Spine Neurosurgery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1" y="975162"/>
            <a:ext cx="8229600" cy="65043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8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>
                <a:latin typeface="Tahoma"/>
                <a:cs typeface="Tahoma"/>
              </a:rPr>
              <a:t>Case Illustration #4</a:t>
            </a:r>
          </a:p>
        </p:txBody>
      </p:sp>
      <p:sp>
        <p:nvSpPr>
          <p:cNvPr id="2" name="Rectangle 1"/>
          <p:cNvSpPr/>
          <p:nvPr/>
        </p:nvSpPr>
        <p:spPr>
          <a:xfrm>
            <a:off x="6489700" y="1625600"/>
            <a:ext cx="2413000" cy="83735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81000" y="1428969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40 yo fell from a height.  L1 and L4 burst fractures.  Standing upright with a brace resulted in kyphosis and leg numbness consistent with acute instability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92900" y="6284477"/>
            <a:ext cx="2413000" cy="57352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29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</TotalTime>
  <Words>583</Words>
  <Application>Microsoft Office PowerPoint</Application>
  <PresentationFormat>On-screen Show (4:3)</PresentationFormat>
  <Paragraphs>95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ＭＳ Ｐゴシック</vt:lpstr>
      <vt:lpstr>Arial</vt:lpstr>
      <vt:lpstr>Calibri</vt:lpstr>
      <vt:lpstr>Calibri Light</vt:lpstr>
      <vt:lpstr>Tahoma</vt:lpstr>
      <vt:lpstr>Times New Roman</vt:lpstr>
      <vt:lpstr>Office Theme</vt:lpstr>
      <vt:lpstr>Introduction to Neurosurgical Subspecialties:  Spine Neurosurgery</vt:lpstr>
      <vt:lpstr>Spine Neurosurgery</vt:lpstr>
      <vt:lpstr>Spine Neurosurgery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Peripheral Nerve Neurosurgery </vt:lpstr>
      <vt:lpstr>Peripheral Nerve Neurosurgery</vt:lpstr>
      <vt:lpstr>Carpal Tunnel Syndrome</vt:lpstr>
      <vt:lpstr>Carpal Tunnel Syndrome</vt:lpstr>
      <vt:lpstr>Cubital Tunnel Syndrome</vt:lpstr>
      <vt:lpstr>Cubital Tunnel Syndrome</vt:lpstr>
      <vt:lpstr>Nerve Transfers</vt:lpstr>
      <vt:lpstr>Nerve Transfers</vt:lpstr>
      <vt:lpstr>Triceps to Axillary</vt:lpstr>
      <vt:lpstr>Conclusions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heth</dc:creator>
  <cp:lastModifiedBy>Shannon H. Gignac</cp:lastModifiedBy>
  <cp:revision>8</cp:revision>
  <dcterms:created xsi:type="dcterms:W3CDTF">2018-06-02T16:43:50Z</dcterms:created>
  <dcterms:modified xsi:type="dcterms:W3CDTF">2018-11-02T15:28:32Z</dcterms:modified>
</cp:coreProperties>
</file>