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" ContentType="image/ti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272" r:id="rId4"/>
    <p:sldId id="262" r:id="rId5"/>
    <p:sldId id="311" r:id="rId6"/>
    <p:sldId id="309" r:id="rId7"/>
    <p:sldId id="310" r:id="rId8"/>
    <p:sldId id="267" r:id="rId9"/>
    <p:sldId id="286" r:id="rId10"/>
    <p:sldId id="274" r:id="rId11"/>
    <p:sldId id="290" r:id="rId12"/>
    <p:sldId id="312" r:id="rId13"/>
    <p:sldId id="280" r:id="rId14"/>
    <p:sldId id="281" r:id="rId15"/>
    <p:sldId id="282" r:id="rId16"/>
    <p:sldId id="283" r:id="rId17"/>
    <p:sldId id="306" r:id="rId18"/>
    <p:sldId id="307" r:id="rId19"/>
    <p:sldId id="289" r:id="rId20"/>
    <p:sldId id="284" r:id="rId21"/>
    <p:sldId id="288" r:id="rId22"/>
    <p:sldId id="293" r:id="rId23"/>
    <p:sldId id="295" r:id="rId24"/>
    <p:sldId id="291" r:id="rId25"/>
    <p:sldId id="296" r:id="rId26"/>
    <p:sldId id="300" r:id="rId27"/>
    <p:sldId id="303" r:id="rId28"/>
    <p:sldId id="301" r:id="rId29"/>
    <p:sldId id="302" r:id="rId30"/>
    <p:sldId id="297" r:id="rId31"/>
    <p:sldId id="277" r:id="rId32"/>
    <p:sldId id="314" r:id="rId33"/>
    <p:sldId id="265" r:id="rId34"/>
    <p:sldId id="313" r:id="rId35"/>
    <p:sldId id="266" r:id="rId36"/>
  </p:sldIdLst>
  <p:sldSz cx="9144000" cy="5143500" type="screen16x9"/>
  <p:notesSz cx="6858000" cy="9144000"/>
  <p:defaultTextStyle>
    <a:defPPr marL="0" marR="0" indent="0" algn="l" defTabSz="48518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2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121295" algn="l" defTabSz="242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242590" algn="l" defTabSz="242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363885" algn="l" defTabSz="242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485181" algn="l" defTabSz="242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606476" algn="l" defTabSz="242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727771" algn="l" defTabSz="242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849066" algn="l" defTabSz="242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970361" algn="l" defTabSz="2425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6CBB8FF1-D9AA-43F3-AF6F-95CC898621D3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-1160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8007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36931" latinLnBrk="0">
      <a:defRPr sz="1300">
        <a:latin typeface="Lucida Grande"/>
        <a:ea typeface="Lucida Grande"/>
        <a:cs typeface="Lucida Grande"/>
        <a:sym typeface="Lucida Grande"/>
      </a:defRPr>
    </a:lvl1pPr>
    <a:lvl2pPr indent="121295" defTabSz="336931" latinLnBrk="0">
      <a:defRPr sz="1300">
        <a:latin typeface="Lucida Grande"/>
        <a:ea typeface="Lucida Grande"/>
        <a:cs typeface="Lucida Grande"/>
        <a:sym typeface="Lucida Grande"/>
      </a:defRPr>
    </a:lvl2pPr>
    <a:lvl3pPr indent="242590" defTabSz="336931" latinLnBrk="0">
      <a:defRPr sz="1300">
        <a:latin typeface="Lucida Grande"/>
        <a:ea typeface="Lucida Grande"/>
        <a:cs typeface="Lucida Grande"/>
        <a:sym typeface="Lucida Grande"/>
      </a:defRPr>
    </a:lvl3pPr>
    <a:lvl4pPr indent="363885" defTabSz="336931" latinLnBrk="0">
      <a:defRPr sz="1300">
        <a:latin typeface="Lucida Grande"/>
        <a:ea typeface="Lucida Grande"/>
        <a:cs typeface="Lucida Grande"/>
        <a:sym typeface="Lucida Grande"/>
      </a:defRPr>
    </a:lvl4pPr>
    <a:lvl5pPr indent="485181" defTabSz="336931" latinLnBrk="0">
      <a:defRPr sz="1300">
        <a:latin typeface="Lucida Grande"/>
        <a:ea typeface="Lucida Grande"/>
        <a:cs typeface="Lucida Grande"/>
        <a:sym typeface="Lucida Grande"/>
      </a:defRPr>
    </a:lvl5pPr>
    <a:lvl6pPr indent="606476" defTabSz="336931" latinLnBrk="0">
      <a:defRPr sz="1300">
        <a:latin typeface="Lucida Grande"/>
        <a:ea typeface="Lucida Grande"/>
        <a:cs typeface="Lucida Grande"/>
        <a:sym typeface="Lucida Grande"/>
      </a:defRPr>
    </a:lvl6pPr>
    <a:lvl7pPr indent="727771" defTabSz="336931" latinLnBrk="0">
      <a:defRPr sz="1300">
        <a:latin typeface="Lucida Grande"/>
        <a:ea typeface="Lucida Grande"/>
        <a:cs typeface="Lucida Grande"/>
        <a:sym typeface="Lucida Grande"/>
      </a:defRPr>
    </a:lvl7pPr>
    <a:lvl8pPr indent="849066" defTabSz="336931" latinLnBrk="0">
      <a:defRPr sz="1300">
        <a:latin typeface="Lucida Grande"/>
        <a:ea typeface="Lucida Grande"/>
        <a:cs typeface="Lucida Grande"/>
        <a:sym typeface="Lucida Grande"/>
      </a:defRPr>
    </a:lvl8pPr>
    <a:lvl9pPr indent="970361" defTabSz="336931" latinLnBrk="0">
      <a:defRPr sz="13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Regulatory</a:t>
            </a:r>
            <a:r>
              <a:rPr lang="en-US" baseline="0" dirty="0" smtClean="0"/>
              <a:t> pressure, seeking cost-effectiveness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Neuroscience Critical Care Unit (NCCU) had a total of 10 VAPs and 51 VAEs attributed to the unit for CY14</a:t>
            </a:r>
          </a:p>
          <a:p>
            <a:endParaRPr lang="en-US" dirty="0" smtClean="0"/>
          </a:p>
          <a:p>
            <a:r>
              <a:rPr lang="en-US" dirty="0" smtClean="0"/>
              <a:t>To decrease ventilator harm, NCCU made a 12 month commitment to participate in the Comprehensive Unit-based Safety Program for Mechanically Ventilated Patients and Ventilator-associated Pneumonia (CUSP4MVP-VAP)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8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April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Relationship Id="rId3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"/>
          <p:cNvSpPr txBox="1"/>
          <p:nvPr/>
        </p:nvSpPr>
        <p:spPr>
          <a:xfrm>
            <a:off x="1321594" y="4574041"/>
            <a:ext cx="1535906" cy="233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422400">
              <a:lnSpc>
                <a:spcPct val="110000"/>
              </a:lnSpc>
              <a:tabLst>
                <a:tab pos="1422400" algn="l"/>
                <a:tab pos="2844800" algn="l"/>
                <a:tab pos="3213100" algn="l"/>
                <a:tab pos="4267200" algn="l"/>
              </a:tabLst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</a:t>
            </a:r>
          </a:p>
        </p:txBody>
      </p:sp>
      <p:sp>
        <p:nvSpPr>
          <p:cNvPr id="12" name="Text"/>
          <p:cNvSpPr txBox="1"/>
          <p:nvPr/>
        </p:nvSpPr>
        <p:spPr>
          <a:xfrm>
            <a:off x="3378994" y="4574041"/>
            <a:ext cx="2371725" cy="233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422400">
              <a:lnSpc>
                <a:spcPct val="110000"/>
              </a:lnSpc>
              <a:tabLst>
                <a:tab pos="1422400" algn="l"/>
                <a:tab pos="2844800" algn="l"/>
                <a:tab pos="4267200" algn="l"/>
                <a:tab pos="4965700" algn="l"/>
                <a:tab pos="5689600" algn="l"/>
              </a:tabLst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</a:t>
            </a: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743075" y="257175"/>
            <a:ext cx="6176963" cy="2283619"/>
          </a:xfrm>
          <a:prstGeom prst="rect">
            <a:avLst/>
          </a:prstGeom>
        </p:spPr>
        <p:txBody>
          <a:bodyPr lIns="0" tIns="0" rIns="0" bIns="0"/>
          <a:lstStyle>
            <a:lvl1pPr marL="134173" marR="135850" defTabSz="754725">
              <a:lnSpc>
                <a:spcPct val="104000"/>
              </a:lnSpc>
              <a:spcBef>
                <a:spcPts val="212"/>
              </a:spcBef>
              <a:defRPr sz="3500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57413" y="2003822"/>
            <a:ext cx="5348288" cy="2039030"/>
          </a:xfrm>
          <a:prstGeom prst="rect">
            <a:avLst/>
          </a:prstGeom>
        </p:spPr>
        <p:txBody>
          <a:bodyPr lIns="0" tIns="0" rIns="0" bIns="0" anchor="t"/>
          <a:lstStyle>
            <a:lvl1pPr marL="58701" marR="37736" indent="0" algn="ctr" defTabSz="754725">
              <a:lnSpc>
                <a:spcPct val="104000"/>
              </a:lnSpc>
              <a:spcBef>
                <a:spcPts val="53"/>
              </a:spcBef>
              <a:buSzTx/>
              <a:buNone/>
              <a:defRPr sz="2500" b="1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  <a:lvl2pPr marL="792461" marR="37736" indent="0" algn="ctr" defTabSz="754725">
              <a:lnSpc>
                <a:spcPct val="105999"/>
              </a:lnSpc>
              <a:spcBef>
                <a:spcPts val="690"/>
              </a:spcBef>
              <a:buSzTx/>
              <a:buNone/>
              <a:defRPr sz="2200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2pPr>
            <a:lvl3pPr marL="1568152" marR="37736" indent="0" algn="ctr" defTabSz="754725">
              <a:lnSpc>
                <a:spcPct val="108000"/>
              </a:lnSpc>
              <a:spcBef>
                <a:spcPts val="690"/>
              </a:spcBef>
              <a:buSzTx/>
              <a:buNone/>
              <a:defRPr sz="1900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3pPr>
            <a:lvl4pPr marL="2721204" marR="37736" indent="0" algn="ctr" defTabSz="754725">
              <a:lnSpc>
                <a:spcPct val="104999"/>
              </a:lnSpc>
              <a:spcBef>
                <a:spcPts val="478"/>
              </a:spcBef>
              <a:buSzTx/>
              <a:buNone/>
              <a:defRPr sz="1600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4pPr>
            <a:lvl5pPr marL="4251619" marR="37736" indent="0" algn="ctr" defTabSz="754725">
              <a:lnSpc>
                <a:spcPct val="104999"/>
              </a:lnSpc>
              <a:spcBef>
                <a:spcPts val="53"/>
              </a:spcBef>
              <a:buSzTx/>
              <a:buNone/>
              <a:defRPr sz="1600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9613" y="4855709"/>
            <a:ext cx="224775" cy="221932"/>
          </a:xfrm>
          <a:prstGeom prst="rect">
            <a:avLst/>
          </a:prstGeom>
        </p:spPr>
        <p:txBody>
          <a:bodyPr anchor="t"/>
          <a:lstStyle>
            <a:lvl1pPr defTabSz="377363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850106" y="1567543"/>
            <a:ext cx="7443788" cy="200841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sz="half" idx="13"/>
          </p:nvPr>
        </p:nvSpPr>
        <p:spPr>
          <a:xfrm>
            <a:off x="2307431" y="618445"/>
            <a:ext cx="4521994" cy="2910494"/>
          </a:xfrm>
          <a:prstGeom prst="rect">
            <a:avLst/>
          </a:prstGeom>
        </p:spPr>
        <p:txBody>
          <a:bodyPr lIns="48518" tIns="24259" rIns="48518" bIns="24259" anchor="t"/>
          <a:lstStyle/>
          <a:p>
            <a:endParaRPr/>
          </a:p>
        </p:txBody>
      </p:sp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850106" y="3882118"/>
            <a:ext cx="7443788" cy="89398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Image"/>
          <p:cNvSpPr>
            <a:spLocks noGrp="1"/>
          </p:cNvSpPr>
          <p:nvPr>
            <p:ph type="pic" sz="half" idx="13"/>
          </p:nvPr>
        </p:nvSpPr>
        <p:spPr>
          <a:xfrm>
            <a:off x="2307431" y="618445"/>
            <a:ext cx="4521994" cy="2910494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48518" tIns="24259" rIns="48518" bIns="24259" anchor="t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50106" y="3882118"/>
            <a:ext cx="7443788" cy="89398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Image"/>
          <p:cNvSpPr>
            <a:spLocks noGrp="1"/>
          </p:cNvSpPr>
          <p:nvPr>
            <p:ph type="pic" sz="half" idx="13"/>
          </p:nvPr>
        </p:nvSpPr>
        <p:spPr>
          <a:xfrm>
            <a:off x="5129213" y="887866"/>
            <a:ext cx="2936081" cy="3357078"/>
          </a:xfrm>
          <a:prstGeom prst="rect">
            <a:avLst/>
          </a:prstGeom>
        </p:spPr>
        <p:txBody>
          <a:bodyPr lIns="48518" tIns="24259" rIns="48518" bIns="24259" anchor="t"/>
          <a:lstStyle/>
          <a:p>
            <a:endParaRPr/>
          </a:p>
        </p:txBody>
      </p:sp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850106" y="802141"/>
            <a:ext cx="4136231" cy="1738993"/>
          </a:xfrm>
          <a:prstGeom prst="rect">
            <a:avLst/>
          </a:prstGeom>
        </p:spPr>
        <p:txBody>
          <a:bodyPr anchor="b"/>
          <a:lstStyle>
            <a:lvl1pPr>
              <a:defRPr sz="3900"/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0106" y="2583996"/>
            <a:ext cx="4136231" cy="173899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100"/>
            </a:lvl1pPr>
            <a:lvl2pPr marL="0" indent="0" algn="ctr">
              <a:spcBef>
                <a:spcPts val="0"/>
              </a:spcBef>
              <a:buSzTx/>
              <a:buNone/>
              <a:defRPr sz="2100"/>
            </a:lvl2pPr>
            <a:lvl3pPr marL="0" indent="0" algn="ctr">
              <a:spcBef>
                <a:spcPts val="0"/>
              </a:spcBef>
              <a:buSzTx/>
              <a:buNone/>
              <a:defRPr sz="2100"/>
            </a:lvl3pPr>
            <a:lvl4pPr marL="0" indent="0" algn="ctr">
              <a:spcBef>
                <a:spcPts val="0"/>
              </a:spcBef>
              <a:buSzTx/>
              <a:buNone/>
              <a:defRPr sz="2100"/>
            </a:lvl4pPr>
            <a:lvl5pPr marL="0" indent="0" algn="ctr">
              <a:spcBef>
                <a:spcPts val="0"/>
              </a:spcBef>
              <a:buSz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Image"/>
          <p:cNvSpPr>
            <a:spLocks noGrp="1"/>
          </p:cNvSpPr>
          <p:nvPr>
            <p:ph type="pic" sz="quarter" idx="13"/>
          </p:nvPr>
        </p:nvSpPr>
        <p:spPr>
          <a:xfrm>
            <a:off x="5405605" y="1579789"/>
            <a:ext cx="2400301" cy="2743200"/>
          </a:xfrm>
          <a:prstGeom prst="rect">
            <a:avLst/>
          </a:prstGeom>
        </p:spPr>
        <p:txBody>
          <a:bodyPr lIns="48518" tIns="24259" rIns="48518" bIns="24259" anchor="t"/>
          <a:lstStyle/>
          <a:p>
            <a:endParaRPr/>
          </a:p>
        </p:txBody>
      </p:sp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50106" y="1457325"/>
            <a:ext cx="3621881" cy="3012621"/>
          </a:xfrm>
          <a:prstGeom prst="rect">
            <a:avLst/>
          </a:prstGeom>
        </p:spPr>
        <p:txBody>
          <a:bodyPr/>
          <a:lstStyle>
            <a:lvl1pPr marL="525612" indent="-357147">
              <a:spcBef>
                <a:spcPts val="2229"/>
              </a:spcBef>
              <a:defRPr sz="1700"/>
            </a:lvl1pPr>
            <a:lvl2pPr marL="761464" indent="-357147">
              <a:spcBef>
                <a:spcPts val="2229"/>
              </a:spcBef>
              <a:defRPr sz="1700"/>
            </a:lvl2pPr>
            <a:lvl3pPr marL="997316" indent="-357147">
              <a:spcBef>
                <a:spcPts val="2229"/>
              </a:spcBef>
              <a:defRPr sz="1700"/>
            </a:lvl3pPr>
            <a:lvl4pPr marL="1233167" indent="-357147">
              <a:spcBef>
                <a:spcPts val="2229"/>
              </a:spcBef>
              <a:defRPr sz="1700"/>
            </a:lvl4pPr>
            <a:lvl5pPr marL="1469019" indent="-357147">
              <a:spcBef>
                <a:spcPts val="2229"/>
              </a:spcBef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50106" y="1457325"/>
            <a:ext cx="3621881" cy="3012621"/>
          </a:xfrm>
          <a:prstGeom prst="rect">
            <a:avLst/>
          </a:prstGeom>
        </p:spPr>
        <p:txBody>
          <a:bodyPr/>
          <a:lstStyle>
            <a:lvl1pPr marL="525612" indent="-357147">
              <a:spcBef>
                <a:spcPts val="2229"/>
              </a:spcBef>
              <a:defRPr sz="1700"/>
            </a:lvl1pPr>
            <a:lvl2pPr marL="761464" indent="-357147">
              <a:spcBef>
                <a:spcPts val="2229"/>
              </a:spcBef>
              <a:defRPr sz="1700"/>
            </a:lvl2pPr>
            <a:lvl3pPr marL="997316" indent="-357147">
              <a:spcBef>
                <a:spcPts val="2229"/>
              </a:spcBef>
              <a:defRPr sz="1700"/>
            </a:lvl3pPr>
            <a:lvl4pPr marL="1233167" indent="-357147">
              <a:spcBef>
                <a:spcPts val="2229"/>
              </a:spcBef>
              <a:defRPr sz="1700"/>
            </a:lvl4pPr>
            <a:lvl5pPr marL="1469019" indent="-357147">
              <a:spcBef>
                <a:spcPts val="2229"/>
              </a:spcBef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29200" y="1457325"/>
            <a:ext cx="3257550" cy="3012621"/>
          </a:xfrm>
          <a:prstGeom prst="rect">
            <a:avLst/>
          </a:prstGeom>
        </p:spPr>
        <p:txBody>
          <a:bodyPr/>
          <a:lstStyle>
            <a:lvl1pPr marL="525612" indent="-357147">
              <a:spcBef>
                <a:spcPts val="2229"/>
              </a:spcBef>
              <a:defRPr sz="1700"/>
            </a:lvl1pPr>
            <a:lvl2pPr marL="761464" indent="-357147">
              <a:spcBef>
                <a:spcPts val="2229"/>
              </a:spcBef>
              <a:defRPr sz="1700"/>
            </a:lvl2pPr>
            <a:lvl3pPr marL="997316" indent="-357147">
              <a:spcBef>
                <a:spcPts val="2229"/>
              </a:spcBef>
              <a:defRPr sz="1700"/>
            </a:lvl3pPr>
            <a:lvl4pPr marL="1233167" indent="-357147">
              <a:spcBef>
                <a:spcPts val="2229"/>
              </a:spcBef>
              <a:defRPr sz="1700"/>
            </a:lvl4pPr>
            <a:lvl5pPr marL="1469019" indent="-357147">
              <a:spcBef>
                <a:spcPts val="2229"/>
              </a:spcBef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6739"/>
            <a:ext cx="1042988" cy="655184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le Text"/>
          <p:cNvSpPr txBox="1">
            <a:spLocks noGrp="1"/>
          </p:cNvSpPr>
          <p:nvPr>
            <p:ph type="title"/>
          </p:nvPr>
        </p:nvSpPr>
        <p:spPr>
          <a:xfrm>
            <a:off x="1250156" y="85725"/>
            <a:ext cx="7743825" cy="673554"/>
          </a:xfrm>
          <a:prstGeom prst="rect">
            <a:avLst/>
          </a:prstGeom>
        </p:spPr>
        <p:txBody>
          <a:bodyPr lIns="20216" tIns="20216" rIns="20216" bIns="20216"/>
          <a:lstStyle>
            <a:lvl1pPr marR="79246" algn="l" defTabSz="640169">
              <a:lnSpc>
                <a:spcPct val="103000"/>
              </a:lnSpc>
              <a:spcBef>
                <a:spcPts val="159"/>
              </a:spcBef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02" name="Body Level One…"/>
          <p:cNvSpPr txBox="1">
            <a:spLocks noGrp="1"/>
          </p:cNvSpPr>
          <p:nvPr>
            <p:ph type="body" idx="1"/>
          </p:nvPr>
        </p:nvSpPr>
        <p:spPr>
          <a:xfrm>
            <a:off x="1764507" y="1249136"/>
            <a:ext cx="6441281" cy="3498987"/>
          </a:xfrm>
          <a:prstGeom prst="rect">
            <a:avLst/>
          </a:prstGeom>
        </p:spPr>
        <p:txBody>
          <a:bodyPr lIns="20216" tIns="20216" rIns="20216" bIns="20216" anchor="t"/>
          <a:lstStyle>
            <a:lvl1pPr marL="0" marR="31840" indent="9097" defTabSz="640169">
              <a:lnSpc>
                <a:spcPct val="104000"/>
              </a:lnSpc>
              <a:spcBef>
                <a:spcPts val="637"/>
              </a:spcBef>
              <a:buSzTx/>
              <a:buNone/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  <a:lvl2pPr marL="0" marR="31840" indent="407096" defTabSz="640169">
              <a:lnSpc>
                <a:spcPct val="105999"/>
              </a:lnSpc>
              <a:spcBef>
                <a:spcPts val="584"/>
              </a:spcBef>
              <a:buSzTx/>
              <a:buNone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2pPr>
            <a:lvl3pPr marL="0" marR="31840" indent="827839" defTabSz="640169">
              <a:lnSpc>
                <a:spcPct val="108000"/>
              </a:lnSpc>
              <a:spcBef>
                <a:spcPts val="584"/>
              </a:spcBef>
              <a:buSzTx/>
              <a:buNone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3pPr>
            <a:lvl4pPr marL="0" marR="31840" indent="1453267" defTabSz="640169">
              <a:lnSpc>
                <a:spcPct val="104999"/>
              </a:lnSpc>
              <a:spcBef>
                <a:spcPts val="424"/>
              </a:spcBef>
              <a:buSzTx/>
              <a:buNone/>
              <a:defRPr sz="1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4pPr>
            <a:lvl5pPr marL="0" marR="31840" indent="2283381" defTabSz="640169">
              <a:lnSpc>
                <a:spcPct val="104999"/>
              </a:lnSpc>
              <a:spcBef>
                <a:spcPts val="106"/>
              </a:spcBef>
              <a:buSzTx/>
              <a:buNone/>
              <a:defRPr sz="1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3" name="PSU_orb.jpg" descr="PSU_or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566" y="82239"/>
            <a:ext cx="947855" cy="677039"/>
          </a:xfrm>
          <a:prstGeom prst="rect">
            <a:avLst/>
          </a:prstGeom>
          <a:ln w="12700"/>
        </p:spPr>
      </p:pic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4343" y="5013321"/>
            <a:ext cx="150539" cy="148549"/>
          </a:xfrm>
          <a:prstGeom prst="rect">
            <a:avLst/>
          </a:prstGeom>
        </p:spPr>
        <p:txBody>
          <a:bodyPr lIns="20216" tIns="20216" rIns="20216" bIns="20216"/>
          <a:lstStyle>
            <a:lvl1pPr defTabSz="316715">
              <a:defRPr sz="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144" y="6123"/>
            <a:ext cx="1021556" cy="636815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itle Text"/>
          <p:cNvSpPr txBox="1">
            <a:spLocks noGrp="1"/>
          </p:cNvSpPr>
          <p:nvPr>
            <p:ph type="title"/>
          </p:nvPr>
        </p:nvSpPr>
        <p:spPr>
          <a:xfrm>
            <a:off x="1085850" y="55109"/>
            <a:ext cx="7686675" cy="673554"/>
          </a:xfrm>
          <a:prstGeom prst="rect">
            <a:avLst/>
          </a:prstGeom>
        </p:spPr>
        <p:txBody>
          <a:bodyPr lIns="20216" tIns="20216" rIns="20216" bIns="20216"/>
          <a:lstStyle>
            <a:lvl1pPr marR="79246" algn="l" defTabSz="640169">
              <a:lnSpc>
                <a:spcPct val="103000"/>
              </a:lnSpc>
              <a:spcBef>
                <a:spcPts val="159"/>
              </a:spcBef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1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081" y="1249430"/>
            <a:ext cx="8186738" cy="3496356"/>
          </a:xfrm>
          <a:prstGeom prst="rect">
            <a:avLst/>
          </a:prstGeom>
        </p:spPr>
        <p:txBody>
          <a:bodyPr lIns="20216" tIns="20216" rIns="20216" bIns="20216" anchor="t"/>
          <a:lstStyle>
            <a:lvl1pPr marL="0" marR="31840" indent="9097" defTabSz="640169">
              <a:lnSpc>
                <a:spcPct val="104000"/>
              </a:lnSpc>
              <a:spcBef>
                <a:spcPts val="637"/>
              </a:spcBef>
              <a:buSzTx/>
              <a:buNone/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  <a:lvl2pPr marL="0" marR="31840" indent="407096" defTabSz="640169">
              <a:lnSpc>
                <a:spcPct val="105999"/>
              </a:lnSpc>
              <a:spcBef>
                <a:spcPts val="584"/>
              </a:spcBef>
              <a:buSzTx/>
              <a:buNone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2pPr>
            <a:lvl3pPr marL="0" marR="31840" indent="827839" defTabSz="640169">
              <a:lnSpc>
                <a:spcPct val="108000"/>
              </a:lnSpc>
              <a:spcBef>
                <a:spcPts val="584"/>
              </a:spcBef>
              <a:buSzTx/>
              <a:buNone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3pPr>
            <a:lvl4pPr marL="0" marR="31840" indent="1453267" defTabSz="640169">
              <a:lnSpc>
                <a:spcPct val="104999"/>
              </a:lnSpc>
              <a:spcBef>
                <a:spcPts val="424"/>
              </a:spcBef>
              <a:buSzTx/>
              <a:buNone/>
              <a:defRPr sz="1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4pPr>
            <a:lvl5pPr marL="0" marR="31840" indent="2283381" defTabSz="640169">
              <a:lnSpc>
                <a:spcPct val="104999"/>
              </a:lnSpc>
              <a:spcBef>
                <a:spcPts val="106"/>
              </a:spcBef>
              <a:buSzTx/>
              <a:buNone/>
              <a:defRPr sz="1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4" name="PSU_orb.jpg" descr="PSU_or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557" y="51623"/>
            <a:ext cx="947856" cy="677039"/>
          </a:xfrm>
          <a:prstGeom prst="rect">
            <a:avLst/>
          </a:prstGeom>
          <a:ln w="12700"/>
        </p:spPr>
      </p:pic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4343" y="5013321"/>
            <a:ext cx="150539" cy="148549"/>
          </a:xfrm>
          <a:prstGeom prst="rect">
            <a:avLst/>
          </a:prstGeom>
        </p:spPr>
        <p:txBody>
          <a:bodyPr lIns="20216" tIns="20216" rIns="20216" bIns="20216"/>
          <a:lstStyle>
            <a:lvl1pPr defTabSz="316715">
              <a:defRPr sz="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926306" y="61232"/>
            <a:ext cx="8115301" cy="575582"/>
          </a:xfrm>
          <a:prstGeom prst="rect">
            <a:avLst/>
          </a:prstGeom>
        </p:spPr>
        <p:txBody>
          <a:bodyPr lIns="0" tIns="0" rIns="0" bIns="0"/>
          <a:lstStyle>
            <a:lvl1pPr marL="134173" marR="135850" algn="l" defTabSz="754725">
              <a:lnSpc>
                <a:spcPct val="103000"/>
              </a:lnSpc>
              <a:spcBef>
                <a:spcPts val="212"/>
              </a:spcBef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xfrm>
            <a:off x="178594" y="870262"/>
            <a:ext cx="8872538" cy="4145417"/>
          </a:xfrm>
          <a:prstGeom prst="rect">
            <a:avLst/>
          </a:prstGeom>
        </p:spPr>
        <p:txBody>
          <a:bodyPr lIns="0" tIns="0" rIns="0" bIns="0" anchor="t"/>
          <a:lstStyle>
            <a:lvl1pPr marL="58701" marR="37736" indent="0" defTabSz="754725">
              <a:lnSpc>
                <a:spcPct val="104000"/>
              </a:lnSpc>
              <a:spcBef>
                <a:spcPts val="743"/>
              </a:spcBef>
              <a:buSzTx/>
              <a:buNone/>
              <a:defRPr sz="25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  <a:lvl2pPr marL="792461" marR="37736" indent="0" defTabSz="754725">
              <a:lnSpc>
                <a:spcPct val="105999"/>
              </a:lnSpc>
              <a:spcBef>
                <a:spcPts val="690"/>
              </a:spcBef>
              <a:buSzTx/>
              <a:buNone/>
              <a:defRPr sz="2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2pPr>
            <a:lvl3pPr marL="1568152" marR="37736" indent="0" defTabSz="754725">
              <a:lnSpc>
                <a:spcPct val="108000"/>
              </a:lnSpc>
              <a:spcBef>
                <a:spcPts val="690"/>
              </a:spcBef>
              <a:buSzTx/>
              <a:buNone/>
              <a:defRPr sz="19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3pPr>
            <a:lvl4pPr marL="2721204" marR="37736" indent="0" defTabSz="754725">
              <a:lnSpc>
                <a:spcPct val="104999"/>
              </a:lnSpc>
              <a:spcBef>
                <a:spcPts val="478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4pPr>
            <a:lvl5pPr marL="4251619" marR="37736" indent="0" defTabSz="754725">
              <a:lnSpc>
                <a:spcPct val="104999"/>
              </a:lnSpc>
              <a:spcBef>
                <a:spcPts val="53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" y="40170"/>
            <a:ext cx="893270" cy="80384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38" y="67355"/>
            <a:ext cx="1109861" cy="617935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854245" cy="802141"/>
          </a:xfrm>
          <a:prstGeom prst="rect">
            <a:avLst/>
          </a:prstGeom>
        </p:spPr>
        <p:txBody>
          <a:bodyPr/>
          <a:lstStyle>
            <a:lvl1pPr marR="93921" algn="l" defTabSz="754725">
              <a:lnSpc>
                <a:spcPct val="103000"/>
              </a:lnSpc>
              <a:spcBef>
                <a:spcPts val="159"/>
              </a:spcBef>
              <a:defRPr sz="3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idx="1"/>
          </p:nvPr>
        </p:nvSpPr>
        <p:spPr>
          <a:xfrm>
            <a:off x="1243013" y="998084"/>
            <a:ext cx="7634111" cy="4146947"/>
          </a:xfrm>
          <a:prstGeom prst="rect">
            <a:avLst/>
          </a:prstGeom>
        </p:spPr>
        <p:txBody>
          <a:bodyPr anchor="t"/>
          <a:lstStyle>
            <a:lvl1pPr marL="0" marR="37736" indent="10782" defTabSz="754725">
              <a:lnSpc>
                <a:spcPct val="104000"/>
              </a:lnSpc>
              <a:spcBef>
                <a:spcPts val="743"/>
              </a:spcBef>
              <a:buSzTx/>
              <a:buNone/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  <a:lvl2pPr marL="0" marR="37736" indent="482485" defTabSz="754725">
              <a:lnSpc>
                <a:spcPct val="105999"/>
              </a:lnSpc>
              <a:spcBef>
                <a:spcPts val="637"/>
              </a:spcBef>
              <a:buSzTx/>
              <a:buNone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2pPr>
            <a:lvl3pPr marL="0" marR="37736" indent="981143" defTabSz="754725">
              <a:lnSpc>
                <a:spcPct val="108000"/>
              </a:lnSpc>
              <a:spcBef>
                <a:spcPts val="637"/>
              </a:spcBef>
              <a:buSzTx/>
              <a:buNone/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3pPr>
            <a:lvl4pPr marL="0" marR="37736" indent="1722391" defTabSz="754725">
              <a:lnSpc>
                <a:spcPct val="104999"/>
              </a:lnSpc>
              <a:spcBef>
                <a:spcPts val="478"/>
              </a:spcBef>
              <a:buSzTx/>
              <a:buNone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4pPr>
            <a:lvl5pPr marL="0" marR="37736" indent="2706230" defTabSz="754725">
              <a:lnSpc>
                <a:spcPct val="104999"/>
              </a:lnSpc>
              <a:spcBef>
                <a:spcPts val="106"/>
              </a:spcBef>
              <a:buSzTx/>
              <a:buNone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6" name="PSU_orb.jpg" descr="PSU_or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990" y="61530"/>
            <a:ext cx="947856" cy="677040"/>
          </a:xfrm>
          <a:prstGeom prst="rect">
            <a:avLst/>
          </a:prstGeom>
          <a:ln w="12700"/>
        </p:spPr>
      </p:pic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04329" y="5437281"/>
            <a:ext cx="211166" cy="208323"/>
          </a:xfrm>
          <a:prstGeom prst="rect">
            <a:avLst/>
          </a:prstGeom>
        </p:spPr>
        <p:txBody>
          <a:bodyPr lIns="26954" tIns="26954" rIns="26954" bIns="26954"/>
          <a:lstStyle>
            <a:lvl1pPr defTabSz="377363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38" y="67355"/>
            <a:ext cx="1109861" cy="617935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itle Text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854245" cy="802141"/>
          </a:xfrm>
          <a:prstGeom prst="rect">
            <a:avLst/>
          </a:prstGeom>
        </p:spPr>
        <p:txBody>
          <a:bodyPr/>
          <a:lstStyle>
            <a:lvl1pPr marR="93921" algn="l" defTabSz="754725">
              <a:lnSpc>
                <a:spcPct val="103000"/>
              </a:lnSpc>
              <a:spcBef>
                <a:spcPts val="159"/>
              </a:spcBef>
              <a:defRPr sz="3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46" name="Body Level One…"/>
          <p:cNvSpPr txBox="1">
            <a:spLocks noGrp="1"/>
          </p:cNvSpPr>
          <p:nvPr>
            <p:ph type="body" idx="1"/>
          </p:nvPr>
        </p:nvSpPr>
        <p:spPr>
          <a:xfrm>
            <a:off x="1243013" y="998084"/>
            <a:ext cx="7634111" cy="4146947"/>
          </a:xfrm>
          <a:prstGeom prst="rect">
            <a:avLst/>
          </a:prstGeom>
        </p:spPr>
        <p:txBody>
          <a:bodyPr anchor="t"/>
          <a:lstStyle>
            <a:lvl1pPr marL="0" marR="37736" indent="10782" defTabSz="754725">
              <a:lnSpc>
                <a:spcPct val="104000"/>
              </a:lnSpc>
              <a:spcBef>
                <a:spcPts val="743"/>
              </a:spcBef>
              <a:buSzTx/>
              <a:buNone/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  <a:lvl2pPr marL="0" marR="37736" indent="482485" defTabSz="754725">
              <a:lnSpc>
                <a:spcPct val="105999"/>
              </a:lnSpc>
              <a:spcBef>
                <a:spcPts val="637"/>
              </a:spcBef>
              <a:buSzTx/>
              <a:buNone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2pPr>
            <a:lvl3pPr marL="0" marR="37736" indent="981143" defTabSz="754725">
              <a:lnSpc>
                <a:spcPct val="108000"/>
              </a:lnSpc>
              <a:spcBef>
                <a:spcPts val="637"/>
              </a:spcBef>
              <a:buSzTx/>
              <a:buNone/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3pPr>
            <a:lvl4pPr marL="0" marR="37736" indent="1722391" defTabSz="754725">
              <a:lnSpc>
                <a:spcPct val="104999"/>
              </a:lnSpc>
              <a:spcBef>
                <a:spcPts val="478"/>
              </a:spcBef>
              <a:buSzTx/>
              <a:buNone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4pPr>
            <a:lvl5pPr marL="0" marR="37736" indent="2706230" defTabSz="754725">
              <a:lnSpc>
                <a:spcPct val="104999"/>
              </a:lnSpc>
              <a:spcBef>
                <a:spcPts val="106"/>
              </a:spcBef>
              <a:buSzTx/>
              <a:buNone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47" name="PSU_orb.jpg" descr="PSU_or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990" y="61530"/>
            <a:ext cx="947856" cy="677040"/>
          </a:xfrm>
          <a:prstGeom prst="rect">
            <a:avLst/>
          </a:prstGeom>
          <a:ln w="12700"/>
        </p:spPr>
      </p:pic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04329" y="5437281"/>
            <a:ext cx="211166" cy="208323"/>
          </a:xfrm>
          <a:prstGeom prst="rect">
            <a:avLst/>
          </a:prstGeom>
        </p:spPr>
        <p:txBody>
          <a:bodyPr lIns="26954" tIns="26954" rIns="26954" bIns="26954"/>
          <a:lstStyle>
            <a:lvl1pPr defTabSz="377363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38" y="67355"/>
            <a:ext cx="1109861" cy="617935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Title Text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854245" cy="802141"/>
          </a:xfrm>
          <a:prstGeom prst="rect">
            <a:avLst/>
          </a:prstGeom>
        </p:spPr>
        <p:txBody>
          <a:bodyPr/>
          <a:lstStyle>
            <a:lvl1pPr marR="93921" algn="l" defTabSz="754725">
              <a:lnSpc>
                <a:spcPct val="103000"/>
              </a:lnSpc>
              <a:spcBef>
                <a:spcPts val="159"/>
              </a:spcBef>
              <a:defRPr sz="3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43013" y="998084"/>
            <a:ext cx="7634111" cy="4146947"/>
          </a:xfrm>
          <a:prstGeom prst="rect">
            <a:avLst/>
          </a:prstGeom>
        </p:spPr>
        <p:txBody>
          <a:bodyPr anchor="t"/>
          <a:lstStyle>
            <a:lvl1pPr marL="0" marR="37736" indent="10782" defTabSz="754725">
              <a:lnSpc>
                <a:spcPct val="104000"/>
              </a:lnSpc>
              <a:spcBef>
                <a:spcPts val="743"/>
              </a:spcBef>
              <a:buSzTx/>
              <a:buNone/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  <a:lvl2pPr marL="0" marR="37736" indent="482485" defTabSz="754725">
              <a:lnSpc>
                <a:spcPct val="105999"/>
              </a:lnSpc>
              <a:spcBef>
                <a:spcPts val="637"/>
              </a:spcBef>
              <a:buSzTx/>
              <a:buNone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2pPr>
            <a:lvl3pPr marL="0" marR="37736" indent="981143" defTabSz="754725">
              <a:lnSpc>
                <a:spcPct val="108000"/>
              </a:lnSpc>
              <a:spcBef>
                <a:spcPts val="637"/>
              </a:spcBef>
              <a:buSzTx/>
              <a:buNone/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3pPr>
            <a:lvl4pPr marL="0" marR="37736" indent="1722391" defTabSz="754725">
              <a:lnSpc>
                <a:spcPct val="104999"/>
              </a:lnSpc>
              <a:spcBef>
                <a:spcPts val="478"/>
              </a:spcBef>
              <a:buSzTx/>
              <a:buNone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4pPr>
            <a:lvl5pPr marL="0" marR="37736" indent="2706230" defTabSz="754725">
              <a:lnSpc>
                <a:spcPct val="104999"/>
              </a:lnSpc>
              <a:spcBef>
                <a:spcPts val="106"/>
              </a:spcBef>
              <a:buSzTx/>
              <a:buNone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8" name="PSU_orb.jpg" descr="PSU_or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990" y="61530"/>
            <a:ext cx="947856" cy="677040"/>
          </a:xfrm>
          <a:prstGeom prst="rect">
            <a:avLst/>
          </a:prstGeom>
          <a:ln w="12700"/>
        </p:spPr>
      </p:pic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04329" y="5437281"/>
            <a:ext cx="211166" cy="208323"/>
          </a:xfrm>
          <a:prstGeom prst="rect">
            <a:avLst/>
          </a:prstGeom>
        </p:spPr>
        <p:txBody>
          <a:bodyPr lIns="26954" tIns="26954" rIns="26954" bIns="26954"/>
          <a:lstStyle>
            <a:lvl1pPr defTabSz="377363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" y="136242"/>
            <a:ext cx="951310" cy="52965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1678782" y="0"/>
            <a:ext cx="6627019" cy="802141"/>
          </a:xfrm>
          <a:prstGeom prst="rect">
            <a:avLst/>
          </a:prstGeom>
        </p:spPr>
        <p:txBody>
          <a:bodyPr lIns="33693" tIns="33693" rIns="33693" bIns="33693"/>
          <a:lstStyle>
            <a:lvl1pPr marR="93921" algn="l" defTabSz="754725">
              <a:lnSpc>
                <a:spcPct val="103000"/>
              </a:lnSpc>
              <a:spcBef>
                <a:spcPts val="212"/>
              </a:spcBef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xfrm>
            <a:off x="1764507" y="998084"/>
            <a:ext cx="6441281" cy="4146947"/>
          </a:xfrm>
          <a:prstGeom prst="rect">
            <a:avLst/>
          </a:prstGeom>
        </p:spPr>
        <p:txBody>
          <a:bodyPr lIns="33693" tIns="33693" rIns="33693" bIns="33693" anchor="t"/>
          <a:lstStyle>
            <a:lvl1pPr marL="0" marR="37736" indent="14376" defTabSz="754725">
              <a:lnSpc>
                <a:spcPct val="104000"/>
              </a:lnSpc>
              <a:spcBef>
                <a:spcPts val="743"/>
              </a:spcBef>
              <a:buSzTx/>
              <a:buNone/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  <a:lvl2pPr marL="0" marR="37736" indent="643313" defTabSz="754725">
              <a:lnSpc>
                <a:spcPct val="105999"/>
              </a:lnSpc>
              <a:spcBef>
                <a:spcPts val="690"/>
              </a:spcBef>
              <a:buSzTx/>
              <a:buNone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2pPr>
            <a:lvl3pPr marL="0" marR="37736" indent="1308190" defTabSz="754725">
              <a:lnSpc>
                <a:spcPct val="108000"/>
              </a:lnSpc>
              <a:spcBef>
                <a:spcPts val="690"/>
              </a:spcBef>
              <a:buSzTx/>
              <a:buNone/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3pPr>
            <a:lvl4pPr marL="0" marR="37736" indent="2296521" defTabSz="754725">
              <a:lnSpc>
                <a:spcPct val="104999"/>
              </a:lnSpc>
              <a:spcBef>
                <a:spcPts val="478"/>
              </a:spcBef>
              <a:buSzTx/>
              <a:buNone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4pPr>
            <a:lvl5pPr marL="0" marR="37736" indent="3608306" defTabSz="754725">
              <a:lnSpc>
                <a:spcPct val="104999"/>
              </a:lnSpc>
              <a:spcBef>
                <a:spcPts val="53"/>
              </a:spcBef>
              <a:buSzTx/>
              <a:buNone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5" name="PSU_orb.jpg" descr="PSU_or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654" y="62551"/>
            <a:ext cx="947856" cy="677039"/>
          </a:xfrm>
          <a:prstGeom prst="rect">
            <a:avLst/>
          </a:prstGeom>
          <a:ln w="12700"/>
        </p:spPr>
      </p:pic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07226" y="5417549"/>
            <a:ext cx="224775" cy="221932"/>
          </a:xfrm>
          <a:prstGeom prst="rect">
            <a:avLst/>
          </a:prstGeom>
        </p:spPr>
        <p:txBody>
          <a:bodyPr/>
          <a:lstStyle>
            <a:lvl1pPr defTabSz="377363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6342"/>
            <a:ext cx="957263" cy="569459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1678782" y="0"/>
            <a:ext cx="6627019" cy="802141"/>
          </a:xfrm>
          <a:prstGeom prst="rect">
            <a:avLst/>
          </a:prstGeom>
        </p:spPr>
        <p:txBody>
          <a:bodyPr lIns="33693" tIns="33693" rIns="33693" bIns="33693"/>
          <a:lstStyle>
            <a:lvl1pPr marR="93921" algn="l" defTabSz="754725">
              <a:lnSpc>
                <a:spcPct val="103000"/>
              </a:lnSpc>
              <a:spcBef>
                <a:spcPts val="212"/>
              </a:spcBef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xfrm>
            <a:off x="1764507" y="998084"/>
            <a:ext cx="6441281" cy="4146947"/>
          </a:xfrm>
          <a:prstGeom prst="rect">
            <a:avLst/>
          </a:prstGeom>
        </p:spPr>
        <p:txBody>
          <a:bodyPr lIns="33693" tIns="33693" rIns="33693" bIns="33693" anchor="t"/>
          <a:lstStyle>
            <a:lvl1pPr marL="0" marR="37736" indent="14376" defTabSz="754725">
              <a:lnSpc>
                <a:spcPct val="104000"/>
              </a:lnSpc>
              <a:spcBef>
                <a:spcPts val="743"/>
              </a:spcBef>
              <a:buSzTx/>
              <a:buNone/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  <a:lvl2pPr marL="0" marR="37736" indent="643313" defTabSz="754725">
              <a:lnSpc>
                <a:spcPct val="105999"/>
              </a:lnSpc>
              <a:spcBef>
                <a:spcPts val="690"/>
              </a:spcBef>
              <a:buSzTx/>
              <a:buNone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2pPr>
            <a:lvl3pPr marL="0" marR="37736" indent="1308190" defTabSz="754725">
              <a:lnSpc>
                <a:spcPct val="108000"/>
              </a:lnSpc>
              <a:spcBef>
                <a:spcPts val="690"/>
              </a:spcBef>
              <a:buSzTx/>
              <a:buNone/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3pPr>
            <a:lvl4pPr marL="0" marR="37736" indent="2296521" defTabSz="754725">
              <a:lnSpc>
                <a:spcPct val="104999"/>
              </a:lnSpc>
              <a:spcBef>
                <a:spcPts val="478"/>
              </a:spcBef>
              <a:buSzTx/>
              <a:buNone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4pPr>
            <a:lvl5pPr marL="0" marR="37736" indent="3608306" defTabSz="754725">
              <a:lnSpc>
                <a:spcPct val="104999"/>
              </a:lnSpc>
              <a:spcBef>
                <a:spcPts val="53"/>
              </a:spcBef>
              <a:buSzTx/>
              <a:buNone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7" name="PSU_orb.jpg" descr="PSU_or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07" y="62551"/>
            <a:ext cx="947856" cy="677039"/>
          </a:xfrm>
          <a:prstGeom prst="rect">
            <a:avLst/>
          </a:prstGeom>
          <a:ln w="12700"/>
        </p:spPr>
      </p:pic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07226" y="5417549"/>
            <a:ext cx="224775" cy="221932"/>
          </a:xfrm>
          <a:prstGeom prst="rect">
            <a:avLst/>
          </a:prstGeom>
        </p:spPr>
        <p:txBody>
          <a:bodyPr/>
          <a:lstStyle>
            <a:lvl1pPr defTabSz="377363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8" y="85725"/>
            <a:ext cx="992982" cy="618445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007269" y="85725"/>
            <a:ext cx="8072438" cy="679677"/>
          </a:xfrm>
          <a:prstGeom prst="rect">
            <a:avLst/>
          </a:prstGeom>
        </p:spPr>
        <p:txBody>
          <a:bodyPr/>
          <a:lstStyle>
            <a:lvl1pPr marR="79246" algn="l" defTabSz="640169">
              <a:lnSpc>
                <a:spcPct val="103000"/>
              </a:lnSpc>
              <a:spcBef>
                <a:spcPts val="212"/>
              </a:spcBef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xfrm>
            <a:off x="2200275" y="1249136"/>
            <a:ext cx="5434831" cy="3498987"/>
          </a:xfrm>
          <a:prstGeom prst="rect">
            <a:avLst/>
          </a:prstGeom>
        </p:spPr>
        <p:txBody>
          <a:bodyPr anchor="t"/>
          <a:lstStyle>
            <a:lvl1pPr marL="0" marR="31840" indent="12129" defTabSz="640169">
              <a:lnSpc>
                <a:spcPct val="104000"/>
              </a:lnSpc>
              <a:spcBef>
                <a:spcPts val="690"/>
              </a:spcBef>
              <a:buSzTx/>
              <a:buNone/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  <a:lvl2pPr marL="0" marR="31840" indent="542796" defTabSz="640169">
              <a:lnSpc>
                <a:spcPct val="105999"/>
              </a:lnSpc>
              <a:spcBef>
                <a:spcPts val="584"/>
              </a:spcBef>
              <a:buSzTx/>
              <a:buNone/>
              <a:defRPr sz="1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2pPr>
            <a:lvl3pPr marL="0" marR="31840" indent="1103786" defTabSz="640169">
              <a:lnSpc>
                <a:spcPct val="108000"/>
              </a:lnSpc>
              <a:spcBef>
                <a:spcPts val="584"/>
              </a:spcBef>
              <a:buSzTx/>
              <a:buNone/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3pPr>
            <a:lvl4pPr marL="0" marR="31840" indent="1937690" defTabSz="640169">
              <a:lnSpc>
                <a:spcPct val="104999"/>
              </a:lnSpc>
              <a:spcBef>
                <a:spcPts val="424"/>
              </a:spcBef>
              <a:buSzTx/>
              <a:buNone/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4pPr>
            <a:lvl5pPr marL="0" marR="31840" indent="3044508" defTabSz="640169">
              <a:lnSpc>
                <a:spcPct val="104999"/>
              </a:lnSpc>
              <a:spcBef>
                <a:spcPts val="53"/>
              </a:spcBef>
              <a:buSzTx/>
              <a:buNone/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8" name="PSU_orb.jpg" descr="PSU_or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414" y="56428"/>
            <a:ext cx="947855" cy="677039"/>
          </a:xfrm>
          <a:prstGeom prst="rect">
            <a:avLst/>
          </a:prstGeom>
          <a:ln w="12700"/>
        </p:spPr>
      </p:pic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5725" y="5005837"/>
            <a:ext cx="164146" cy="162156"/>
          </a:xfrm>
          <a:prstGeom prst="rect">
            <a:avLst/>
          </a:prstGeom>
        </p:spPr>
        <p:txBody>
          <a:bodyPr lIns="26954" tIns="26954" rIns="26954" bIns="26954"/>
          <a:lstStyle>
            <a:lvl1pPr defTabSz="316715">
              <a:defRPr sz="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850106" y="863373"/>
            <a:ext cx="7443788" cy="1738993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0106" y="2651352"/>
            <a:ext cx="7443788" cy="60007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0" algn="ctr">
              <a:spcBef>
                <a:spcPts val="0"/>
              </a:spcBef>
              <a:buSzTx/>
              <a:buNone/>
              <a:defRPr sz="2000"/>
            </a:lvl2pPr>
            <a:lvl3pPr marL="0" indent="0" algn="ctr">
              <a:spcBef>
                <a:spcPts val="0"/>
              </a:spcBef>
              <a:buSzTx/>
              <a:buNone/>
              <a:defRPr sz="2000"/>
            </a:lvl3pPr>
            <a:lvl4pPr marL="0" indent="0" algn="ctr">
              <a:spcBef>
                <a:spcPts val="0"/>
              </a:spcBef>
              <a:buSzTx/>
              <a:buNone/>
              <a:defRPr sz="2000"/>
            </a:lvl4pPr>
            <a:lvl5pPr marL="0" indent="0" algn="ctr">
              <a:spcBef>
                <a:spcPts val="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xfrm>
            <a:off x="850106" y="1457325"/>
            <a:ext cx="7443788" cy="3012621"/>
          </a:xfrm>
          <a:prstGeom prst="rect">
            <a:avLst/>
          </a:prstGeom>
        </p:spPr>
        <p:txBody>
          <a:bodyPr numCol="2" spcCol="351082" anchor="t"/>
          <a:lstStyle>
            <a:lvl1pPr marL="525612" indent="-357147">
              <a:spcBef>
                <a:spcPts val="2229"/>
              </a:spcBef>
              <a:defRPr sz="1700"/>
            </a:lvl1pPr>
            <a:lvl2pPr marL="761464" indent="-357147">
              <a:spcBef>
                <a:spcPts val="2229"/>
              </a:spcBef>
              <a:defRPr sz="1700"/>
            </a:lvl2pPr>
            <a:lvl3pPr marL="997316" indent="-357147">
              <a:spcBef>
                <a:spcPts val="2229"/>
              </a:spcBef>
              <a:defRPr sz="1700"/>
            </a:lvl3pPr>
            <a:lvl4pPr marL="1233167" indent="-357147">
              <a:spcBef>
                <a:spcPts val="2229"/>
              </a:spcBef>
              <a:defRPr sz="1700"/>
            </a:lvl4pPr>
            <a:lvl5pPr marL="1469019" indent="-357147">
              <a:spcBef>
                <a:spcPts val="2229"/>
              </a:spcBef>
              <a:defRPr sz="1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850106" y="667431"/>
            <a:ext cx="7443788" cy="380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954" tIns="26954" rIns="26954" bIns="26954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50106" y="134711"/>
            <a:ext cx="7443788" cy="128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954" tIns="26954" rIns="26954" bIns="26954" anchor="ctr"/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6824" y="4854213"/>
            <a:ext cx="223210" cy="221932"/>
          </a:xfrm>
          <a:prstGeom prst="rect">
            <a:avLst/>
          </a:prstGeom>
          <a:ln w="12700">
            <a:miter lim="400000"/>
          </a:ln>
        </p:spPr>
        <p:txBody>
          <a:bodyPr wrap="none" lIns="33693" tIns="33693" rIns="33693" bIns="33693" anchor="b">
            <a:spAutoFit/>
          </a:bodyPr>
          <a:lstStyle>
            <a:lvl1pPr algn="ctr" defTabSz="336931">
              <a:defRPr sz="100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2" r:id="rId20"/>
    <p:sldLayoutId id="2147483673" r:id="rId21"/>
    <p:sldLayoutId id="2147483674" r:id="rId22"/>
  </p:sldLayoutIdLst>
  <p:transition xmlns:p14="http://schemas.microsoft.com/office/powerpoint/2010/main" spd="med"/>
  <p:txStyles>
    <p:titleStyle>
      <a:lvl1pPr marL="0" marR="0" indent="0" algn="ctr" defTabSz="3369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121295" algn="ctr" defTabSz="3369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242590" algn="ctr" defTabSz="3369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363885" algn="ctr" defTabSz="3369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485181" algn="ctr" defTabSz="3369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606476" algn="ctr" defTabSz="3369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727771" algn="ctr" defTabSz="3369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849066" algn="ctr" defTabSz="3369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970361" algn="ctr" defTabSz="3369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586260" marR="0" indent="-417794" algn="l" defTabSz="33693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171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1pPr>
      <a:lvl2pPr marL="822112" marR="0" indent="-417794" algn="l" defTabSz="33693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171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2pPr>
      <a:lvl3pPr marL="1057963" marR="0" indent="-417794" algn="l" defTabSz="33693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171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3pPr>
      <a:lvl4pPr marL="1293815" marR="0" indent="-417794" algn="l" defTabSz="33693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171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4pPr>
      <a:lvl5pPr marL="1529667" marR="0" indent="-417794" algn="l" defTabSz="33693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171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5pPr>
      <a:lvl6pPr marL="19683509" marR="0" indent="-18382955" algn="l" defTabSz="33693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171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6pPr>
      <a:lvl7pPr marL="19872190" marR="0" indent="-18382955" algn="l" defTabSz="33693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171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7pPr>
      <a:lvl8pPr marL="20060872" marR="0" indent="-18382955" algn="l" defTabSz="33693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171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8pPr>
      <a:lvl9pPr marL="20249553" marR="0" indent="-18382955" algn="l" defTabSz="336931" rtl="0" latinLnBrk="0">
        <a:lnSpc>
          <a:spcPct val="100000"/>
        </a:lnSpc>
        <a:spcBef>
          <a:spcPts val="2812"/>
        </a:spcBef>
        <a:spcAft>
          <a:spcPts val="0"/>
        </a:spcAft>
        <a:buClrTx/>
        <a:buSzPct val="171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3369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121295" algn="ctr" defTabSz="3369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242590" algn="ctr" defTabSz="3369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363885" algn="ctr" defTabSz="3369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485181" algn="ctr" defTabSz="3369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606476" algn="ctr" defTabSz="3369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727771" algn="ctr" defTabSz="3369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849066" algn="ctr" defTabSz="3369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970361" algn="ctr" defTabSz="3369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enn State Department of Neurosurgery"/>
          <p:cNvSpPr txBox="1">
            <a:spLocks noGrp="1"/>
          </p:cNvSpPr>
          <p:nvPr>
            <p:ph type="ctrTitle"/>
          </p:nvPr>
        </p:nvSpPr>
        <p:spPr>
          <a:xfrm>
            <a:off x="639366" y="2014195"/>
            <a:ext cx="7850981" cy="1250898"/>
          </a:xfrm>
          <a:prstGeom prst="rect">
            <a:avLst/>
          </a:prstGeom>
        </p:spPr>
        <p:txBody>
          <a:bodyPr/>
          <a:lstStyle>
            <a:lvl1pPr marL="213359">
              <a:lnSpc>
                <a:spcPct val="105999"/>
              </a:lnSpc>
              <a:spcBef>
                <a:spcPts val="0"/>
              </a:spcBef>
              <a:tabLst>
                <a:tab pos="228600" algn="l"/>
                <a:tab pos="1651000" algn="l"/>
                <a:tab pos="3060700" algn="l"/>
                <a:tab pos="4495800" algn="l"/>
                <a:tab pos="5905500" algn="l"/>
                <a:tab pos="7340600" algn="l"/>
                <a:tab pos="8763000" algn="l"/>
                <a:tab pos="10185400" algn="l"/>
                <a:tab pos="11595100" algn="l"/>
                <a:tab pos="13030200" algn="l"/>
                <a:tab pos="14452600" algn="l"/>
                <a:tab pos="15875000" algn="l"/>
              </a:tabLst>
              <a:defRPr sz="5600"/>
            </a:lvl1pPr>
          </a:lstStyle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/>
              <a:t>Quality in Neurosurgery</a:t>
            </a:r>
            <a:br>
              <a:rPr lang="en-US" sz="2800" b="1" dirty="0"/>
            </a:br>
            <a:endParaRPr sz="2800" b="1" dirty="0"/>
          </a:p>
        </p:txBody>
      </p:sp>
      <p:sp>
        <p:nvSpPr>
          <p:cNvPr id="329" name="History and Overview"/>
          <p:cNvSpPr txBox="1">
            <a:spLocks noGrp="1"/>
          </p:cNvSpPr>
          <p:nvPr>
            <p:ph type="subTitle" sz="half" idx="1"/>
          </p:nvPr>
        </p:nvSpPr>
        <p:spPr>
          <a:xfrm>
            <a:off x="64294" y="3306536"/>
            <a:ext cx="9001125" cy="1469571"/>
          </a:xfrm>
          <a:prstGeom prst="rect">
            <a:avLst/>
          </a:prstGeom>
        </p:spPr>
        <p:txBody>
          <a:bodyPr/>
          <a:lstStyle>
            <a:lvl1pPr>
              <a:defRPr sz="5400" b="0"/>
            </a:lvl1pPr>
          </a:lstStyle>
          <a:p>
            <a:r>
              <a:rPr lang="en-US" sz="1500" dirty="0"/>
              <a:t>Chris Zacko MS MD FAANS</a:t>
            </a:r>
          </a:p>
          <a:p>
            <a:r>
              <a:rPr lang="en-US" sz="1500" dirty="0"/>
              <a:t>Director of Neurocritical Care</a:t>
            </a:r>
          </a:p>
          <a:p>
            <a:r>
              <a:rPr lang="en-US" sz="1500" dirty="0" smtClean="0"/>
              <a:t>Vice </a:t>
            </a:r>
            <a:r>
              <a:rPr lang="en-US" sz="1500" dirty="0"/>
              <a:t>Chair of </a:t>
            </a:r>
            <a:r>
              <a:rPr lang="en-US" sz="1500" dirty="0" smtClean="0"/>
              <a:t>Quality and Patient Safety</a:t>
            </a:r>
            <a:endParaRPr lang="en-US" sz="1500" dirty="0"/>
          </a:p>
          <a:p>
            <a:r>
              <a:rPr lang="en-US" sz="1500" dirty="0" smtClean="0"/>
              <a:t>Surgical </a:t>
            </a:r>
            <a:r>
              <a:rPr lang="en-US" sz="1500" dirty="0"/>
              <a:t>Director of Perioperative Medicine</a:t>
            </a:r>
          </a:p>
          <a:p>
            <a:r>
              <a:rPr lang="en-US" sz="1500" dirty="0"/>
              <a:t>Associate Professor of Neurosurgery</a:t>
            </a:r>
          </a:p>
        </p:txBody>
      </p:sp>
      <p:pic>
        <p:nvPicPr>
          <p:cNvPr id="330" name="Screen Shot 2018-01-02 at 2.35.25 PM.png" descr="Screen Shot 2018-01-02 at 2.35.2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41" y="16201"/>
            <a:ext cx="9089232" cy="1997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r>
              <a:rPr lang="en-US" sz="4000" b="1" dirty="0" smtClean="0">
                <a:solidFill>
                  <a:srgbClr val="CCFFCC"/>
                </a:solidFill>
              </a:rPr>
              <a:t>PSU SUCCESSES</a:t>
            </a:r>
            <a:endParaRPr lang="en-US" sz="4000" b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07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PSU RECIPE FOR SUCCESS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1601" indent="-342900">
              <a:buFont typeface="Arial"/>
              <a:buChar char="•"/>
            </a:pPr>
            <a:r>
              <a:rPr lang="en-US" sz="2000" dirty="0"/>
              <a:t>Be present and engaged on hospital </a:t>
            </a:r>
            <a:r>
              <a:rPr lang="en-US" sz="2000" dirty="0" smtClean="0"/>
              <a:t>committees</a:t>
            </a:r>
            <a:endParaRPr lang="en-US" sz="2000" dirty="0"/>
          </a:p>
          <a:p>
            <a:pPr marL="1135361" lvl="1" indent="-342900">
              <a:buFont typeface="Wingdings" charset="2"/>
              <a:buChar char="Ø"/>
            </a:pPr>
            <a:r>
              <a:rPr lang="en-US" sz="2000" dirty="0"/>
              <a:t>Build up “social capital”</a:t>
            </a:r>
          </a:p>
          <a:p>
            <a:pPr marL="401601" indent="-342900">
              <a:buFont typeface="Arial"/>
              <a:buChar char="•"/>
            </a:pPr>
            <a:r>
              <a:rPr lang="en-US" sz="2000" dirty="0" smtClean="0"/>
              <a:t>Transparency with frequent </a:t>
            </a:r>
            <a:r>
              <a:rPr lang="en-US" sz="2000" dirty="0"/>
              <a:t>faculty/resident </a:t>
            </a:r>
            <a:r>
              <a:rPr lang="en-US" sz="2000" dirty="0" smtClean="0"/>
              <a:t>updates </a:t>
            </a:r>
            <a:endParaRPr lang="en-US" sz="2000" dirty="0"/>
          </a:p>
          <a:p>
            <a:pPr marL="401601" indent="-342900">
              <a:buFont typeface="Arial"/>
              <a:buChar char="•"/>
            </a:pPr>
            <a:r>
              <a:rPr lang="en-US" sz="2000" dirty="0"/>
              <a:t>ICU-based projects</a:t>
            </a:r>
          </a:p>
          <a:p>
            <a:pPr marL="1135361" lvl="1" indent="-342900">
              <a:buFont typeface="Wingdings" charset="2"/>
              <a:buChar char="Ø"/>
            </a:pPr>
            <a:r>
              <a:rPr lang="en-US" sz="2000" dirty="0"/>
              <a:t>Mesh with organizational goals</a:t>
            </a:r>
          </a:p>
          <a:p>
            <a:pPr marL="1135361" lvl="1" indent="-342900">
              <a:buFont typeface="Wingdings" charset="2"/>
              <a:buChar char="Ø"/>
            </a:pPr>
            <a:r>
              <a:rPr lang="en-US" sz="2000" dirty="0"/>
              <a:t>More staff for ‘attention to detail”</a:t>
            </a:r>
          </a:p>
          <a:p>
            <a:pPr marL="1135361" lvl="1" indent="-342900">
              <a:buFont typeface="Wingdings" charset="2"/>
              <a:buChar char="Ø"/>
            </a:pPr>
            <a:r>
              <a:rPr lang="en-US" sz="2000" dirty="0"/>
              <a:t>Can do the work for others</a:t>
            </a:r>
          </a:p>
          <a:p>
            <a:pPr marL="401601" indent="-342900">
              <a:buFont typeface="Arial"/>
              <a:buChar char="•"/>
            </a:pPr>
            <a:r>
              <a:rPr lang="en-US" sz="2000" dirty="0"/>
              <a:t>Pick your battles</a:t>
            </a:r>
          </a:p>
          <a:p>
            <a:pPr marL="401601" indent="-342900">
              <a:buFont typeface="Arial"/>
              <a:buChar char="•"/>
            </a:pPr>
            <a:r>
              <a:rPr lang="en-US" sz="2000" dirty="0" smtClean="0"/>
              <a:t>Proactive </a:t>
            </a:r>
            <a:r>
              <a:rPr lang="en-US" sz="2000" dirty="0"/>
              <a:t>and pre-</a:t>
            </a:r>
            <a:r>
              <a:rPr lang="en-US" sz="2000" dirty="0" smtClean="0"/>
              <a:t>emptive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281730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3830" y="1704259"/>
            <a:ext cx="5348288" cy="2039030"/>
          </a:xfrm>
        </p:spPr>
        <p:txBody>
          <a:bodyPr anchor="ctr"/>
          <a:lstStyle/>
          <a:p>
            <a:pPr algn="l"/>
            <a:r>
              <a:rPr lang="en-US" sz="3600" dirty="0" smtClean="0">
                <a:solidFill>
                  <a:srgbClr val="CCFFCC"/>
                </a:solidFill>
              </a:rPr>
              <a:t>REACTIVE</a:t>
            </a:r>
            <a:endParaRPr lang="en-US" sz="36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151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Rate 1.71 since May 2017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975509"/>
              </p:ext>
            </p:extLst>
          </p:nvPr>
        </p:nvGraphicFramePr>
        <p:xfrm>
          <a:off x="491191" y="1629623"/>
          <a:ext cx="8038818" cy="28083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886549"/>
                <a:gridCol w="899855"/>
                <a:gridCol w="893202"/>
                <a:gridCol w="893202"/>
                <a:gridCol w="893202"/>
                <a:gridCol w="893202"/>
                <a:gridCol w="893202"/>
                <a:gridCol w="893202"/>
                <a:gridCol w="893202"/>
              </a:tblGrid>
              <a:tr h="1145491">
                <a:tc>
                  <a:txBody>
                    <a:bodyPr/>
                    <a:lstStyle/>
                    <a:p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2011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2012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2013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2014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2015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2016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2017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2018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1662809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#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830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Observed/Expected (O</a:t>
            </a:r>
            <a:r>
              <a:rPr lang="en-US" smtClean="0"/>
              <a:t>/E) Mortality Ratio</a:t>
            </a: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132902" cy="3031366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marL="0" lvl="1"/>
            <a:r>
              <a:rPr lang="en-US" sz="3200" dirty="0" smtClean="0">
                <a:solidFill>
                  <a:schemeClr val="bg1"/>
                </a:solidFill>
              </a:rPr>
              <a:t>2014 </a:t>
            </a:r>
          </a:p>
          <a:p>
            <a:pPr marL="1232891" lvl="2" indent="-457200">
              <a:buFont typeface="Wingdings" charset="2"/>
              <a:buChar char="Ø"/>
            </a:pPr>
            <a:r>
              <a:rPr lang="en-US" sz="2900" dirty="0" smtClean="0">
                <a:solidFill>
                  <a:schemeClr val="bg1"/>
                </a:solidFill>
              </a:rPr>
              <a:t>1.26 </a:t>
            </a:r>
            <a:r>
              <a:rPr lang="en-US" sz="2900" dirty="0">
                <a:solidFill>
                  <a:schemeClr val="bg1"/>
                </a:solidFill>
              </a:rPr>
              <a:t>and </a:t>
            </a:r>
            <a:r>
              <a:rPr lang="en-US" sz="2900" dirty="0" smtClean="0">
                <a:solidFill>
                  <a:schemeClr val="bg1"/>
                </a:solidFill>
              </a:rPr>
              <a:t>ranked 95th/124</a:t>
            </a:r>
          </a:p>
          <a:p>
            <a:pPr lvl="1"/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102" y="1333499"/>
            <a:ext cx="3932405" cy="29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502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5901" indent="-457200">
              <a:buFont typeface="Arial"/>
              <a:buChar char="•"/>
            </a:pPr>
            <a:r>
              <a:rPr lang="en-US" sz="2800" dirty="0" smtClean="0"/>
              <a:t>Clinical Documentation Improvement (CDI) liaisons at rounds</a:t>
            </a:r>
            <a:endParaRPr lang="en-US" sz="2800" dirty="0"/>
          </a:p>
          <a:p>
            <a:pPr marL="1249661" lvl="1" indent="-457200">
              <a:buFont typeface="Wingdings" charset="2"/>
              <a:buChar char="Ø"/>
            </a:pPr>
            <a:r>
              <a:rPr lang="en-US" sz="3100" dirty="0"/>
              <a:t>Top 25 </a:t>
            </a:r>
            <a:r>
              <a:rPr lang="en-US" sz="3100" dirty="0" smtClean="0"/>
              <a:t>DRG’s tip cards</a:t>
            </a:r>
          </a:p>
          <a:p>
            <a:pPr marL="1249661" lvl="1" indent="-457200">
              <a:buFont typeface="Wingdings" charset="2"/>
              <a:buChar char="Ø"/>
            </a:pPr>
            <a:r>
              <a:rPr lang="en-US" sz="3100" dirty="0" smtClean="0"/>
              <a:t>Identify missed opportunities </a:t>
            </a:r>
            <a:endParaRPr lang="en-US" sz="3100" dirty="0"/>
          </a:p>
          <a:p>
            <a:pPr marL="515901" indent="-457200">
              <a:buFont typeface="Arial"/>
              <a:buChar char="•"/>
            </a:pPr>
            <a:r>
              <a:rPr lang="en-US" sz="2800" dirty="0"/>
              <a:t>Better use of hospice</a:t>
            </a:r>
          </a:p>
          <a:p>
            <a:pPr marL="515901" indent="-457200">
              <a:buFont typeface="Arial"/>
              <a:buChar char="•"/>
            </a:pPr>
            <a:r>
              <a:rPr lang="en-US" sz="2800" dirty="0"/>
              <a:t>Chart reviews </a:t>
            </a:r>
            <a:endParaRPr lang="en-US" sz="2800" dirty="0" smtClean="0"/>
          </a:p>
          <a:p>
            <a:pPr marL="515901" indent="-457200">
              <a:buFont typeface="Arial"/>
              <a:buChar char="•"/>
            </a:pPr>
            <a:r>
              <a:rPr lang="en-US" sz="2800" dirty="0" smtClean="0"/>
              <a:t>Continue to refine evidence-based treatment paradigms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704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Observed/Expected (O</a:t>
            </a:r>
            <a:r>
              <a:rPr lang="en-US" smtClean="0"/>
              <a:t>/E) Mortality Ratio</a:t>
            </a:r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031366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marL="0" lvl="1"/>
            <a:r>
              <a:rPr lang="en-US" sz="3200" dirty="0" smtClean="0">
                <a:solidFill>
                  <a:schemeClr val="bg1"/>
                </a:solidFill>
              </a:rPr>
              <a:t>2014 </a:t>
            </a:r>
          </a:p>
          <a:p>
            <a:pPr marL="1232891" lvl="2" indent="-457200">
              <a:buFont typeface="Wingdings" charset="2"/>
              <a:buChar char="Ø"/>
            </a:pPr>
            <a:r>
              <a:rPr lang="en-US" sz="2900" strike="sngStrike" dirty="0" smtClean="0">
                <a:solidFill>
                  <a:schemeClr val="bg1"/>
                </a:solidFill>
              </a:rPr>
              <a:t>1.26 </a:t>
            </a:r>
            <a:r>
              <a:rPr lang="en-US" sz="2900" strike="sngStrike" dirty="0">
                <a:solidFill>
                  <a:schemeClr val="bg1"/>
                </a:solidFill>
              </a:rPr>
              <a:t>and </a:t>
            </a:r>
            <a:r>
              <a:rPr lang="en-US" sz="2900" strike="sngStrike" dirty="0" smtClean="0">
                <a:solidFill>
                  <a:schemeClr val="bg1"/>
                </a:solidFill>
              </a:rPr>
              <a:t>ranked 95/124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2017</a:t>
            </a:r>
          </a:p>
          <a:p>
            <a:pPr marL="1249661" lvl="1" indent="-457200">
              <a:buFont typeface="Wingdings" charset="2"/>
              <a:buChar char="Ø"/>
            </a:pPr>
            <a:r>
              <a:rPr lang="en-US" sz="2900" b="1" dirty="0" smtClean="0">
                <a:solidFill>
                  <a:srgbClr val="CCFFCC"/>
                </a:solidFill>
              </a:rPr>
              <a:t>0.57 and ranked 10th/124</a:t>
            </a:r>
            <a:endParaRPr lang="en-US" sz="2900" b="1" dirty="0">
              <a:solidFill>
                <a:srgbClr val="CCFFCC"/>
              </a:solidFill>
            </a:endParaRPr>
          </a:p>
          <a:p>
            <a:pPr lvl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44882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594" y="1138340"/>
            <a:ext cx="8872538" cy="3877339"/>
          </a:xfrm>
        </p:spPr>
        <p:txBody>
          <a:bodyPr/>
          <a:lstStyle/>
          <a:p>
            <a:pPr marL="401601" indent="-342900">
              <a:buFont typeface="Arial"/>
              <a:buChar char="•"/>
            </a:pPr>
            <a:r>
              <a:rPr lang="en-US" sz="1800" b="1" dirty="0"/>
              <a:t>Comprehensive Unit-based Safety Program for Mechanically Ventilated Patients and Ventilator-associated Pneumonia (CUSP4MVP-VAP)</a:t>
            </a:r>
          </a:p>
          <a:p>
            <a:pPr marL="401601" indent="-342900">
              <a:buFont typeface="Arial"/>
              <a:buChar char="•"/>
            </a:pPr>
            <a:r>
              <a:rPr lang="en-US" sz="1800" b="1" dirty="0"/>
              <a:t>NCCU’s 12 month commitment to participate in the journey with CUSP4MVP-VAP began on September 8</a:t>
            </a:r>
            <a:r>
              <a:rPr lang="en-US" sz="1800" b="1" baseline="30000" dirty="0"/>
              <a:t>th</a:t>
            </a:r>
            <a:r>
              <a:rPr lang="en-US" sz="1800" b="1" dirty="0"/>
              <a:t>, 2015.</a:t>
            </a:r>
          </a:p>
          <a:p>
            <a:pPr marL="0" algn="ctr"/>
            <a:r>
              <a:rPr lang="en-US" altLang="en-US" sz="1800" b="1" dirty="0">
                <a:solidFill>
                  <a:srgbClr val="CCFFCC"/>
                </a:solidFill>
              </a:rPr>
              <a:t>Goal of CUSP4MVP-</a:t>
            </a:r>
            <a:r>
              <a:rPr lang="en-US" altLang="en-US" sz="1800" b="1" dirty="0" smtClean="0">
                <a:solidFill>
                  <a:srgbClr val="CCFFCC"/>
                </a:solidFill>
              </a:rPr>
              <a:t>VAP</a:t>
            </a:r>
            <a:endParaRPr lang="en-US" altLang="en-US" sz="1800" b="1" dirty="0">
              <a:solidFill>
                <a:srgbClr val="CCFFCC"/>
              </a:solidFill>
            </a:endParaRPr>
          </a:p>
          <a:p>
            <a:pPr marL="401601" indent="-342900">
              <a:buFont typeface="Arial"/>
              <a:buChar char="•"/>
            </a:pPr>
            <a:r>
              <a:rPr lang="en-US" altLang="en-US" sz="1800" b="1" dirty="0"/>
              <a:t>Improve outcomes for ventilated patients</a:t>
            </a:r>
          </a:p>
          <a:p>
            <a:pPr marL="401601" indent="-342900">
              <a:buFont typeface="Arial"/>
              <a:buChar char="•"/>
            </a:pPr>
            <a:r>
              <a:rPr lang="en-US" altLang="en-US" sz="1800" b="1" dirty="0"/>
              <a:t>Initiative focused on:</a:t>
            </a:r>
          </a:p>
          <a:p>
            <a:pPr lvl="1"/>
            <a:r>
              <a:rPr lang="en-US" altLang="en-US" sz="1800" b="1" dirty="0"/>
              <a:t>Daily care processes</a:t>
            </a:r>
          </a:p>
          <a:p>
            <a:pPr lvl="1"/>
            <a:r>
              <a:rPr lang="en-US" altLang="en-US" sz="1800" b="1" dirty="0"/>
              <a:t>Early mobility</a:t>
            </a:r>
          </a:p>
          <a:p>
            <a:pPr lvl="1"/>
            <a:r>
              <a:rPr lang="en-US" altLang="en-US" sz="1800" b="1" dirty="0"/>
              <a:t>Low tidal volume ventilation</a:t>
            </a:r>
          </a:p>
          <a:p>
            <a:pPr marL="401601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852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CUSP SUCCESSES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594" y="934638"/>
            <a:ext cx="8872538" cy="4081042"/>
          </a:xfrm>
        </p:spPr>
        <p:txBody>
          <a:bodyPr/>
          <a:lstStyle/>
          <a:p>
            <a:pPr marL="401601" indent="-342900">
              <a:buFont typeface="Arial"/>
              <a:buChar char="•"/>
            </a:pPr>
            <a:r>
              <a:rPr lang="en-US" sz="2000" dirty="0"/>
              <a:t>Monthly HOB compliance rate sustained at 100%</a:t>
            </a:r>
          </a:p>
          <a:p>
            <a:pPr marL="401601" indent="-342900">
              <a:buFont typeface="Arial"/>
              <a:buChar char="•"/>
            </a:pPr>
            <a:r>
              <a:rPr lang="en-US" sz="2000" dirty="0"/>
              <a:t>SATs and SBTs now tasked daily at 0500 for all ventilated patients to all Respiratory Therapists </a:t>
            </a:r>
          </a:p>
          <a:p>
            <a:pPr marL="401601" indent="-342900">
              <a:buFont typeface="Arial"/>
              <a:buChar char="•"/>
            </a:pPr>
            <a:r>
              <a:rPr lang="en-US" sz="2000" dirty="0"/>
              <a:t>NCCU (HSOPS) results improved in 8 out of 12 categories</a:t>
            </a:r>
          </a:p>
          <a:p>
            <a:pPr marL="401601" indent="-342900">
              <a:buFont typeface="Arial"/>
              <a:buChar char="•"/>
            </a:pPr>
            <a:r>
              <a:rPr lang="en-US" sz="2000" dirty="0"/>
              <a:t>Compliance rate of SBTs performed with sedation off sustained at 100% from Jan 2016 to Aug. 2016</a:t>
            </a:r>
          </a:p>
          <a:p>
            <a:pPr marL="401601" indent="-342900">
              <a:buFont typeface="Arial"/>
              <a:buChar char="•"/>
            </a:pPr>
            <a:r>
              <a:rPr lang="en-US" sz="2000" dirty="0"/>
              <a:t>Family Involvement Menu initiated by NCCU Integrated Nursing Council in Aug. 2016</a:t>
            </a:r>
          </a:p>
          <a:p>
            <a:pPr marL="401601" indent="-342900">
              <a:buFont typeface="Arial"/>
              <a:buChar char="•"/>
            </a:pPr>
            <a:r>
              <a:rPr lang="en-US" sz="2000" dirty="0"/>
              <a:t>38% decrease in VAEs occurred from Sept. 2015 –Sept. 2016, </a:t>
            </a:r>
          </a:p>
          <a:p>
            <a:pPr marL="401601" indent="-342900">
              <a:buFont typeface="Arial"/>
              <a:buChar char="•"/>
            </a:pPr>
            <a:r>
              <a:rPr lang="en-US" sz="2000" dirty="0"/>
              <a:t>57% decrease in VAPs occurred from Sept. 2015 –Sept. 2016, since only 2 VAPs</a:t>
            </a:r>
          </a:p>
          <a:p>
            <a:pPr marL="401601" indent="-342900">
              <a:buFont typeface="Arial"/>
              <a:buChar char="•"/>
            </a:pPr>
            <a:r>
              <a:rPr lang="en-US" sz="2000" dirty="0"/>
              <a:t>Reduced unplanned </a:t>
            </a:r>
            <a:r>
              <a:rPr lang="en-US" sz="2000" dirty="0" err="1"/>
              <a:t>extubations</a:t>
            </a:r>
            <a:r>
              <a:rPr lang="en-US" sz="2000" dirty="0"/>
              <a:t> and re-intubation </a:t>
            </a:r>
          </a:p>
          <a:p>
            <a:pPr marL="401601" indent="-34290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31281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9770" y="1560468"/>
            <a:ext cx="6732005" cy="2039030"/>
          </a:xfrm>
        </p:spPr>
        <p:txBody>
          <a:bodyPr anchor="ctr"/>
          <a:lstStyle/>
          <a:p>
            <a:pPr algn="l"/>
            <a:r>
              <a:rPr lang="en-US" sz="3600" dirty="0" smtClean="0">
                <a:solidFill>
                  <a:srgbClr val="CCFFCC"/>
                </a:solidFill>
              </a:rPr>
              <a:t>PICKING YOUR BATTLES</a:t>
            </a:r>
            <a:r>
              <a:rPr lang="is-IS" sz="3600" dirty="0" smtClean="0">
                <a:solidFill>
                  <a:srgbClr val="CCFFCC"/>
                </a:solidFill>
              </a:rPr>
              <a:t>…</a:t>
            </a:r>
            <a:endParaRPr lang="en-US" sz="36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294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 disclosures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309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Site </a:t>
            </a:r>
            <a:r>
              <a:rPr lang="en-US" dirty="0" smtClean="0"/>
              <a:t>Infections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sz="4400" dirty="0" smtClean="0"/>
              <a:t>12</a:t>
            </a:r>
          </a:p>
          <a:p>
            <a:pPr algn="ctr"/>
            <a:r>
              <a:rPr lang="en-US" sz="4400" dirty="0" smtClean="0"/>
              <a:t>0.57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823328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obb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32" y="1266124"/>
            <a:ext cx="4303732" cy="29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591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9771" y="1560468"/>
            <a:ext cx="5348288" cy="2039030"/>
          </a:xfrm>
        </p:spPr>
        <p:txBody>
          <a:bodyPr anchor="ctr"/>
          <a:lstStyle/>
          <a:p>
            <a:pPr algn="l"/>
            <a:r>
              <a:rPr lang="en-US" dirty="0" smtClean="0">
                <a:solidFill>
                  <a:srgbClr val="CCFFCC"/>
                </a:solidFill>
              </a:rPr>
              <a:t>PRE-EMPTIVE AND PROACTIVE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188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Ventricular Drain Infections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1601" indent="-342900">
              <a:buFont typeface="Arial"/>
              <a:buChar char="•"/>
            </a:pPr>
            <a:r>
              <a:rPr lang="en-US" dirty="0" smtClean="0"/>
              <a:t>January – August 2015: </a:t>
            </a:r>
          </a:p>
          <a:p>
            <a:pPr marL="1135361" lvl="1" indent="-342900">
              <a:buFont typeface="Arial"/>
              <a:buChar char="•"/>
            </a:pPr>
            <a:r>
              <a:rPr lang="en-US" dirty="0" smtClean="0"/>
              <a:t>7 EVD infections </a:t>
            </a:r>
          </a:p>
          <a:p>
            <a:pPr marL="1135361" lvl="1" indent="-342900">
              <a:buFont typeface="Arial"/>
              <a:buChar char="•"/>
            </a:pPr>
            <a:r>
              <a:rPr lang="en-US" dirty="0" smtClean="0"/>
              <a:t>Rate 14%</a:t>
            </a:r>
          </a:p>
          <a:p>
            <a:pPr marL="401601" indent="-342900">
              <a:buFont typeface="Arial"/>
              <a:buChar char="•"/>
            </a:pPr>
            <a:r>
              <a:rPr lang="en-US" dirty="0" smtClean="0"/>
              <a:t>Instituted a new EVD insertion bundle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768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 State Health EVD Insertion Protocol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594" y="1102393"/>
            <a:ext cx="8872538" cy="3913286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sz="1800" dirty="0" smtClean="0"/>
              <a:t>Hand hygiene</a:t>
            </a:r>
            <a:endParaRPr lang="en-US" sz="1800" dirty="0"/>
          </a:p>
          <a:p>
            <a:pPr marL="228600" indent="-228600">
              <a:buAutoNum type="arabicPeriod"/>
            </a:pPr>
            <a:r>
              <a:rPr lang="en-US" sz="1800" dirty="0"/>
              <a:t>Door closed in procedure room</a:t>
            </a:r>
          </a:p>
          <a:p>
            <a:pPr marL="228600" indent="-228600">
              <a:buAutoNum type="arabicPeriod"/>
            </a:pPr>
            <a:r>
              <a:rPr lang="en-US" sz="1800" dirty="0"/>
              <a:t>Skin shaved to accommodate bandage</a:t>
            </a:r>
          </a:p>
          <a:p>
            <a:pPr marL="228600" indent="-228600">
              <a:buAutoNum type="arabicPeriod"/>
            </a:pPr>
            <a:r>
              <a:rPr lang="en-US" sz="1800" dirty="0"/>
              <a:t>Skin prepped and dried for 3 minutes</a:t>
            </a:r>
          </a:p>
          <a:p>
            <a:pPr marL="228600" indent="-228600">
              <a:buAutoNum type="arabicPeriod"/>
            </a:pPr>
            <a:r>
              <a:rPr lang="en-US" sz="1800" dirty="0"/>
              <a:t>Full body drapes</a:t>
            </a:r>
          </a:p>
          <a:p>
            <a:pPr marL="228600" indent="-228600">
              <a:buAutoNum type="arabicPeriod"/>
            </a:pPr>
            <a:r>
              <a:rPr lang="en-US" sz="1800" dirty="0"/>
              <a:t>BACTISEAL catheter</a:t>
            </a:r>
          </a:p>
          <a:p>
            <a:pPr marL="228600" indent="-228600">
              <a:buAutoNum type="arabicPeriod"/>
            </a:pPr>
            <a:r>
              <a:rPr lang="en-US" sz="1800" dirty="0"/>
              <a:t>Tunneled &gt;5cm</a:t>
            </a:r>
          </a:p>
          <a:p>
            <a:pPr marL="228600" indent="-228600">
              <a:buAutoNum type="arabicPeriod"/>
            </a:pPr>
            <a:r>
              <a:rPr lang="en-US" sz="1800" dirty="0" err="1"/>
              <a:t>BioPatch</a:t>
            </a:r>
            <a:endParaRPr lang="en-US" sz="1800" dirty="0"/>
          </a:p>
          <a:p>
            <a:pPr marL="228600" indent="-228600">
              <a:buAutoNum type="arabicPeriod"/>
            </a:pPr>
            <a:r>
              <a:rPr lang="en-US" sz="1800" dirty="0" err="1"/>
              <a:t>Tegaderm</a:t>
            </a:r>
            <a:r>
              <a:rPr lang="en-US" sz="1800" dirty="0"/>
              <a:t> occlusive dressing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769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EVD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1601" indent="-342900">
              <a:buFont typeface="Arial"/>
              <a:buChar char="•"/>
            </a:pPr>
            <a:r>
              <a:rPr lang="en-US" dirty="0" smtClean="0"/>
              <a:t>August 2015 to February 2018 without an EVD infection</a:t>
            </a:r>
          </a:p>
          <a:p>
            <a:pPr marL="1135361" lvl="1" indent="-342900">
              <a:buFont typeface="Wingdings" charset="2"/>
              <a:buChar char="Ø"/>
            </a:pPr>
            <a:r>
              <a:rPr lang="en-US" dirty="0" smtClean="0"/>
              <a:t>February credited with an infection that was deemed a </a:t>
            </a:r>
            <a:r>
              <a:rPr lang="en-US" dirty="0" smtClean="0"/>
              <a:t>contaminate in 28 months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67125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Neurocritical Care Transition Project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594" y="1150323"/>
            <a:ext cx="8872538" cy="3865356"/>
          </a:xfrm>
        </p:spPr>
        <p:txBody>
          <a:bodyPr/>
          <a:lstStyle/>
          <a:p>
            <a:pPr marL="0" algn="ctr"/>
            <a:r>
              <a:rPr lang="en-US" sz="2400" b="1" dirty="0">
                <a:solidFill>
                  <a:srgbClr val="CCFFCC"/>
                </a:solidFill>
              </a:rPr>
              <a:t>Provide support services for patients with resolving critical illness</a:t>
            </a:r>
          </a:p>
          <a:p>
            <a:pPr marL="0" algn="ctr"/>
            <a:r>
              <a:rPr lang="en-US" sz="2400" b="1" dirty="0">
                <a:solidFill>
                  <a:srgbClr val="000090"/>
                </a:solidFill>
              </a:rPr>
              <a:t> </a:t>
            </a:r>
          </a:p>
          <a:p>
            <a:pPr marL="401601" indent="-342900" algn="just">
              <a:buFont typeface="Arial"/>
              <a:buChar char="•"/>
            </a:pPr>
            <a:r>
              <a:rPr lang="en-US" sz="2400" dirty="0"/>
              <a:t>Transitions of care </a:t>
            </a:r>
            <a:r>
              <a:rPr lang="en-US" sz="2400" dirty="0" smtClean="0"/>
              <a:t>are vulnerable </a:t>
            </a:r>
            <a:r>
              <a:rPr lang="en-US" sz="2400" dirty="0" smtClean="0"/>
              <a:t>times </a:t>
            </a:r>
          </a:p>
          <a:p>
            <a:pPr marL="401601" indent="-342900" algn="just">
              <a:buFont typeface="Arial"/>
              <a:buChar char="•"/>
            </a:pPr>
            <a:r>
              <a:rPr lang="en-US" sz="2400" dirty="0" smtClean="0"/>
              <a:t>~</a:t>
            </a:r>
            <a:r>
              <a:rPr lang="en-US" sz="2400" dirty="0" smtClean="0"/>
              <a:t>10</a:t>
            </a:r>
            <a:r>
              <a:rPr lang="en-US" sz="2400" dirty="0"/>
              <a:t>% of patients </a:t>
            </a:r>
            <a:r>
              <a:rPr lang="en-US" sz="2400" dirty="0" smtClean="0"/>
              <a:t>require </a:t>
            </a:r>
            <a:r>
              <a:rPr lang="en-US" sz="2400" dirty="0"/>
              <a:t>readmission during the same hospital </a:t>
            </a:r>
            <a:r>
              <a:rPr lang="en-US" sz="2400" dirty="0" smtClean="0"/>
              <a:t>stay</a:t>
            </a:r>
          </a:p>
          <a:p>
            <a:pPr marL="401601" indent="-342900" algn="just">
              <a:buFont typeface="Arial"/>
              <a:buChar char="•"/>
            </a:pPr>
            <a:r>
              <a:rPr lang="en-US" sz="2400" dirty="0" smtClean="0"/>
              <a:t>ICU readmissions expose patients </a:t>
            </a:r>
            <a:r>
              <a:rPr lang="en-US" sz="2400" dirty="0"/>
              <a:t>to increased risk as transfers between healthcare professionals have been linked to a </a:t>
            </a:r>
            <a:r>
              <a:rPr lang="en-US" sz="2400" b="1" dirty="0">
                <a:solidFill>
                  <a:srgbClr val="CCFFCC"/>
                </a:solidFill>
              </a:rPr>
              <a:t>fourfold higher mortality rate and longer hospital stays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1135361" lvl="1" indent="-342900" algn="just">
              <a:buFont typeface="Arial"/>
              <a:buChar char="•"/>
            </a:pPr>
            <a:r>
              <a:rPr lang="en-US" sz="2100" dirty="0" smtClean="0"/>
              <a:t>Not to mention the unnecessary tests and procedures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1389688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5901" indent="-457200" algn="just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200" dirty="0"/>
              <a:t>All patients admitted &gt;24h will be evaluation by a Neurocritical Care </a:t>
            </a:r>
            <a:r>
              <a:rPr lang="en-US" sz="2200" dirty="0" smtClean="0"/>
              <a:t>APC</a:t>
            </a:r>
            <a:endParaRPr lang="en-US" sz="2200" dirty="0"/>
          </a:p>
          <a:p>
            <a:pPr marL="515901" indent="-457200" algn="just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200" dirty="0" smtClean="0"/>
              <a:t>PROCESS</a:t>
            </a:r>
            <a:endParaRPr lang="en-US" sz="2200" dirty="0"/>
          </a:p>
          <a:p>
            <a:pPr marL="1249661" lvl="1" indent="-45720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dirty="0"/>
              <a:t>Decision to downgrade</a:t>
            </a:r>
          </a:p>
          <a:p>
            <a:pPr marL="1249661" lvl="1" indent="-45720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dirty="0"/>
              <a:t>Transfer Note </a:t>
            </a:r>
            <a:r>
              <a:rPr lang="en-US" u="sng" dirty="0"/>
              <a:t>and</a:t>
            </a:r>
            <a:r>
              <a:rPr lang="en-US" dirty="0"/>
              <a:t> Verbal </a:t>
            </a:r>
            <a:r>
              <a:rPr lang="en-US" dirty="0" err="1"/>
              <a:t>Signout</a:t>
            </a:r>
            <a:endParaRPr lang="en-US" dirty="0"/>
          </a:p>
          <a:p>
            <a:pPr marL="1249661" lvl="1" indent="-45720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dirty="0"/>
              <a:t>Evaluate patient 48-72h after discharge from ICU</a:t>
            </a:r>
          </a:p>
          <a:p>
            <a:pPr marL="1249661" lvl="1" indent="-45720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dirty="0"/>
              <a:t>Follow Up Note with verbal discussion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70737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Goal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1601" indent="-342900">
              <a:buFont typeface="Arial"/>
              <a:buChar char="•"/>
            </a:pPr>
            <a:r>
              <a:rPr lang="en-US" dirty="0"/>
              <a:t>To improve the quality of care delivered to patients no longer requiring services in the Neurocritical Care Unit (NCCU).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753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594" y="1030497"/>
            <a:ext cx="8872538" cy="3985182"/>
          </a:xfrm>
        </p:spPr>
        <p:txBody>
          <a:bodyPr/>
          <a:lstStyle/>
          <a:p>
            <a:pPr marL="401601" lvl="0" indent="-342900" algn="just">
              <a:buFont typeface="Arial"/>
              <a:buChar char="•"/>
            </a:pPr>
            <a:r>
              <a:rPr lang="en-US" sz="2000" dirty="0"/>
              <a:t>Improve patient/family satisfaction </a:t>
            </a:r>
          </a:p>
          <a:p>
            <a:pPr marL="401601" lvl="0" indent="-342900" algn="just">
              <a:buFont typeface="Arial"/>
              <a:buChar char="•"/>
            </a:pPr>
            <a:r>
              <a:rPr lang="en-US" sz="2000" dirty="0"/>
              <a:t>Improve communication between clinical staff and patient/family</a:t>
            </a:r>
          </a:p>
          <a:p>
            <a:pPr marL="401601" lvl="0" indent="-342900" algn="just">
              <a:buFont typeface="Arial"/>
              <a:buChar char="•"/>
            </a:pPr>
            <a:r>
              <a:rPr lang="en-US" sz="2000" dirty="0"/>
              <a:t>Decrease hospital length of stay (LOS)</a:t>
            </a:r>
          </a:p>
          <a:p>
            <a:pPr marL="401601" lvl="0" indent="-342900" algn="just">
              <a:buFont typeface="Arial"/>
              <a:buChar char="•"/>
            </a:pPr>
            <a:r>
              <a:rPr lang="en-US" sz="2000" dirty="0"/>
              <a:t>Decrease mortality</a:t>
            </a:r>
          </a:p>
          <a:p>
            <a:pPr marL="401601" lvl="0" indent="-342900" algn="just">
              <a:buFont typeface="Arial"/>
              <a:buChar char="•"/>
            </a:pPr>
            <a:r>
              <a:rPr lang="en-US" sz="2000" dirty="0"/>
              <a:t>Provide early detection and management of clinical deterioration</a:t>
            </a:r>
          </a:p>
          <a:p>
            <a:pPr marL="401601" lvl="0" indent="-342900" algn="just">
              <a:buFont typeface="Arial"/>
              <a:buChar char="•"/>
            </a:pPr>
            <a:r>
              <a:rPr lang="en-US" sz="2000" dirty="0"/>
              <a:t>Facilitate continuity of care</a:t>
            </a:r>
          </a:p>
          <a:p>
            <a:pPr marL="401601" lvl="0" indent="-342900" algn="just">
              <a:buFont typeface="Arial"/>
              <a:buChar char="•"/>
            </a:pPr>
            <a:r>
              <a:rPr lang="en-US" sz="2000" dirty="0"/>
              <a:t>Improve utilization of the NCCU by reviewing goals of care to ensure that treatment plans are consistent with the patients clinical circumstances and preferences</a:t>
            </a:r>
          </a:p>
          <a:p>
            <a:pPr marL="401601" lvl="0" indent="-342900" algn="just">
              <a:buFont typeface="Arial"/>
              <a:buChar char="•"/>
            </a:pPr>
            <a:r>
              <a:rPr lang="en-US" sz="2000" dirty="0"/>
              <a:t>Decrease readmission to ICU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118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0"/>
            <a:ext cx="6429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07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3732" y="1560469"/>
            <a:ext cx="5348288" cy="2039030"/>
          </a:xfrm>
        </p:spPr>
        <p:txBody>
          <a:bodyPr anchor="ctr"/>
          <a:lstStyle/>
          <a:p>
            <a:pPr algn="l"/>
            <a:r>
              <a:rPr lang="en-US" sz="3600" dirty="0" smtClean="0">
                <a:solidFill>
                  <a:srgbClr val="CCFFCC"/>
                </a:solidFill>
              </a:rPr>
              <a:t>REVIEW</a:t>
            </a:r>
            <a:endParaRPr lang="en-US" sz="36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842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qualit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r="5745"/>
          <a:stretch/>
        </p:blipFill>
        <p:spPr>
          <a:xfrm>
            <a:off x="1411066" y="-458637"/>
            <a:ext cx="6326278" cy="57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496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PSU RECIPE FOR SUCCESS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594" y="1066445"/>
            <a:ext cx="8872538" cy="3949234"/>
          </a:xfrm>
        </p:spPr>
        <p:txBody>
          <a:bodyPr/>
          <a:lstStyle/>
          <a:p>
            <a:pPr marL="401601" indent="-342900">
              <a:buFont typeface="Arial"/>
              <a:buChar char="•"/>
            </a:pPr>
            <a:r>
              <a:rPr lang="en-US" sz="2000" dirty="0"/>
              <a:t>Be present and engaged on hospital </a:t>
            </a:r>
            <a:r>
              <a:rPr lang="en-US" sz="2000" dirty="0" smtClean="0"/>
              <a:t>committees</a:t>
            </a:r>
            <a:endParaRPr lang="en-US" sz="2000" dirty="0"/>
          </a:p>
          <a:p>
            <a:pPr marL="1135361" lvl="1" indent="-342900">
              <a:buFont typeface="Wingdings" charset="2"/>
              <a:buChar char="Ø"/>
            </a:pPr>
            <a:r>
              <a:rPr lang="en-US" sz="2000" dirty="0"/>
              <a:t>Build up “social capital”</a:t>
            </a:r>
          </a:p>
          <a:p>
            <a:pPr marL="401601" indent="-342900">
              <a:buFont typeface="Arial"/>
              <a:buChar char="•"/>
            </a:pPr>
            <a:r>
              <a:rPr lang="en-US" sz="2000" dirty="0" smtClean="0"/>
              <a:t>Transparency with frequent </a:t>
            </a:r>
            <a:r>
              <a:rPr lang="en-US" sz="2000" dirty="0"/>
              <a:t>faculty/resident </a:t>
            </a:r>
            <a:r>
              <a:rPr lang="en-US" sz="2000" dirty="0" smtClean="0"/>
              <a:t>updates </a:t>
            </a:r>
            <a:endParaRPr lang="en-US" sz="2000" dirty="0"/>
          </a:p>
          <a:p>
            <a:pPr marL="401601" indent="-342900">
              <a:buFont typeface="Arial"/>
              <a:buChar char="•"/>
            </a:pPr>
            <a:r>
              <a:rPr lang="en-US" sz="2000" dirty="0"/>
              <a:t>ICU-based projects</a:t>
            </a:r>
          </a:p>
          <a:p>
            <a:pPr marL="1135361" lvl="1" indent="-342900">
              <a:buFont typeface="Wingdings" charset="2"/>
              <a:buChar char="Ø"/>
            </a:pPr>
            <a:r>
              <a:rPr lang="en-US" sz="2000" dirty="0"/>
              <a:t>Mesh with organizational goals</a:t>
            </a:r>
          </a:p>
          <a:p>
            <a:pPr marL="1135361" lvl="1" indent="-342900">
              <a:buFont typeface="Wingdings" charset="2"/>
              <a:buChar char="Ø"/>
            </a:pPr>
            <a:r>
              <a:rPr lang="en-US" sz="2000" dirty="0"/>
              <a:t>More staff for ‘attention to detail”</a:t>
            </a:r>
          </a:p>
          <a:p>
            <a:pPr marL="1135361" lvl="1" indent="-342900">
              <a:buFont typeface="Wingdings" charset="2"/>
              <a:buChar char="Ø"/>
            </a:pPr>
            <a:r>
              <a:rPr lang="en-US" sz="2000" dirty="0"/>
              <a:t>Can do the work for others</a:t>
            </a:r>
          </a:p>
          <a:p>
            <a:pPr marL="401601" indent="-342900">
              <a:buFont typeface="Arial"/>
              <a:buChar char="•"/>
            </a:pPr>
            <a:r>
              <a:rPr lang="en-US" sz="2000" dirty="0"/>
              <a:t>Pick your battles</a:t>
            </a:r>
          </a:p>
          <a:p>
            <a:pPr marL="401601" indent="-342900">
              <a:buFont typeface="Arial"/>
              <a:buChar char="•"/>
            </a:pPr>
            <a:r>
              <a:rPr lang="en-US" sz="2000" dirty="0" smtClean="0"/>
              <a:t>Proactive </a:t>
            </a:r>
            <a:r>
              <a:rPr lang="en-US" sz="2000" dirty="0"/>
              <a:t>and pre-</a:t>
            </a:r>
            <a:r>
              <a:rPr lang="en-US" sz="2000" dirty="0" smtClean="0"/>
              <a:t>emptive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008087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594" y="1126358"/>
            <a:ext cx="8872538" cy="3889321"/>
          </a:xfrm>
        </p:spPr>
        <p:txBody>
          <a:bodyPr/>
          <a:lstStyle/>
          <a:p>
            <a:pPr marL="401601" indent="-342900">
              <a:buFont typeface="Arial"/>
              <a:buChar char="•"/>
            </a:pPr>
            <a:r>
              <a:rPr lang="en-US" dirty="0" smtClean="0"/>
              <a:t>Continue to publish on issues such as Overlapping Surgery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401601" indent="-342900">
              <a:buFont typeface="Arial"/>
              <a:buChar char="•"/>
            </a:pPr>
            <a:r>
              <a:rPr lang="en-US" dirty="0"/>
              <a:t>Guidelines </a:t>
            </a:r>
            <a:endParaRPr lang="en-US" dirty="0" smtClean="0"/>
          </a:p>
          <a:p>
            <a:pPr marL="401601" indent="-342900">
              <a:buFont typeface="Arial"/>
              <a:buChar char="•"/>
            </a:pPr>
            <a:r>
              <a:rPr lang="en-US" dirty="0" smtClean="0"/>
              <a:t>National </a:t>
            </a:r>
            <a:r>
              <a:rPr lang="en-US" dirty="0"/>
              <a:t>databases and </a:t>
            </a:r>
            <a:r>
              <a:rPr lang="en-US" dirty="0" smtClean="0"/>
              <a:t>registries</a:t>
            </a:r>
          </a:p>
          <a:p>
            <a:pPr marL="401601" indent="-342900">
              <a:buFont typeface="Arial"/>
              <a:buChar char="•"/>
            </a:pPr>
            <a:r>
              <a:rPr lang="en-US" dirty="0" err="1" smtClean="0"/>
              <a:t>NeuroPoint</a:t>
            </a:r>
            <a:r>
              <a:rPr lang="en-US" dirty="0" smtClean="0"/>
              <a:t> Alliance </a:t>
            </a:r>
            <a:endParaRPr lang="en-US" dirty="0"/>
          </a:p>
          <a:p>
            <a:pPr marL="401601" indent="-342900">
              <a:buFont typeface="Arial"/>
              <a:buChar char="•"/>
            </a:pPr>
            <a:r>
              <a:rPr lang="en-US" dirty="0" smtClean="0"/>
              <a:t>Evaluate recommendations by the Joint </a:t>
            </a:r>
            <a:r>
              <a:rPr lang="en-US" dirty="0" smtClean="0"/>
              <a:t>Commission, </a:t>
            </a:r>
            <a:r>
              <a:rPr lang="en-US" dirty="0" smtClean="0"/>
              <a:t>Leapfrog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3834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700"/>
            <a:ext cx="9144000" cy="3335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640" y="2816539"/>
            <a:ext cx="8548738" cy="114903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Helvetica"/>
                <a:cs typeface="Georgia"/>
                <a:sym typeface="Helvetica"/>
              </a:rPr>
              <a:t>The Joint Commission: 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Helvetica"/>
                <a:cs typeface="Georgia"/>
                <a:sym typeface="Helvetica"/>
              </a:rPr>
              <a:t>Making Things Up One Visit At A Time</a:t>
            </a:r>
            <a:endParaRPr kumimoji="0" lang="en-US" sz="3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Helvetica"/>
              <a:cs typeface="Georgi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172530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065" y="1059909"/>
            <a:ext cx="8760237" cy="38051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13834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ATTENTION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1601" indent="-342900">
              <a:buFont typeface="Arial"/>
              <a:buChar char="•"/>
            </a:pPr>
            <a:r>
              <a:rPr lang="en-US" dirty="0" smtClean="0"/>
              <a:t>Increased regulatory and economic pressure</a:t>
            </a:r>
          </a:p>
          <a:p>
            <a:pPr marL="401601" indent="-342900">
              <a:buFont typeface="Arial"/>
              <a:buChar char="•"/>
            </a:pPr>
            <a:r>
              <a:rPr lang="en-US" dirty="0" smtClean="0"/>
              <a:t>Value based </a:t>
            </a:r>
            <a:r>
              <a:rPr lang="en-US" dirty="0" smtClean="0"/>
              <a:t>care</a:t>
            </a:r>
          </a:p>
          <a:p>
            <a:pPr marL="401601" indent="-342900">
              <a:buFont typeface="Arial"/>
              <a:buChar char="•"/>
            </a:pPr>
            <a:r>
              <a:rPr lang="en-US" dirty="0" smtClean="0"/>
              <a:t>Publications </a:t>
            </a:r>
            <a:endParaRPr lang="en-US" dirty="0" smtClean="0"/>
          </a:p>
          <a:p>
            <a:pPr marL="401601" indent="-3429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3834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594" y="1246183"/>
            <a:ext cx="8872538" cy="3769496"/>
          </a:xfrm>
        </p:spPr>
        <p:txBody>
          <a:bodyPr/>
          <a:lstStyle/>
          <a:p>
            <a:pPr marL="401601" indent="-342900">
              <a:buFont typeface="Arial"/>
              <a:buChar char="•"/>
            </a:pPr>
            <a:r>
              <a:rPr lang="en-US" sz="2800" dirty="0" smtClean="0"/>
              <a:t>Clinical databases</a:t>
            </a:r>
          </a:p>
          <a:p>
            <a:pPr marL="401601" indent="-342900">
              <a:buFont typeface="Arial"/>
              <a:buChar char="•"/>
            </a:pPr>
            <a:r>
              <a:rPr lang="en-US" sz="2800" dirty="0" smtClean="0"/>
              <a:t>“Big data”, National and Regional clinical registries</a:t>
            </a:r>
          </a:p>
          <a:p>
            <a:pPr marL="401601" indent="-342900">
              <a:buFont typeface="Arial"/>
              <a:buChar char="•"/>
            </a:pPr>
            <a:r>
              <a:rPr lang="en-US" sz="2800" dirty="0" smtClean="0"/>
              <a:t>TD ABC (Time-Driven Activity-Based Costing</a:t>
            </a:r>
            <a:r>
              <a:rPr lang="en-US" sz="2800" dirty="0" smtClean="0"/>
              <a:t>)</a:t>
            </a:r>
          </a:p>
          <a:p>
            <a:pPr marL="401601" indent="-342900">
              <a:buFont typeface="Arial"/>
              <a:buChar char="•"/>
            </a:pPr>
            <a:r>
              <a:rPr lang="en-US" sz="2800" dirty="0"/>
              <a:t>Comprehensive Unit-based Safety Program </a:t>
            </a:r>
            <a:endParaRPr lang="en-US" sz="2800" dirty="0" smtClean="0"/>
          </a:p>
          <a:p>
            <a:pPr marL="401601" indent="-342900">
              <a:buFont typeface="Arial"/>
              <a:buChar char="•"/>
            </a:pPr>
            <a:r>
              <a:rPr lang="en-US" sz="2800" b="1" dirty="0" err="1" smtClean="0">
                <a:solidFill>
                  <a:srgbClr val="CCFFCC"/>
                </a:solidFill>
              </a:rPr>
              <a:t>NeuroPoint</a:t>
            </a:r>
            <a:r>
              <a:rPr lang="en-US" sz="2800" b="1" dirty="0" smtClean="0">
                <a:solidFill>
                  <a:srgbClr val="CCFFCC"/>
                </a:solidFill>
              </a:rPr>
              <a:t> Alliance</a:t>
            </a:r>
            <a:endParaRPr lang="en-US" sz="2800" b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04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NeuroPoint</a:t>
            </a:r>
            <a:r>
              <a:rPr lang="en-US" dirty="0" smtClean="0"/>
              <a:t> Alliance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1601" indent="-342900" algn="just">
              <a:buFont typeface="Arial"/>
              <a:buChar char="•"/>
            </a:pPr>
            <a:r>
              <a:rPr lang="en-US" sz="2400" dirty="0" smtClean="0"/>
              <a:t>Established 2008 to improve the quality of neurosurgical care through the acquisition, analysis and reporting of clinical data via registries and related studies </a:t>
            </a:r>
          </a:p>
          <a:p>
            <a:pPr marL="1135361" lvl="1" indent="-342900" algn="just">
              <a:buFont typeface="Wingdings" charset="2"/>
              <a:buChar char="Ø"/>
            </a:pPr>
            <a:r>
              <a:rPr lang="en-US" sz="2400" dirty="0" smtClean="0"/>
              <a:t>Quality Outcomes Database (QOD)</a:t>
            </a:r>
          </a:p>
          <a:p>
            <a:pPr marL="1911052" lvl="2" indent="-342900" algn="just">
              <a:buFont typeface="Courier New"/>
              <a:buChar char="o"/>
            </a:pPr>
            <a:r>
              <a:rPr lang="en-US" sz="2400" dirty="0" smtClean="0"/>
              <a:t>Lumbar, cervical, deformity, neurovascular modules</a:t>
            </a:r>
          </a:p>
          <a:p>
            <a:pPr marL="1135361" lvl="1" indent="-342900" algn="just">
              <a:buFont typeface="Wingdings" charset="2"/>
              <a:buChar char="Ø"/>
            </a:pPr>
            <a:r>
              <a:rPr lang="en-US" sz="2400" dirty="0" smtClean="0"/>
              <a:t>Also funds small studies and quality initiatives</a:t>
            </a:r>
          </a:p>
          <a:p>
            <a:pPr marL="1135361" lvl="1" indent="-342900" algn="just">
              <a:buFont typeface="Wingdings" charset="2"/>
              <a:buChar char="Ø"/>
            </a:pPr>
            <a:r>
              <a:rPr lang="en-US" sz="2400" dirty="0" smtClean="0"/>
              <a:t>Collaboration with other organizations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41138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6742" y="1547485"/>
            <a:ext cx="7475737" cy="2039030"/>
          </a:xfrm>
        </p:spPr>
        <p:txBody>
          <a:bodyPr anchor="ctr"/>
          <a:lstStyle/>
          <a:p>
            <a:pPr algn="l"/>
            <a:r>
              <a:rPr lang="en-US" sz="3600" dirty="0" smtClean="0">
                <a:solidFill>
                  <a:srgbClr val="CCFFCC"/>
                </a:solidFill>
              </a:rPr>
              <a:t>NEUROSURGERY AS LEADERS IN QUALITY</a:t>
            </a:r>
          </a:p>
        </p:txBody>
      </p:sp>
    </p:spTree>
    <p:extLst>
      <p:ext uri="{BB962C8B-B14F-4D97-AF65-F5344CB8AC3E}">
        <p14:creationId xmlns:p14="http://schemas.microsoft.com/office/powerpoint/2010/main" val="14612097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594" y="1210235"/>
            <a:ext cx="8872538" cy="3805444"/>
          </a:xfrm>
        </p:spPr>
        <p:txBody>
          <a:bodyPr/>
          <a:lstStyle/>
          <a:p>
            <a:pPr marL="401601" indent="-342900">
              <a:buFont typeface="Arial"/>
              <a:buChar char="•"/>
            </a:pPr>
            <a:r>
              <a:rPr lang="en-US" dirty="0" smtClean="0"/>
              <a:t>Less faculty, less residents</a:t>
            </a:r>
          </a:p>
          <a:p>
            <a:pPr marL="401601" indent="-342900">
              <a:buFont typeface="Arial"/>
              <a:buChar char="•"/>
            </a:pPr>
            <a:r>
              <a:rPr lang="en-US" dirty="0" smtClean="0"/>
              <a:t>High-energy, highly effective, highly-intelligent </a:t>
            </a:r>
            <a:r>
              <a:rPr lang="en-US" dirty="0" smtClean="0"/>
              <a:t>people</a:t>
            </a:r>
          </a:p>
          <a:p>
            <a:pPr marL="401601" indent="-342900">
              <a:buFont typeface="Arial"/>
              <a:buChar char="•"/>
            </a:pPr>
            <a:r>
              <a:rPr lang="en-US" dirty="0" smtClean="0"/>
              <a:t>Other people are either scared or confused by what we do</a:t>
            </a:r>
            <a:endParaRPr lang="en-US" dirty="0" smtClean="0"/>
          </a:p>
          <a:p>
            <a:pPr marL="401601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07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594" y="1377991"/>
            <a:ext cx="8872538" cy="3637688"/>
          </a:xfrm>
        </p:spPr>
        <p:txBody>
          <a:bodyPr/>
          <a:lstStyle/>
          <a:p>
            <a:pPr marL="401601" indent="-342900">
              <a:buFont typeface="Arial"/>
              <a:buChar char="•"/>
            </a:pPr>
            <a:r>
              <a:rPr lang="en-US" dirty="0" smtClean="0"/>
              <a:t>High-energy, highly effective, highly-intelligent people</a:t>
            </a:r>
          </a:p>
          <a:p>
            <a:pPr marL="401601" indent="-342900">
              <a:buFont typeface="Arial"/>
              <a:buChar char="•"/>
            </a:pPr>
            <a:r>
              <a:rPr lang="en-US" dirty="0" smtClean="0"/>
              <a:t>High-risk patient population</a:t>
            </a:r>
          </a:p>
          <a:p>
            <a:endParaRPr lang="en-US" dirty="0" smtClean="0"/>
          </a:p>
          <a:p>
            <a:pPr marL="401601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155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Times New Roman"/>
        <a:ea typeface="Times New Roman"/>
        <a:cs typeface="Times New Roma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350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Times New Roman"/>
        <a:ea typeface="Times New Roman"/>
        <a:cs typeface="Times New Roma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350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8836</TotalTime>
  <Words>952</Words>
  <Application>Microsoft Macintosh PowerPoint</Application>
  <PresentationFormat>On-screen Show (16:9)</PresentationFormat>
  <Paragraphs>168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Black</vt:lpstr>
      <vt:lpstr> Quality in Neurosurgery </vt:lpstr>
      <vt:lpstr>PowerPoint Presentation</vt:lpstr>
      <vt:lpstr>PowerPoint Presentation</vt:lpstr>
      <vt:lpstr>INCREASED ATTENTION</vt:lpstr>
      <vt:lpstr>Current Tools</vt:lpstr>
      <vt:lpstr>NeuroPoint Alliance</vt:lpstr>
      <vt:lpstr>PowerPoint Presentation</vt:lpstr>
      <vt:lpstr>ADVANTAGES </vt:lpstr>
      <vt:lpstr>DISADVANTAGES </vt:lpstr>
      <vt:lpstr>PowerPoint Presentation</vt:lpstr>
      <vt:lpstr>PSU RECIPE FOR SUCCESS</vt:lpstr>
      <vt:lpstr>PowerPoint Presentation</vt:lpstr>
      <vt:lpstr>CAUTI</vt:lpstr>
      <vt:lpstr>Observed/Expected (O/E) Mortality Ratio</vt:lpstr>
      <vt:lpstr>Action Plan</vt:lpstr>
      <vt:lpstr>Observed/Expected (O/E) Mortality Ratio</vt:lpstr>
      <vt:lpstr>CUSP</vt:lpstr>
      <vt:lpstr>CUSP SUCCESSES</vt:lpstr>
      <vt:lpstr>PowerPoint Presentation</vt:lpstr>
      <vt:lpstr>Surgical Site Infections</vt:lpstr>
      <vt:lpstr>PowerPoint Presentation</vt:lpstr>
      <vt:lpstr>PowerPoint Presentation</vt:lpstr>
      <vt:lpstr>External Ventricular Drain Infections</vt:lpstr>
      <vt:lpstr>Penn State Health EVD Insertion Protocol</vt:lpstr>
      <vt:lpstr>EVD Results</vt:lpstr>
      <vt:lpstr>Neurocritical Care Transition Project </vt:lpstr>
      <vt:lpstr>INTERVENTION</vt:lpstr>
      <vt:lpstr>Primary Goal</vt:lpstr>
      <vt:lpstr>Secondary Goals</vt:lpstr>
      <vt:lpstr>PowerPoint Presentation</vt:lpstr>
      <vt:lpstr>PowerPoint Presentation</vt:lpstr>
      <vt:lpstr>PSU RECIPE FOR SUCCESS</vt:lpstr>
      <vt:lpstr>FUTURE STATE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 State Department of Neurosurgery</dc:title>
  <cp:lastModifiedBy>Dr Zacko</cp:lastModifiedBy>
  <cp:revision>55</cp:revision>
  <dcterms:modified xsi:type="dcterms:W3CDTF">2018-05-22T11:46:21Z</dcterms:modified>
</cp:coreProperties>
</file>