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86" r:id="rId2"/>
    <p:sldId id="363" r:id="rId3"/>
    <p:sldId id="374" r:id="rId4"/>
    <p:sldId id="314" r:id="rId5"/>
    <p:sldId id="372" r:id="rId6"/>
    <p:sldId id="366" r:id="rId7"/>
    <p:sldId id="371" r:id="rId8"/>
    <p:sldId id="368" r:id="rId9"/>
    <p:sldId id="378" r:id="rId10"/>
    <p:sldId id="375" r:id="rId11"/>
    <p:sldId id="377" r:id="rId12"/>
    <p:sldId id="3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71"/>
    <p:restoredTop sz="90515"/>
  </p:normalViewPr>
  <p:slideViewPr>
    <p:cSldViewPr snapToGrid="0" snapToObjects="1">
      <p:cViewPr>
        <p:scale>
          <a:sx n="110" d="100"/>
          <a:sy n="110" d="100"/>
        </p:scale>
        <p:origin x="52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1"/>
              <c:layout>
                <c:manualLayout>
                  <c:x val="0.0"/>
                  <c:y val="-0.06640608523752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Grants!$A$1:$B$1</c:f>
              <c:numCache>
                <c:formatCode>General</c:formatCode>
                <c:ptCount val="2"/>
                <c:pt idx="0">
                  <c:v>8.0</c:v>
                </c:pt>
                <c:pt idx="1">
                  <c:v>17.0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90971664"/>
        <c:axId val="1390975296"/>
        <c:axId val="0"/>
      </c:bar3DChart>
      <c:catAx>
        <c:axId val="1390971664"/>
        <c:scaling>
          <c:orientation val="minMax"/>
        </c:scaling>
        <c:delete val="1"/>
        <c:axPos val="b"/>
        <c:majorTickMark val="none"/>
        <c:minorTickMark val="none"/>
        <c:tickLblPos val="nextTo"/>
        <c:crossAx val="1390975296"/>
        <c:crosses val="autoZero"/>
        <c:auto val="1"/>
        <c:lblAlgn val="ctr"/>
        <c:lblOffset val="100"/>
        <c:noMultiLvlLbl val="0"/>
      </c:catAx>
      <c:valAx>
        <c:axId val="139097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097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0.0"/>
                  <c:y val="0.1739576942748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018993352326687"/>
                  <c:y val="0.209932279909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Publications!$A$1:$B$1</c:f>
              <c:numCache>
                <c:formatCode>General</c:formatCode>
                <c:ptCount val="2"/>
                <c:pt idx="0">
                  <c:v>33.0</c:v>
                </c:pt>
                <c:pt idx="1">
                  <c:v>49.0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96301760"/>
        <c:axId val="1278278064"/>
        <c:axId val="1296956912"/>
      </c:bar3DChart>
      <c:catAx>
        <c:axId val="1296301760"/>
        <c:scaling>
          <c:orientation val="minMax"/>
        </c:scaling>
        <c:delete val="1"/>
        <c:axPos val="b"/>
        <c:majorTickMark val="none"/>
        <c:minorTickMark val="none"/>
        <c:tickLblPos val="nextTo"/>
        <c:crossAx val="1278278064"/>
        <c:crosses val="autoZero"/>
        <c:auto val="1"/>
        <c:lblAlgn val="ctr"/>
        <c:lblOffset val="100"/>
        <c:noMultiLvlLbl val="0"/>
      </c:catAx>
      <c:valAx>
        <c:axId val="1278278064"/>
        <c:scaling>
          <c:orientation val="minMax"/>
          <c:max val="5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6301760"/>
        <c:crosses val="autoZero"/>
        <c:crossBetween val="between"/>
        <c:majorUnit val="10.0"/>
      </c:valAx>
      <c:serAx>
        <c:axId val="1296956912"/>
        <c:scaling>
          <c:orientation val="minMax"/>
        </c:scaling>
        <c:delete val="1"/>
        <c:axPos val="b"/>
        <c:majorTickMark val="none"/>
        <c:minorTickMark val="none"/>
        <c:tickLblPos val="nextTo"/>
        <c:crossAx val="127827806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89D12D-272B-404E-87F9-D6374CE7FD5C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A2CF8937-0710-2447-B8FD-4E4E7E7F4809}">
      <dgm:prSet phldrT="[Text]"/>
      <dgm:spPr/>
      <dgm:t>
        <a:bodyPr/>
        <a:lstStyle/>
        <a:p>
          <a:r>
            <a:rPr lang="en-US" dirty="0" smtClean="0"/>
            <a:t>PGY1</a:t>
          </a:r>
          <a:endParaRPr lang="en-US" dirty="0"/>
        </a:p>
      </dgm:t>
    </dgm:pt>
    <dgm:pt modelId="{21DD603C-8C3E-9247-8B8F-9C2FC582B934}" type="parTrans" cxnId="{3CC43EAB-85FF-D243-B5E2-959F1006EB18}">
      <dgm:prSet/>
      <dgm:spPr/>
      <dgm:t>
        <a:bodyPr/>
        <a:lstStyle/>
        <a:p>
          <a:endParaRPr lang="en-US"/>
        </a:p>
      </dgm:t>
    </dgm:pt>
    <dgm:pt modelId="{2311E8B0-3477-284A-B335-7BE7A65769B7}" type="sibTrans" cxnId="{3CC43EAB-85FF-D243-B5E2-959F1006EB18}">
      <dgm:prSet/>
      <dgm:spPr/>
      <dgm:t>
        <a:bodyPr/>
        <a:lstStyle/>
        <a:p>
          <a:endParaRPr lang="en-US"/>
        </a:p>
      </dgm:t>
    </dgm:pt>
    <dgm:pt modelId="{59B6F3C3-2A1A-134D-8D94-DA90F07F1A7D}">
      <dgm:prSet phldrT="[Text]"/>
      <dgm:spPr/>
      <dgm:t>
        <a:bodyPr/>
        <a:lstStyle/>
        <a:p>
          <a:r>
            <a:rPr lang="en-US" dirty="0" smtClean="0"/>
            <a:t>PGY2</a:t>
          </a:r>
          <a:endParaRPr lang="en-US" dirty="0"/>
        </a:p>
      </dgm:t>
    </dgm:pt>
    <dgm:pt modelId="{870DD8B4-D15B-A445-A5CB-6CC346E70FA1}" type="parTrans" cxnId="{F502D963-FE34-044B-937A-C033DF79BE50}">
      <dgm:prSet/>
      <dgm:spPr/>
      <dgm:t>
        <a:bodyPr/>
        <a:lstStyle/>
        <a:p>
          <a:endParaRPr lang="en-US"/>
        </a:p>
      </dgm:t>
    </dgm:pt>
    <dgm:pt modelId="{72BE3CDD-6D43-CA47-B625-B8CB551D734D}" type="sibTrans" cxnId="{F502D963-FE34-044B-937A-C033DF79BE50}">
      <dgm:prSet/>
      <dgm:spPr/>
      <dgm:t>
        <a:bodyPr/>
        <a:lstStyle/>
        <a:p>
          <a:endParaRPr lang="en-US"/>
        </a:p>
      </dgm:t>
    </dgm:pt>
    <dgm:pt modelId="{6C15D5B3-3D2C-7A4E-9689-50B5ED07E0ED}">
      <dgm:prSet phldrT="[Text]"/>
      <dgm:spPr/>
      <dgm:t>
        <a:bodyPr/>
        <a:lstStyle/>
        <a:p>
          <a:r>
            <a:rPr lang="en-US" dirty="0" smtClean="0"/>
            <a:t>PGY3</a:t>
          </a:r>
          <a:endParaRPr lang="en-US" dirty="0"/>
        </a:p>
      </dgm:t>
    </dgm:pt>
    <dgm:pt modelId="{B00BC8D8-62BD-E94C-9E26-0CAAC19DD171}" type="parTrans" cxnId="{9EFBB4A3-B953-9E4F-84F8-E603576DB486}">
      <dgm:prSet/>
      <dgm:spPr/>
      <dgm:t>
        <a:bodyPr/>
        <a:lstStyle/>
        <a:p>
          <a:endParaRPr lang="en-US"/>
        </a:p>
      </dgm:t>
    </dgm:pt>
    <dgm:pt modelId="{C84A820A-63BE-1542-AA49-3ED80CEBC9E0}" type="sibTrans" cxnId="{9EFBB4A3-B953-9E4F-84F8-E603576DB486}">
      <dgm:prSet/>
      <dgm:spPr/>
      <dgm:t>
        <a:bodyPr/>
        <a:lstStyle/>
        <a:p>
          <a:endParaRPr lang="en-US"/>
        </a:p>
      </dgm:t>
    </dgm:pt>
    <dgm:pt modelId="{F5E4F453-E1BE-604B-9400-681662A948CD}">
      <dgm:prSet/>
      <dgm:spPr/>
      <dgm:t>
        <a:bodyPr/>
        <a:lstStyle/>
        <a:p>
          <a:r>
            <a:rPr lang="en-US" dirty="0" smtClean="0"/>
            <a:t>PGY4</a:t>
          </a:r>
          <a:endParaRPr lang="en-US" dirty="0"/>
        </a:p>
      </dgm:t>
    </dgm:pt>
    <dgm:pt modelId="{37EB3FBC-8906-C545-AAE4-0B666BD747C1}" type="parTrans" cxnId="{A8A31E93-C503-134A-890F-D8CBB802646B}">
      <dgm:prSet/>
      <dgm:spPr/>
      <dgm:t>
        <a:bodyPr/>
        <a:lstStyle/>
        <a:p>
          <a:endParaRPr lang="en-US"/>
        </a:p>
      </dgm:t>
    </dgm:pt>
    <dgm:pt modelId="{2E56112B-DA1B-FC4D-A668-4A9B4B9C58D7}" type="sibTrans" cxnId="{A8A31E93-C503-134A-890F-D8CBB802646B}">
      <dgm:prSet/>
      <dgm:spPr/>
      <dgm:t>
        <a:bodyPr/>
        <a:lstStyle/>
        <a:p>
          <a:endParaRPr lang="en-US"/>
        </a:p>
      </dgm:t>
    </dgm:pt>
    <dgm:pt modelId="{5C84731A-AAFC-F642-B8FE-827D522C49E0}">
      <dgm:prSet/>
      <dgm:spPr/>
      <dgm:t>
        <a:bodyPr/>
        <a:lstStyle/>
        <a:p>
          <a:r>
            <a:rPr lang="en-US" dirty="0" smtClean="0"/>
            <a:t>PGY5</a:t>
          </a:r>
          <a:endParaRPr lang="en-US" dirty="0"/>
        </a:p>
      </dgm:t>
    </dgm:pt>
    <dgm:pt modelId="{075AC61F-EDEB-5345-8EF8-B54717BA7912}" type="parTrans" cxnId="{1326A668-9E96-6D48-8072-5B3E0ECF7769}">
      <dgm:prSet/>
      <dgm:spPr/>
      <dgm:t>
        <a:bodyPr/>
        <a:lstStyle/>
        <a:p>
          <a:endParaRPr lang="en-US"/>
        </a:p>
      </dgm:t>
    </dgm:pt>
    <dgm:pt modelId="{7A4910AE-AD65-814F-ACED-87E2C2D942DC}" type="sibTrans" cxnId="{1326A668-9E96-6D48-8072-5B3E0ECF7769}">
      <dgm:prSet/>
      <dgm:spPr/>
      <dgm:t>
        <a:bodyPr/>
        <a:lstStyle/>
        <a:p>
          <a:endParaRPr lang="en-US"/>
        </a:p>
      </dgm:t>
    </dgm:pt>
    <dgm:pt modelId="{C091FC2E-9E15-7442-8CFF-80D08D131BED}">
      <dgm:prSet/>
      <dgm:spPr/>
      <dgm:t>
        <a:bodyPr/>
        <a:lstStyle/>
        <a:p>
          <a:r>
            <a:rPr lang="en-US" dirty="0" smtClean="0"/>
            <a:t>PGY6</a:t>
          </a:r>
          <a:endParaRPr lang="en-US" dirty="0"/>
        </a:p>
      </dgm:t>
    </dgm:pt>
    <dgm:pt modelId="{83859C5B-52A3-5C4A-9F77-A8DD54510D0B}" type="parTrans" cxnId="{B90DEE3E-9999-7149-89A5-428846927815}">
      <dgm:prSet/>
      <dgm:spPr/>
      <dgm:t>
        <a:bodyPr/>
        <a:lstStyle/>
        <a:p>
          <a:endParaRPr lang="en-US"/>
        </a:p>
      </dgm:t>
    </dgm:pt>
    <dgm:pt modelId="{A4539BFD-AA1B-BE46-B2E5-AE8806681067}" type="sibTrans" cxnId="{B90DEE3E-9999-7149-89A5-428846927815}">
      <dgm:prSet/>
      <dgm:spPr/>
      <dgm:t>
        <a:bodyPr/>
        <a:lstStyle/>
        <a:p>
          <a:endParaRPr lang="en-US"/>
        </a:p>
      </dgm:t>
    </dgm:pt>
    <dgm:pt modelId="{E1176E63-0776-7A48-BD53-299114C1FD4B}">
      <dgm:prSet/>
      <dgm:spPr/>
      <dgm:t>
        <a:bodyPr/>
        <a:lstStyle/>
        <a:p>
          <a:r>
            <a:rPr lang="en-US" dirty="0" smtClean="0"/>
            <a:t>PGY7</a:t>
          </a:r>
          <a:endParaRPr lang="en-US" dirty="0"/>
        </a:p>
      </dgm:t>
    </dgm:pt>
    <dgm:pt modelId="{3FD9A6C7-7464-D34D-BC3E-2A64558BA841}" type="parTrans" cxnId="{D426DF9A-19C7-C04E-AE46-83B814E17843}">
      <dgm:prSet/>
      <dgm:spPr/>
      <dgm:t>
        <a:bodyPr/>
        <a:lstStyle/>
        <a:p>
          <a:endParaRPr lang="en-US"/>
        </a:p>
      </dgm:t>
    </dgm:pt>
    <dgm:pt modelId="{31039EAC-76DB-FC47-9D2B-84F2129CE00A}" type="sibTrans" cxnId="{D426DF9A-19C7-C04E-AE46-83B814E17843}">
      <dgm:prSet/>
      <dgm:spPr/>
      <dgm:t>
        <a:bodyPr/>
        <a:lstStyle/>
        <a:p>
          <a:endParaRPr lang="en-US"/>
        </a:p>
      </dgm:t>
    </dgm:pt>
    <dgm:pt modelId="{95123FFB-362B-E54C-BCBE-87F46FA686AF}" type="pres">
      <dgm:prSet presAssocID="{0389D12D-272B-404E-87F9-D6374CE7FD5C}" presName="linearFlow" presStyleCnt="0">
        <dgm:presLayoutVars>
          <dgm:resizeHandles val="exact"/>
        </dgm:presLayoutVars>
      </dgm:prSet>
      <dgm:spPr/>
    </dgm:pt>
    <dgm:pt modelId="{9040C773-42C9-CD4C-872D-101DDA7755F8}" type="pres">
      <dgm:prSet presAssocID="{A2CF8937-0710-2447-B8FD-4E4E7E7F480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426FF-B871-AE4B-8C99-0AE5B03C15AD}" type="pres">
      <dgm:prSet presAssocID="{2311E8B0-3477-284A-B335-7BE7A65769B7}" presName="sibTrans" presStyleLbl="sibTrans2D1" presStyleIdx="0" presStyleCnt="6"/>
      <dgm:spPr/>
      <dgm:t>
        <a:bodyPr/>
        <a:lstStyle/>
        <a:p>
          <a:endParaRPr lang="en-US"/>
        </a:p>
      </dgm:t>
    </dgm:pt>
    <dgm:pt modelId="{B93106D1-25F6-4A4E-A55A-BF5E59952A62}" type="pres">
      <dgm:prSet presAssocID="{2311E8B0-3477-284A-B335-7BE7A65769B7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4C58FFD8-B06A-4F47-A0B1-945BA16F7F47}" type="pres">
      <dgm:prSet presAssocID="{59B6F3C3-2A1A-134D-8D94-DA90F07F1A7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C1D5F-C655-C340-8215-E6BA42486F15}" type="pres">
      <dgm:prSet presAssocID="{72BE3CDD-6D43-CA47-B625-B8CB551D734D}" presName="sibTrans" presStyleLbl="sibTrans2D1" presStyleIdx="1" presStyleCnt="6"/>
      <dgm:spPr/>
      <dgm:t>
        <a:bodyPr/>
        <a:lstStyle/>
        <a:p>
          <a:endParaRPr lang="en-US"/>
        </a:p>
      </dgm:t>
    </dgm:pt>
    <dgm:pt modelId="{3C82A674-10BA-BC48-BECA-8016D6627C88}" type="pres">
      <dgm:prSet presAssocID="{72BE3CDD-6D43-CA47-B625-B8CB551D734D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AFA6E744-A924-8B43-B1BC-0728D437563B}" type="pres">
      <dgm:prSet presAssocID="{6C15D5B3-3D2C-7A4E-9689-50B5ED07E0E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91B6F6-4CC2-A240-A49A-A04062325866}" type="pres">
      <dgm:prSet presAssocID="{C84A820A-63BE-1542-AA49-3ED80CEBC9E0}" presName="sibTrans" presStyleLbl="sibTrans2D1" presStyleIdx="2" presStyleCnt="6"/>
      <dgm:spPr/>
      <dgm:t>
        <a:bodyPr/>
        <a:lstStyle/>
        <a:p>
          <a:endParaRPr lang="en-US"/>
        </a:p>
      </dgm:t>
    </dgm:pt>
    <dgm:pt modelId="{D2EAC1E1-9851-A74B-BC99-4D7EEE6480E5}" type="pres">
      <dgm:prSet presAssocID="{C84A820A-63BE-1542-AA49-3ED80CEBC9E0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AE03E30C-924D-9445-840B-1283761B9A2A}" type="pres">
      <dgm:prSet presAssocID="{F5E4F453-E1BE-604B-9400-681662A948C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C8298-53ED-444B-BD44-6DB77A13C816}" type="pres">
      <dgm:prSet presAssocID="{2E56112B-DA1B-FC4D-A668-4A9B4B9C58D7}" presName="sibTrans" presStyleLbl="sibTrans2D1" presStyleIdx="3" presStyleCnt="6"/>
      <dgm:spPr/>
      <dgm:t>
        <a:bodyPr/>
        <a:lstStyle/>
        <a:p>
          <a:endParaRPr lang="en-US"/>
        </a:p>
      </dgm:t>
    </dgm:pt>
    <dgm:pt modelId="{C7A6B2A6-E584-4F48-B923-3379C8C504A0}" type="pres">
      <dgm:prSet presAssocID="{2E56112B-DA1B-FC4D-A668-4A9B4B9C58D7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3663A905-4BAD-1D4D-B7E4-40FC4523CCD0}" type="pres">
      <dgm:prSet presAssocID="{5C84731A-AAFC-F642-B8FE-827D522C49E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B0F35E-FA04-224D-BA49-49D985A2560E}" type="pres">
      <dgm:prSet presAssocID="{7A4910AE-AD65-814F-ACED-87E2C2D942DC}" presName="sibTrans" presStyleLbl="sibTrans2D1" presStyleIdx="4" presStyleCnt="6"/>
      <dgm:spPr/>
      <dgm:t>
        <a:bodyPr/>
        <a:lstStyle/>
        <a:p>
          <a:endParaRPr lang="en-US"/>
        </a:p>
      </dgm:t>
    </dgm:pt>
    <dgm:pt modelId="{34BAC4C0-AAC8-A74B-92D1-282A61401F4A}" type="pres">
      <dgm:prSet presAssocID="{7A4910AE-AD65-814F-ACED-87E2C2D942DC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38C13FEC-0686-DF41-A9E2-B8F8E96EBDE0}" type="pres">
      <dgm:prSet presAssocID="{C091FC2E-9E15-7442-8CFF-80D08D131BE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6313A-4B70-754D-A207-1617EABB636E}" type="pres">
      <dgm:prSet presAssocID="{A4539BFD-AA1B-BE46-B2E5-AE8806681067}" presName="sibTrans" presStyleLbl="sibTrans2D1" presStyleIdx="5" presStyleCnt="6"/>
      <dgm:spPr/>
      <dgm:t>
        <a:bodyPr/>
        <a:lstStyle/>
        <a:p>
          <a:endParaRPr lang="en-US"/>
        </a:p>
      </dgm:t>
    </dgm:pt>
    <dgm:pt modelId="{60F7D843-D747-794E-B1EB-A705A2BD1DE8}" type="pres">
      <dgm:prSet presAssocID="{A4539BFD-AA1B-BE46-B2E5-AE8806681067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6AB06650-828C-FE45-8ACA-5B0710DC6995}" type="pres">
      <dgm:prSet presAssocID="{E1176E63-0776-7A48-BD53-299114C1FD4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C43EAB-85FF-D243-B5E2-959F1006EB18}" srcId="{0389D12D-272B-404E-87F9-D6374CE7FD5C}" destId="{A2CF8937-0710-2447-B8FD-4E4E7E7F4809}" srcOrd="0" destOrd="0" parTransId="{21DD603C-8C3E-9247-8B8F-9C2FC582B934}" sibTransId="{2311E8B0-3477-284A-B335-7BE7A65769B7}"/>
    <dgm:cxn modelId="{C880BD10-B161-DE40-AF26-3B7F1091494D}" type="presOf" srcId="{6C15D5B3-3D2C-7A4E-9689-50B5ED07E0ED}" destId="{AFA6E744-A924-8B43-B1BC-0728D437563B}" srcOrd="0" destOrd="0" presId="urn:microsoft.com/office/officeart/2005/8/layout/process2"/>
    <dgm:cxn modelId="{A8A31E93-C503-134A-890F-D8CBB802646B}" srcId="{0389D12D-272B-404E-87F9-D6374CE7FD5C}" destId="{F5E4F453-E1BE-604B-9400-681662A948CD}" srcOrd="3" destOrd="0" parTransId="{37EB3FBC-8906-C545-AAE4-0B666BD747C1}" sibTransId="{2E56112B-DA1B-FC4D-A668-4A9B4B9C58D7}"/>
    <dgm:cxn modelId="{8DC6F925-599E-A74A-8029-7C6B80774226}" type="presOf" srcId="{F5E4F453-E1BE-604B-9400-681662A948CD}" destId="{AE03E30C-924D-9445-840B-1283761B9A2A}" srcOrd="0" destOrd="0" presId="urn:microsoft.com/office/officeart/2005/8/layout/process2"/>
    <dgm:cxn modelId="{F502D963-FE34-044B-937A-C033DF79BE50}" srcId="{0389D12D-272B-404E-87F9-D6374CE7FD5C}" destId="{59B6F3C3-2A1A-134D-8D94-DA90F07F1A7D}" srcOrd="1" destOrd="0" parTransId="{870DD8B4-D15B-A445-A5CB-6CC346E70FA1}" sibTransId="{72BE3CDD-6D43-CA47-B625-B8CB551D734D}"/>
    <dgm:cxn modelId="{64C80F72-A281-AA4C-B6E7-64C33E98943B}" type="presOf" srcId="{2311E8B0-3477-284A-B335-7BE7A65769B7}" destId="{70A426FF-B871-AE4B-8C99-0AE5B03C15AD}" srcOrd="0" destOrd="0" presId="urn:microsoft.com/office/officeart/2005/8/layout/process2"/>
    <dgm:cxn modelId="{0E3150CE-0117-6547-B07E-39EFC3886DEF}" type="presOf" srcId="{C091FC2E-9E15-7442-8CFF-80D08D131BED}" destId="{38C13FEC-0686-DF41-A9E2-B8F8E96EBDE0}" srcOrd="0" destOrd="0" presId="urn:microsoft.com/office/officeart/2005/8/layout/process2"/>
    <dgm:cxn modelId="{A6FEF508-ADC8-5D4B-889C-429BC995692C}" type="presOf" srcId="{7A4910AE-AD65-814F-ACED-87E2C2D942DC}" destId="{B5B0F35E-FA04-224D-BA49-49D985A2560E}" srcOrd="0" destOrd="0" presId="urn:microsoft.com/office/officeart/2005/8/layout/process2"/>
    <dgm:cxn modelId="{9EFBB4A3-B953-9E4F-84F8-E603576DB486}" srcId="{0389D12D-272B-404E-87F9-D6374CE7FD5C}" destId="{6C15D5B3-3D2C-7A4E-9689-50B5ED07E0ED}" srcOrd="2" destOrd="0" parTransId="{B00BC8D8-62BD-E94C-9E26-0CAAC19DD171}" sibTransId="{C84A820A-63BE-1542-AA49-3ED80CEBC9E0}"/>
    <dgm:cxn modelId="{30D203D3-1471-A04C-B95B-C443EFDA7B50}" type="presOf" srcId="{2E56112B-DA1B-FC4D-A668-4A9B4B9C58D7}" destId="{C7A6B2A6-E584-4F48-B923-3379C8C504A0}" srcOrd="1" destOrd="0" presId="urn:microsoft.com/office/officeart/2005/8/layout/process2"/>
    <dgm:cxn modelId="{837E8EDD-B3DC-6749-BDED-80339134D195}" type="presOf" srcId="{5C84731A-AAFC-F642-B8FE-827D522C49E0}" destId="{3663A905-4BAD-1D4D-B7E4-40FC4523CCD0}" srcOrd="0" destOrd="0" presId="urn:microsoft.com/office/officeart/2005/8/layout/process2"/>
    <dgm:cxn modelId="{1326A668-9E96-6D48-8072-5B3E0ECF7769}" srcId="{0389D12D-272B-404E-87F9-D6374CE7FD5C}" destId="{5C84731A-AAFC-F642-B8FE-827D522C49E0}" srcOrd="4" destOrd="0" parTransId="{075AC61F-EDEB-5345-8EF8-B54717BA7912}" sibTransId="{7A4910AE-AD65-814F-ACED-87E2C2D942DC}"/>
    <dgm:cxn modelId="{3A860168-AA1E-564D-BEDA-4592D52E7505}" type="presOf" srcId="{72BE3CDD-6D43-CA47-B625-B8CB551D734D}" destId="{3C82A674-10BA-BC48-BECA-8016D6627C88}" srcOrd="1" destOrd="0" presId="urn:microsoft.com/office/officeart/2005/8/layout/process2"/>
    <dgm:cxn modelId="{B90DEE3E-9999-7149-89A5-428846927815}" srcId="{0389D12D-272B-404E-87F9-D6374CE7FD5C}" destId="{C091FC2E-9E15-7442-8CFF-80D08D131BED}" srcOrd="5" destOrd="0" parTransId="{83859C5B-52A3-5C4A-9F77-A8DD54510D0B}" sibTransId="{A4539BFD-AA1B-BE46-B2E5-AE8806681067}"/>
    <dgm:cxn modelId="{D426DF9A-19C7-C04E-AE46-83B814E17843}" srcId="{0389D12D-272B-404E-87F9-D6374CE7FD5C}" destId="{E1176E63-0776-7A48-BD53-299114C1FD4B}" srcOrd="6" destOrd="0" parTransId="{3FD9A6C7-7464-D34D-BC3E-2A64558BA841}" sibTransId="{31039EAC-76DB-FC47-9D2B-84F2129CE00A}"/>
    <dgm:cxn modelId="{5FAD97D2-1BAF-9542-AEE8-AD5018083E39}" type="presOf" srcId="{A2CF8937-0710-2447-B8FD-4E4E7E7F4809}" destId="{9040C773-42C9-CD4C-872D-101DDA7755F8}" srcOrd="0" destOrd="0" presId="urn:microsoft.com/office/officeart/2005/8/layout/process2"/>
    <dgm:cxn modelId="{B7404BCF-AA68-A94C-BF9C-92118BA9611D}" type="presOf" srcId="{72BE3CDD-6D43-CA47-B625-B8CB551D734D}" destId="{462C1D5F-C655-C340-8215-E6BA42486F15}" srcOrd="0" destOrd="0" presId="urn:microsoft.com/office/officeart/2005/8/layout/process2"/>
    <dgm:cxn modelId="{D86FFA86-0159-8F43-A918-4B92FDA6E147}" type="presOf" srcId="{2E56112B-DA1B-FC4D-A668-4A9B4B9C58D7}" destId="{055C8298-53ED-444B-BD44-6DB77A13C816}" srcOrd="0" destOrd="0" presId="urn:microsoft.com/office/officeart/2005/8/layout/process2"/>
    <dgm:cxn modelId="{44E2EC69-3AB2-AD4A-8B2D-3988ED68ACC1}" type="presOf" srcId="{A4539BFD-AA1B-BE46-B2E5-AE8806681067}" destId="{60F7D843-D747-794E-B1EB-A705A2BD1DE8}" srcOrd="1" destOrd="0" presId="urn:microsoft.com/office/officeart/2005/8/layout/process2"/>
    <dgm:cxn modelId="{E37AF17F-697F-6348-9711-DC192F66FBBB}" type="presOf" srcId="{E1176E63-0776-7A48-BD53-299114C1FD4B}" destId="{6AB06650-828C-FE45-8ACA-5B0710DC6995}" srcOrd="0" destOrd="0" presId="urn:microsoft.com/office/officeart/2005/8/layout/process2"/>
    <dgm:cxn modelId="{DD1332AB-84AA-734A-80C7-E22F793F6920}" type="presOf" srcId="{C84A820A-63BE-1542-AA49-3ED80CEBC9E0}" destId="{D2EAC1E1-9851-A74B-BC99-4D7EEE6480E5}" srcOrd="1" destOrd="0" presId="urn:microsoft.com/office/officeart/2005/8/layout/process2"/>
    <dgm:cxn modelId="{E0F23C17-FF0C-414C-ABA7-DCBBF91B5E29}" type="presOf" srcId="{A4539BFD-AA1B-BE46-B2E5-AE8806681067}" destId="{8C06313A-4B70-754D-A207-1617EABB636E}" srcOrd="0" destOrd="0" presId="urn:microsoft.com/office/officeart/2005/8/layout/process2"/>
    <dgm:cxn modelId="{339B40FF-B8A4-0347-9591-E29B3E311170}" type="presOf" srcId="{C84A820A-63BE-1542-AA49-3ED80CEBC9E0}" destId="{3C91B6F6-4CC2-A240-A49A-A04062325866}" srcOrd="0" destOrd="0" presId="urn:microsoft.com/office/officeart/2005/8/layout/process2"/>
    <dgm:cxn modelId="{9E10AD0D-E3FC-B648-8721-AD09B073EC34}" type="presOf" srcId="{59B6F3C3-2A1A-134D-8D94-DA90F07F1A7D}" destId="{4C58FFD8-B06A-4F47-A0B1-945BA16F7F47}" srcOrd="0" destOrd="0" presId="urn:microsoft.com/office/officeart/2005/8/layout/process2"/>
    <dgm:cxn modelId="{CBB8A394-EB4E-0143-8037-A0D1AB29E734}" type="presOf" srcId="{0389D12D-272B-404E-87F9-D6374CE7FD5C}" destId="{95123FFB-362B-E54C-BCBE-87F46FA686AF}" srcOrd="0" destOrd="0" presId="urn:microsoft.com/office/officeart/2005/8/layout/process2"/>
    <dgm:cxn modelId="{88242934-467A-D447-A9A6-76A902DE8EB6}" type="presOf" srcId="{7A4910AE-AD65-814F-ACED-87E2C2D942DC}" destId="{34BAC4C0-AAC8-A74B-92D1-282A61401F4A}" srcOrd="1" destOrd="0" presId="urn:microsoft.com/office/officeart/2005/8/layout/process2"/>
    <dgm:cxn modelId="{6B461DA6-A485-5B4E-8488-AFF7DB42FAAB}" type="presOf" srcId="{2311E8B0-3477-284A-B335-7BE7A65769B7}" destId="{B93106D1-25F6-4A4E-A55A-BF5E59952A62}" srcOrd="1" destOrd="0" presId="urn:microsoft.com/office/officeart/2005/8/layout/process2"/>
    <dgm:cxn modelId="{A176903C-5E13-F34D-847F-14FC2EB32171}" type="presParOf" srcId="{95123FFB-362B-E54C-BCBE-87F46FA686AF}" destId="{9040C773-42C9-CD4C-872D-101DDA7755F8}" srcOrd="0" destOrd="0" presId="urn:microsoft.com/office/officeart/2005/8/layout/process2"/>
    <dgm:cxn modelId="{A01525AF-5EA1-5E4C-8AC5-3DD228194ABB}" type="presParOf" srcId="{95123FFB-362B-E54C-BCBE-87F46FA686AF}" destId="{70A426FF-B871-AE4B-8C99-0AE5B03C15AD}" srcOrd="1" destOrd="0" presId="urn:microsoft.com/office/officeart/2005/8/layout/process2"/>
    <dgm:cxn modelId="{4225B419-EDE8-FF4F-A626-A92EF7BEBCBA}" type="presParOf" srcId="{70A426FF-B871-AE4B-8C99-0AE5B03C15AD}" destId="{B93106D1-25F6-4A4E-A55A-BF5E59952A62}" srcOrd="0" destOrd="0" presId="urn:microsoft.com/office/officeart/2005/8/layout/process2"/>
    <dgm:cxn modelId="{4A40BBDF-AEE7-7B49-83FA-28929A1D2C7E}" type="presParOf" srcId="{95123FFB-362B-E54C-BCBE-87F46FA686AF}" destId="{4C58FFD8-B06A-4F47-A0B1-945BA16F7F47}" srcOrd="2" destOrd="0" presId="urn:microsoft.com/office/officeart/2005/8/layout/process2"/>
    <dgm:cxn modelId="{7BB2EF44-6186-6442-B6EF-A69802FD0695}" type="presParOf" srcId="{95123FFB-362B-E54C-BCBE-87F46FA686AF}" destId="{462C1D5F-C655-C340-8215-E6BA42486F15}" srcOrd="3" destOrd="0" presId="urn:microsoft.com/office/officeart/2005/8/layout/process2"/>
    <dgm:cxn modelId="{A714CB77-BA24-F84D-9891-9FB7CAC8F931}" type="presParOf" srcId="{462C1D5F-C655-C340-8215-E6BA42486F15}" destId="{3C82A674-10BA-BC48-BECA-8016D6627C88}" srcOrd="0" destOrd="0" presId="urn:microsoft.com/office/officeart/2005/8/layout/process2"/>
    <dgm:cxn modelId="{CDEC09C9-849E-D044-8188-0568671847F3}" type="presParOf" srcId="{95123FFB-362B-E54C-BCBE-87F46FA686AF}" destId="{AFA6E744-A924-8B43-B1BC-0728D437563B}" srcOrd="4" destOrd="0" presId="urn:microsoft.com/office/officeart/2005/8/layout/process2"/>
    <dgm:cxn modelId="{2041A601-6276-4F40-BD73-F1FD96136A02}" type="presParOf" srcId="{95123FFB-362B-E54C-BCBE-87F46FA686AF}" destId="{3C91B6F6-4CC2-A240-A49A-A04062325866}" srcOrd="5" destOrd="0" presId="urn:microsoft.com/office/officeart/2005/8/layout/process2"/>
    <dgm:cxn modelId="{DA790D3E-741C-7C48-A26B-CC8A6567CD11}" type="presParOf" srcId="{3C91B6F6-4CC2-A240-A49A-A04062325866}" destId="{D2EAC1E1-9851-A74B-BC99-4D7EEE6480E5}" srcOrd="0" destOrd="0" presId="urn:microsoft.com/office/officeart/2005/8/layout/process2"/>
    <dgm:cxn modelId="{12D6A235-9C12-B341-BF27-4606B8A69FC7}" type="presParOf" srcId="{95123FFB-362B-E54C-BCBE-87F46FA686AF}" destId="{AE03E30C-924D-9445-840B-1283761B9A2A}" srcOrd="6" destOrd="0" presId="urn:microsoft.com/office/officeart/2005/8/layout/process2"/>
    <dgm:cxn modelId="{B7FC5BE1-F476-F341-9B30-D39FC7249B08}" type="presParOf" srcId="{95123FFB-362B-E54C-BCBE-87F46FA686AF}" destId="{055C8298-53ED-444B-BD44-6DB77A13C816}" srcOrd="7" destOrd="0" presId="urn:microsoft.com/office/officeart/2005/8/layout/process2"/>
    <dgm:cxn modelId="{7B7384CF-8AC2-BB4A-B4C1-9394D4B357E3}" type="presParOf" srcId="{055C8298-53ED-444B-BD44-6DB77A13C816}" destId="{C7A6B2A6-E584-4F48-B923-3379C8C504A0}" srcOrd="0" destOrd="0" presId="urn:microsoft.com/office/officeart/2005/8/layout/process2"/>
    <dgm:cxn modelId="{B54CBE47-3C62-0B48-B4A8-4A3B1B308E1E}" type="presParOf" srcId="{95123FFB-362B-E54C-BCBE-87F46FA686AF}" destId="{3663A905-4BAD-1D4D-B7E4-40FC4523CCD0}" srcOrd="8" destOrd="0" presId="urn:microsoft.com/office/officeart/2005/8/layout/process2"/>
    <dgm:cxn modelId="{431DA2F5-B06B-CB43-A4C5-18831D50047A}" type="presParOf" srcId="{95123FFB-362B-E54C-BCBE-87F46FA686AF}" destId="{B5B0F35E-FA04-224D-BA49-49D985A2560E}" srcOrd="9" destOrd="0" presId="urn:microsoft.com/office/officeart/2005/8/layout/process2"/>
    <dgm:cxn modelId="{AC7BD164-B7AD-F04F-994E-1E7D12CD9214}" type="presParOf" srcId="{B5B0F35E-FA04-224D-BA49-49D985A2560E}" destId="{34BAC4C0-AAC8-A74B-92D1-282A61401F4A}" srcOrd="0" destOrd="0" presId="urn:microsoft.com/office/officeart/2005/8/layout/process2"/>
    <dgm:cxn modelId="{2344E3DF-5CB7-F140-B6AA-3BCC69EE71BB}" type="presParOf" srcId="{95123FFB-362B-E54C-BCBE-87F46FA686AF}" destId="{38C13FEC-0686-DF41-A9E2-B8F8E96EBDE0}" srcOrd="10" destOrd="0" presId="urn:microsoft.com/office/officeart/2005/8/layout/process2"/>
    <dgm:cxn modelId="{F0184AE4-6EA1-C747-9F20-5AF359A04298}" type="presParOf" srcId="{95123FFB-362B-E54C-BCBE-87F46FA686AF}" destId="{8C06313A-4B70-754D-A207-1617EABB636E}" srcOrd="11" destOrd="0" presId="urn:microsoft.com/office/officeart/2005/8/layout/process2"/>
    <dgm:cxn modelId="{802CE19F-14E2-484D-8598-DEBE50DCB9E7}" type="presParOf" srcId="{8C06313A-4B70-754D-A207-1617EABB636E}" destId="{60F7D843-D747-794E-B1EB-A705A2BD1DE8}" srcOrd="0" destOrd="0" presId="urn:microsoft.com/office/officeart/2005/8/layout/process2"/>
    <dgm:cxn modelId="{206CD37F-30A3-4F48-A0A1-28D673D221D5}" type="presParOf" srcId="{95123FFB-362B-E54C-BCBE-87F46FA686AF}" destId="{6AB06650-828C-FE45-8ACA-5B0710DC6995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0C773-42C9-CD4C-872D-101DDA7755F8}">
      <dsp:nvSpPr>
        <dsp:cNvPr id="0" name=""/>
        <dsp:cNvSpPr/>
      </dsp:nvSpPr>
      <dsp:spPr>
        <a:xfrm>
          <a:off x="1761289" y="690"/>
          <a:ext cx="1018554" cy="5658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PGY1</a:t>
          </a:r>
          <a:endParaRPr lang="en-US" sz="2400" kern="1200" dirty="0"/>
        </a:p>
      </dsp:txBody>
      <dsp:txXfrm>
        <a:off x="1777863" y="17264"/>
        <a:ext cx="985406" cy="532715"/>
      </dsp:txXfrm>
    </dsp:sp>
    <dsp:sp modelId="{70A426FF-B871-AE4B-8C99-0AE5B03C15AD}">
      <dsp:nvSpPr>
        <dsp:cNvPr id="0" name=""/>
        <dsp:cNvSpPr/>
      </dsp:nvSpPr>
      <dsp:spPr>
        <a:xfrm rot="5400000">
          <a:off x="2164467" y="580701"/>
          <a:ext cx="212198" cy="2546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2194176" y="601921"/>
        <a:ext cx="152782" cy="148539"/>
      </dsp:txXfrm>
    </dsp:sp>
    <dsp:sp modelId="{4C58FFD8-B06A-4F47-A0B1-945BA16F7F47}">
      <dsp:nvSpPr>
        <dsp:cNvPr id="0" name=""/>
        <dsp:cNvSpPr/>
      </dsp:nvSpPr>
      <dsp:spPr>
        <a:xfrm>
          <a:off x="1761289" y="849486"/>
          <a:ext cx="1018554" cy="5658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PGY2</a:t>
          </a:r>
          <a:endParaRPr lang="en-US" sz="2400" kern="1200" dirty="0"/>
        </a:p>
      </dsp:txBody>
      <dsp:txXfrm>
        <a:off x="1777863" y="866060"/>
        <a:ext cx="985406" cy="532715"/>
      </dsp:txXfrm>
    </dsp:sp>
    <dsp:sp modelId="{462C1D5F-C655-C340-8215-E6BA42486F15}">
      <dsp:nvSpPr>
        <dsp:cNvPr id="0" name=""/>
        <dsp:cNvSpPr/>
      </dsp:nvSpPr>
      <dsp:spPr>
        <a:xfrm rot="5400000">
          <a:off x="2164467" y="1429496"/>
          <a:ext cx="212198" cy="2546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2194176" y="1450716"/>
        <a:ext cx="152782" cy="148539"/>
      </dsp:txXfrm>
    </dsp:sp>
    <dsp:sp modelId="{AFA6E744-A924-8B43-B1BC-0728D437563B}">
      <dsp:nvSpPr>
        <dsp:cNvPr id="0" name=""/>
        <dsp:cNvSpPr/>
      </dsp:nvSpPr>
      <dsp:spPr>
        <a:xfrm>
          <a:off x="1761289" y="1698282"/>
          <a:ext cx="1018554" cy="5658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PGY3</a:t>
          </a:r>
          <a:endParaRPr lang="en-US" sz="2400" kern="1200" dirty="0"/>
        </a:p>
      </dsp:txBody>
      <dsp:txXfrm>
        <a:off x="1777863" y="1714856"/>
        <a:ext cx="985406" cy="532715"/>
      </dsp:txXfrm>
    </dsp:sp>
    <dsp:sp modelId="{3C91B6F6-4CC2-A240-A49A-A04062325866}">
      <dsp:nvSpPr>
        <dsp:cNvPr id="0" name=""/>
        <dsp:cNvSpPr/>
      </dsp:nvSpPr>
      <dsp:spPr>
        <a:xfrm rot="5400000">
          <a:off x="2164467" y="2278292"/>
          <a:ext cx="212198" cy="2546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2194176" y="2299512"/>
        <a:ext cx="152782" cy="148539"/>
      </dsp:txXfrm>
    </dsp:sp>
    <dsp:sp modelId="{AE03E30C-924D-9445-840B-1283761B9A2A}">
      <dsp:nvSpPr>
        <dsp:cNvPr id="0" name=""/>
        <dsp:cNvSpPr/>
      </dsp:nvSpPr>
      <dsp:spPr>
        <a:xfrm>
          <a:off x="1761289" y="2547077"/>
          <a:ext cx="1018554" cy="5658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PGY4</a:t>
          </a:r>
          <a:endParaRPr lang="en-US" sz="2400" kern="1200" dirty="0"/>
        </a:p>
      </dsp:txBody>
      <dsp:txXfrm>
        <a:off x="1777863" y="2563651"/>
        <a:ext cx="985406" cy="532715"/>
      </dsp:txXfrm>
    </dsp:sp>
    <dsp:sp modelId="{055C8298-53ED-444B-BD44-6DB77A13C816}">
      <dsp:nvSpPr>
        <dsp:cNvPr id="0" name=""/>
        <dsp:cNvSpPr/>
      </dsp:nvSpPr>
      <dsp:spPr>
        <a:xfrm rot="5400000">
          <a:off x="2164467" y="3127087"/>
          <a:ext cx="212198" cy="2546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2194176" y="3148307"/>
        <a:ext cx="152782" cy="148539"/>
      </dsp:txXfrm>
    </dsp:sp>
    <dsp:sp modelId="{3663A905-4BAD-1D4D-B7E4-40FC4523CCD0}">
      <dsp:nvSpPr>
        <dsp:cNvPr id="0" name=""/>
        <dsp:cNvSpPr/>
      </dsp:nvSpPr>
      <dsp:spPr>
        <a:xfrm>
          <a:off x="1761289" y="3395873"/>
          <a:ext cx="1018554" cy="5658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PGY5</a:t>
          </a:r>
          <a:endParaRPr lang="en-US" sz="2400" kern="1200" dirty="0"/>
        </a:p>
      </dsp:txBody>
      <dsp:txXfrm>
        <a:off x="1777863" y="3412447"/>
        <a:ext cx="985406" cy="532715"/>
      </dsp:txXfrm>
    </dsp:sp>
    <dsp:sp modelId="{B5B0F35E-FA04-224D-BA49-49D985A2560E}">
      <dsp:nvSpPr>
        <dsp:cNvPr id="0" name=""/>
        <dsp:cNvSpPr/>
      </dsp:nvSpPr>
      <dsp:spPr>
        <a:xfrm rot="5400000">
          <a:off x="2164467" y="3975883"/>
          <a:ext cx="212198" cy="2546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2194176" y="3997103"/>
        <a:ext cx="152782" cy="148539"/>
      </dsp:txXfrm>
    </dsp:sp>
    <dsp:sp modelId="{38C13FEC-0686-DF41-A9E2-B8F8E96EBDE0}">
      <dsp:nvSpPr>
        <dsp:cNvPr id="0" name=""/>
        <dsp:cNvSpPr/>
      </dsp:nvSpPr>
      <dsp:spPr>
        <a:xfrm>
          <a:off x="1761289" y="4244668"/>
          <a:ext cx="1018554" cy="5658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PGY6</a:t>
          </a:r>
          <a:endParaRPr lang="en-US" sz="2400" kern="1200" dirty="0"/>
        </a:p>
      </dsp:txBody>
      <dsp:txXfrm>
        <a:off x="1777863" y="4261242"/>
        <a:ext cx="985406" cy="532715"/>
      </dsp:txXfrm>
    </dsp:sp>
    <dsp:sp modelId="{8C06313A-4B70-754D-A207-1617EABB636E}">
      <dsp:nvSpPr>
        <dsp:cNvPr id="0" name=""/>
        <dsp:cNvSpPr/>
      </dsp:nvSpPr>
      <dsp:spPr>
        <a:xfrm rot="5400000">
          <a:off x="2164467" y="4824679"/>
          <a:ext cx="212198" cy="2546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2194176" y="4845899"/>
        <a:ext cx="152782" cy="148539"/>
      </dsp:txXfrm>
    </dsp:sp>
    <dsp:sp modelId="{6AB06650-828C-FE45-8ACA-5B0710DC6995}">
      <dsp:nvSpPr>
        <dsp:cNvPr id="0" name=""/>
        <dsp:cNvSpPr/>
      </dsp:nvSpPr>
      <dsp:spPr>
        <a:xfrm>
          <a:off x="1761289" y="5093464"/>
          <a:ext cx="1018554" cy="5658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PGY7</a:t>
          </a:r>
          <a:endParaRPr lang="en-US" sz="2400" kern="1200" dirty="0"/>
        </a:p>
      </dsp:txBody>
      <dsp:txXfrm>
        <a:off x="1777863" y="5110038"/>
        <a:ext cx="985406" cy="532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8C82A-02F6-3C44-81B6-D93DFBFA3EF4}" type="datetimeFigureOut">
              <a:rPr lang="en-US" smtClean="0"/>
              <a:t>5/18/19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2CA05-1FE1-224D-B17C-24AC919FA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46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4/17 grants were R25</a:t>
            </a:r>
          </a:p>
          <a:p>
            <a:r>
              <a:rPr lang="en-US" dirty="0" smtClean="0"/>
              <a:t>Limitation:</a:t>
            </a:r>
            <a:r>
              <a:rPr lang="en-US" baseline="0" dirty="0" smtClean="0"/>
              <a:t> Around the time of the implementation of this path, our 3-2-3 resident complement yielded to a 3-3-3 complement.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2CA05-1FE1-224D-B17C-24AC919FAE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14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60C0-A6CD-7A4B-A948-6B30F1D59642}" type="datetimeFigureOut">
              <a:rPr lang="en-US" smtClean="0"/>
              <a:t>5/18/19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E438-5E4C-3241-893F-7E2C23B808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60C0-A6CD-7A4B-A948-6B30F1D59642}" type="datetimeFigureOut">
              <a:rPr lang="en-US" smtClean="0"/>
              <a:t>5/18/19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E438-5E4C-3241-893F-7E2C23B808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60C0-A6CD-7A4B-A948-6B30F1D59642}" type="datetimeFigureOut">
              <a:rPr lang="en-US" smtClean="0"/>
              <a:t>5/18/19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E438-5E4C-3241-893F-7E2C23B808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60C0-A6CD-7A4B-A948-6B30F1D59642}" type="datetimeFigureOut">
              <a:rPr lang="en-US" smtClean="0"/>
              <a:t>5/18/19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E438-5E4C-3241-893F-7E2C23B808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60C0-A6CD-7A4B-A948-6B30F1D59642}" type="datetimeFigureOut">
              <a:rPr lang="en-US" smtClean="0"/>
              <a:t>5/18/19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E438-5E4C-3241-893F-7E2C23B808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60C0-A6CD-7A4B-A948-6B30F1D59642}" type="datetimeFigureOut">
              <a:rPr lang="en-US" smtClean="0"/>
              <a:t>5/18/19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E438-5E4C-3241-893F-7E2C23B808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60C0-A6CD-7A4B-A948-6B30F1D59642}" type="datetimeFigureOut">
              <a:rPr lang="en-US" smtClean="0"/>
              <a:t>5/18/19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E438-5E4C-3241-893F-7E2C23B808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60C0-A6CD-7A4B-A948-6B30F1D59642}" type="datetimeFigureOut">
              <a:rPr lang="en-US" smtClean="0"/>
              <a:t>5/18/19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E438-5E4C-3241-893F-7E2C23B808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60C0-A6CD-7A4B-A948-6B30F1D59642}" type="datetimeFigureOut">
              <a:rPr lang="en-US" smtClean="0"/>
              <a:t>5/18/19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E438-5E4C-3241-893F-7E2C23B808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60C0-A6CD-7A4B-A948-6B30F1D59642}" type="datetimeFigureOut">
              <a:rPr lang="en-US" smtClean="0"/>
              <a:t>5/18/19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E438-5E4C-3241-893F-7E2C23B808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60C0-A6CD-7A4B-A948-6B30F1D59642}" type="datetimeFigureOut">
              <a:rPr lang="en-US" smtClean="0"/>
              <a:t>5/18/19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E438-5E4C-3241-893F-7E2C23B808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960C0-A6CD-7A4B-A948-6B30F1D59642}" type="datetimeFigureOut">
              <a:rPr lang="en-US" smtClean="0"/>
              <a:t>5/18/19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9E438-5E4C-3241-893F-7E2C23B80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5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png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16" y="946796"/>
            <a:ext cx="8809703" cy="2139553"/>
          </a:xfrm>
        </p:spPr>
        <p:txBody>
          <a:bodyPr/>
          <a:lstStyle/>
          <a:p>
            <a:r>
              <a:rPr lang="en-US" sz="4000" dirty="0" smtClean="0"/>
              <a:t>Mentoring and Supporting</a:t>
            </a:r>
            <a:br>
              <a:rPr lang="en-US" sz="4000" dirty="0" smtClean="0"/>
            </a:br>
            <a:r>
              <a:rPr lang="en-US" sz="4000" dirty="0" smtClean="0"/>
              <a:t>Neurosurgeon-Scientists During Residency</a:t>
            </a:r>
            <a:endParaRPr lang="en-US" sz="3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645888" y="4591482"/>
            <a:ext cx="3321131" cy="9291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Society of Neurological Surgeons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May 19, 2019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Seattle, WA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57316" y="4591482"/>
            <a:ext cx="444769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David </a:t>
            </a:r>
            <a:r>
              <a:rPr lang="en-US" dirty="0" err="1"/>
              <a:t>Limbrick</a:t>
            </a:r>
            <a:r>
              <a:rPr lang="en-US" dirty="0"/>
              <a:t>, MD, </a:t>
            </a:r>
            <a:r>
              <a:rPr lang="en-US" dirty="0" smtClean="0"/>
              <a:t>PhD</a:t>
            </a:r>
          </a:p>
          <a:p>
            <a:r>
              <a:rPr lang="en-US" sz="1600" dirty="0" smtClean="0"/>
              <a:t>T.S. Park Chair and Chief</a:t>
            </a:r>
            <a:r>
              <a:rPr lang="en-US" sz="1600" dirty="0"/>
              <a:t> </a:t>
            </a:r>
            <a:r>
              <a:rPr lang="en-US" sz="1600" dirty="0" smtClean="0"/>
              <a:t>of Pediatric Neurosurgery</a:t>
            </a:r>
          </a:p>
          <a:p>
            <a:r>
              <a:rPr lang="en-US" sz="1600" dirty="0" smtClean="0"/>
              <a:t>Professor of Neurological Surgery and Pediatrics</a:t>
            </a:r>
          </a:p>
          <a:p>
            <a:r>
              <a:rPr lang="en-US" sz="1600" dirty="0"/>
              <a:t>Washington University School of </a:t>
            </a:r>
            <a:r>
              <a:rPr lang="en-US" sz="1600" dirty="0" smtClean="0"/>
              <a:t>Medicine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Neurosurgeon-in-Chief, St</a:t>
            </a:r>
            <a:r>
              <a:rPr lang="en-US" sz="1600" dirty="0"/>
              <a:t>. Louis Children’s </a:t>
            </a:r>
            <a:r>
              <a:rPr lang="en-US" sz="1600" dirty="0" smtClean="0"/>
              <a:t>Hospital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89" b="6047"/>
          <a:stretch/>
        </p:blipFill>
        <p:spPr>
          <a:xfrm>
            <a:off x="1513229" y="6069194"/>
            <a:ext cx="6056896" cy="78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3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49681" y="1444122"/>
            <a:ext cx="3761772" cy="4172264"/>
            <a:chOff x="451413" y="1028625"/>
            <a:chExt cx="3761772" cy="4172264"/>
          </a:xfrm>
        </p:grpSpPr>
        <p:graphicFrame>
          <p:nvGraphicFramePr>
            <p:cNvPr id="2" name="Chart 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71726998"/>
                </p:ext>
              </p:extLst>
            </p:nvPr>
          </p:nvGraphicFramePr>
          <p:xfrm>
            <a:off x="451413" y="1772734"/>
            <a:ext cx="3761772" cy="28687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1238491" y="4554558"/>
              <a:ext cx="11835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Pre-NRMG</a:t>
              </a:r>
            </a:p>
            <a:p>
              <a:r>
                <a:rPr lang="en-US" dirty="0" smtClean="0"/>
                <a:t>2010-2014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61906" y="4554557"/>
              <a:ext cx="12654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Post-NRMG</a:t>
              </a:r>
            </a:p>
            <a:p>
              <a:r>
                <a:rPr lang="en-US" dirty="0" smtClean="0"/>
                <a:t>2015-pres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85285" y="1028625"/>
              <a:ext cx="229402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 smtClean="0"/>
                <a:t>Funded Resident</a:t>
              </a:r>
            </a:p>
            <a:p>
              <a:pPr algn="ctr"/>
              <a:r>
                <a:rPr lang="en-US" sz="2200" dirty="0" smtClean="0"/>
                <a:t>Grant Applications</a:t>
              </a:r>
              <a:endParaRPr lang="en-US" sz="2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03427" y="971985"/>
            <a:ext cx="3912243" cy="5301204"/>
            <a:chOff x="5058137" y="556488"/>
            <a:chExt cx="3912243" cy="5301204"/>
          </a:xfrm>
        </p:grpSpPr>
        <p:graphicFrame>
          <p:nvGraphicFramePr>
            <p:cNvPr id="3" name="Chart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4123107"/>
                </p:ext>
              </p:extLst>
            </p:nvPr>
          </p:nvGraphicFramePr>
          <p:xfrm>
            <a:off x="5058137" y="556488"/>
            <a:ext cx="3912243" cy="53012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5871669" y="4554555"/>
              <a:ext cx="11835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Pre-NRMG</a:t>
              </a:r>
            </a:p>
            <a:p>
              <a:r>
                <a:rPr lang="en-US" dirty="0" smtClean="0"/>
                <a:t>2010-2014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26504" y="4554556"/>
              <a:ext cx="12654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Post-NRMG</a:t>
              </a:r>
            </a:p>
            <a:p>
              <a:r>
                <a:rPr lang="en-US" dirty="0" smtClean="0"/>
                <a:t>2015-pres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91061" y="1028624"/>
              <a:ext cx="204639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 smtClean="0"/>
                <a:t>Annual Resident</a:t>
              </a:r>
            </a:p>
            <a:p>
              <a:pPr algn="ctr"/>
              <a:r>
                <a:rPr lang="en-US" sz="2200" dirty="0" smtClean="0"/>
                <a:t>Publications*</a:t>
              </a:r>
              <a:endParaRPr lang="en-US" sz="2200" dirty="0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200387" y="196032"/>
            <a:ext cx="8793142" cy="85021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dirty="0" smtClean="0"/>
              <a:t>Implementation of Research Mentoring Pathway:</a:t>
            </a:r>
          </a:p>
          <a:p>
            <a:r>
              <a:rPr lang="en-US" sz="3600" dirty="0" smtClean="0"/>
              <a:t>Early Results</a:t>
            </a:r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89" b="6047"/>
          <a:stretch/>
        </p:blipFill>
        <p:spPr>
          <a:xfrm>
            <a:off x="1513229" y="6069194"/>
            <a:ext cx="6056896" cy="7888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36759" y="3093936"/>
            <a:ext cx="1213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6 </a:t>
            </a:r>
            <a:r>
              <a:rPr lang="en-US" dirty="0" smtClean="0">
                <a:solidFill>
                  <a:srgbClr val="C00000"/>
                </a:solidFill>
              </a:rPr>
              <a:t>residents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8 </a:t>
            </a:r>
            <a:r>
              <a:rPr lang="en-US" dirty="0">
                <a:solidFill>
                  <a:srgbClr val="C00000"/>
                </a:solidFill>
              </a:rPr>
              <a:t>grants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36968" y="2389293"/>
            <a:ext cx="1213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</a:rPr>
              <a:t>9 </a:t>
            </a:r>
            <a:r>
              <a:rPr lang="en-US" smtClean="0">
                <a:solidFill>
                  <a:srgbClr val="C00000"/>
                </a:solidFill>
              </a:rPr>
              <a:t>residents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17 </a:t>
            </a:r>
            <a:r>
              <a:rPr lang="en-US" dirty="0">
                <a:solidFill>
                  <a:srgbClr val="C00000"/>
                </a:solidFill>
              </a:rPr>
              <a:t>grants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6599" y="5607526"/>
            <a:ext cx="3505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*Reporting of publications follows ACGME standards;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thus, these are not necessarily unique publications.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9806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815" y="1825625"/>
            <a:ext cx="4156035" cy="3163064"/>
          </a:xfrm>
          <a:ln w="1905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Pre-Implementation (2010-14)</a:t>
            </a:r>
          </a:p>
          <a:p>
            <a:r>
              <a:rPr lang="en-US" sz="2000" dirty="0" smtClean="0"/>
              <a:t>7 academic</a:t>
            </a:r>
          </a:p>
          <a:p>
            <a:pPr lvl="1"/>
            <a:r>
              <a:rPr lang="en-US" sz="1800" dirty="0" smtClean="0"/>
              <a:t>2 K awardees (</a:t>
            </a:r>
            <a:r>
              <a:rPr lang="en-US" sz="1800" dirty="0" smtClean="0"/>
              <a:t>one </a:t>
            </a:r>
            <a:r>
              <a:rPr lang="en-US" sz="1800" dirty="0" smtClean="0">
                <a:sym typeface="Wingdings"/>
              </a:rPr>
              <a:t> R01</a:t>
            </a:r>
            <a:r>
              <a:rPr lang="en-US" sz="1800" dirty="0" smtClean="0">
                <a:sym typeface="Wingdings"/>
              </a:rPr>
              <a:t>)</a:t>
            </a:r>
          </a:p>
          <a:p>
            <a:pPr lvl="1"/>
            <a:r>
              <a:rPr lang="en-US" sz="1800" dirty="0" smtClean="0">
                <a:sym typeface="Wingdings"/>
              </a:rPr>
              <a:t>2 others on the path to funding</a:t>
            </a:r>
          </a:p>
          <a:p>
            <a:r>
              <a:rPr lang="en-US" sz="2000" dirty="0" smtClean="0">
                <a:sym typeface="Wingdings"/>
              </a:rPr>
              <a:t>3 private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4179183" cy="3163064"/>
          </a:xfrm>
          <a:ln w="1905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Post-Implementation (2015-19)</a:t>
            </a:r>
          </a:p>
          <a:p>
            <a:pPr lvl="1"/>
            <a:r>
              <a:rPr lang="en-US" sz="2000" dirty="0" smtClean="0"/>
              <a:t>6 academic</a:t>
            </a:r>
          </a:p>
          <a:p>
            <a:pPr lvl="2"/>
            <a:r>
              <a:rPr lang="en-US" sz="1800" dirty="0" smtClean="0"/>
              <a:t>4 </a:t>
            </a:r>
            <a:r>
              <a:rPr lang="en-US" sz="1800" dirty="0" smtClean="0"/>
              <a:t>on </a:t>
            </a:r>
            <a:r>
              <a:rPr lang="en-US" sz="1800" dirty="0" smtClean="0"/>
              <a:t>the path to funding</a:t>
            </a:r>
          </a:p>
          <a:p>
            <a:pPr lvl="1"/>
            <a:r>
              <a:rPr lang="en-US" sz="2000" dirty="0" smtClean="0"/>
              <a:t>2 private</a:t>
            </a:r>
          </a:p>
          <a:p>
            <a:pPr lvl="1"/>
            <a:r>
              <a:rPr lang="en-US" sz="2000" dirty="0"/>
              <a:t>1 </a:t>
            </a:r>
            <a:r>
              <a:rPr lang="en-US" sz="2000" dirty="0" smtClean="0"/>
              <a:t>military</a:t>
            </a:r>
          </a:p>
          <a:p>
            <a:pPr lvl="1"/>
            <a:r>
              <a:rPr lang="en-US" sz="2000" dirty="0"/>
              <a:t>3 in </a:t>
            </a:r>
            <a:r>
              <a:rPr lang="en-US" sz="2000" dirty="0" smtClean="0"/>
              <a:t>fellowship</a:t>
            </a:r>
          </a:p>
          <a:p>
            <a:pPr lvl="1"/>
            <a:r>
              <a:rPr lang="en-US" sz="2000" dirty="0" smtClean="0"/>
              <a:t>3 current chief residents</a:t>
            </a:r>
          </a:p>
          <a:p>
            <a:pPr lvl="2"/>
            <a:r>
              <a:rPr lang="en-US" sz="1800" dirty="0" smtClean="0"/>
              <a:t>All destined for fellowships</a:t>
            </a:r>
            <a:endParaRPr lang="en-US" sz="1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7236" y="98908"/>
            <a:ext cx="8631097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Residency Graduates in the</a:t>
            </a:r>
            <a:br>
              <a:rPr lang="en-US" sz="3200" dirty="0" smtClean="0"/>
            </a:br>
            <a:r>
              <a:rPr lang="en-US" sz="3200" dirty="0" smtClean="0"/>
              <a:t>Research Mentoring Pathway Era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577609" y="5159010"/>
            <a:ext cx="4175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(Too early to make conclusions.)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89" b="6047"/>
          <a:stretch/>
        </p:blipFill>
        <p:spPr>
          <a:xfrm>
            <a:off x="1513229" y="6069194"/>
            <a:ext cx="6056896" cy="78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1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36" y="249380"/>
            <a:ext cx="7886700" cy="850216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Neurosurgery Research Mentoring </a:t>
            </a:r>
            <a:r>
              <a:rPr lang="en-US" sz="3600" dirty="0"/>
              <a:t>Pathway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327" y="1366184"/>
            <a:ext cx="7886700" cy="4351338"/>
          </a:xfrm>
        </p:spPr>
        <p:txBody>
          <a:bodyPr/>
          <a:lstStyle/>
          <a:p>
            <a:r>
              <a:rPr lang="en-US" sz="2400" dirty="0" smtClean="0"/>
              <a:t>Why it has been </a:t>
            </a:r>
            <a:r>
              <a:rPr lang="en-US" sz="2400" dirty="0" smtClean="0"/>
              <a:t>successful?</a:t>
            </a:r>
            <a:endParaRPr lang="en-US" sz="2400" dirty="0" smtClean="0"/>
          </a:p>
          <a:p>
            <a:pPr lvl="1"/>
            <a:r>
              <a:rPr lang="en-US" sz="2200" dirty="0" smtClean="0"/>
              <a:t>Commitment from Chair and program leadership</a:t>
            </a:r>
          </a:p>
          <a:p>
            <a:pPr lvl="1"/>
            <a:r>
              <a:rPr lang="en-US" sz="2200" dirty="0" smtClean="0"/>
              <a:t>Commitment from research faculty, outside colleagues</a:t>
            </a:r>
          </a:p>
          <a:p>
            <a:pPr lvl="1"/>
            <a:r>
              <a:rPr lang="en-US" sz="2200" dirty="0" smtClean="0"/>
              <a:t>Structured, PGY-leveled mentorship and goals</a:t>
            </a:r>
          </a:p>
          <a:p>
            <a:pPr lvl="1"/>
            <a:r>
              <a:rPr lang="en-US" sz="2200" dirty="0"/>
              <a:t>‘Set the stage’ for protected academic </a:t>
            </a:r>
            <a:r>
              <a:rPr lang="en-US" sz="2200" dirty="0" smtClean="0"/>
              <a:t>time</a:t>
            </a:r>
          </a:p>
          <a:p>
            <a:pPr lvl="1"/>
            <a:r>
              <a:rPr lang="en-US" sz="2200" dirty="0" smtClean="0"/>
              <a:t>Successes </a:t>
            </a:r>
            <a:r>
              <a:rPr lang="en-US" sz="2200" dirty="0" smtClean="0"/>
              <a:t>are </a:t>
            </a:r>
            <a:r>
              <a:rPr lang="en-US" sz="2200" dirty="0" smtClean="0"/>
              <a:t>acknowledged/rewarded</a:t>
            </a:r>
          </a:p>
          <a:p>
            <a:pPr lvl="1"/>
            <a:r>
              <a:rPr lang="en-US" sz="2200" dirty="0"/>
              <a:t>Woven into department/program </a:t>
            </a:r>
            <a:r>
              <a:rPr lang="en-US" sz="2200" dirty="0" smtClean="0"/>
              <a:t>culture</a:t>
            </a:r>
            <a:endParaRPr lang="en-US" sz="2200" dirty="0" smtClean="0"/>
          </a:p>
          <a:p>
            <a:pPr lvl="1"/>
            <a:r>
              <a:rPr lang="en-US" sz="2200" dirty="0" smtClean="0">
                <a:solidFill>
                  <a:srgbClr val="002060"/>
                </a:solidFill>
              </a:rPr>
              <a:t>Promotes </a:t>
            </a:r>
            <a:r>
              <a:rPr lang="en-US" sz="2200" dirty="0">
                <a:solidFill>
                  <a:srgbClr val="002060"/>
                </a:solidFill>
              </a:rPr>
              <a:t>resident self-reflection, with close mentorship</a:t>
            </a:r>
          </a:p>
          <a:p>
            <a:pPr lvl="1"/>
            <a:endParaRPr lang="en-US" sz="2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89" b="6047"/>
          <a:stretch/>
        </p:blipFill>
        <p:spPr>
          <a:xfrm>
            <a:off x="1513229" y="6069194"/>
            <a:ext cx="6056896" cy="7888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820" y="4791918"/>
            <a:ext cx="6570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>
                <a:solidFill>
                  <a:srgbClr val="C00000"/>
                </a:solidFill>
              </a:rPr>
              <a:t>PGY level-based expectations parallel and </a:t>
            </a:r>
            <a:r>
              <a:rPr lang="en-US" sz="2400" dirty="0" smtClean="0">
                <a:solidFill>
                  <a:srgbClr val="C00000"/>
                </a:solidFill>
              </a:rPr>
              <a:t>reinforce</a:t>
            </a:r>
          </a:p>
          <a:p>
            <a:pPr marL="0" lvl="1"/>
            <a:r>
              <a:rPr lang="en-US" sz="2400" dirty="0" smtClean="0">
                <a:solidFill>
                  <a:srgbClr val="C00000"/>
                </a:solidFill>
              </a:rPr>
              <a:t>the </a:t>
            </a:r>
            <a:r>
              <a:rPr lang="en-US" sz="2400" dirty="0">
                <a:solidFill>
                  <a:srgbClr val="C00000"/>
                </a:solidFill>
              </a:rPr>
              <a:t>resident’s professional </a:t>
            </a:r>
            <a:r>
              <a:rPr lang="en-US" sz="2400" dirty="0" smtClean="0">
                <a:solidFill>
                  <a:srgbClr val="C00000"/>
                </a:solidFill>
              </a:rPr>
              <a:t>development.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29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42" y="177576"/>
            <a:ext cx="7886700" cy="64113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Disclosures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251" y="1225740"/>
            <a:ext cx="7522754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Research support:</a:t>
            </a:r>
          </a:p>
          <a:p>
            <a:pPr lvl="1"/>
            <a:r>
              <a:rPr lang="en-US" sz="2000" dirty="0" smtClean="0"/>
              <a:t>NIH/NINDS </a:t>
            </a:r>
            <a:r>
              <a:rPr lang="en-US" sz="2000" dirty="0"/>
              <a:t>1U01NS107486</a:t>
            </a:r>
            <a:endParaRPr lang="en-US" sz="2000" dirty="0" smtClean="0"/>
          </a:p>
          <a:p>
            <a:pPr lvl="1"/>
            <a:r>
              <a:rPr lang="en-US" sz="2000" dirty="0" smtClean="0"/>
              <a:t>PCORI 1503-29700</a:t>
            </a:r>
          </a:p>
          <a:p>
            <a:pPr lvl="1"/>
            <a:r>
              <a:rPr lang="en-US" sz="2000" dirty="0" smtClean="0"/>
              <a:t>Hydrocephalus Association</a:t>
            </a:r>
          </a:p>
          <a:p>
            <a:pPr lvl="1"/>
            <a:r>
              <a:rPr lang="en-US" sz="2000" dirty="0" smtClean="0"/>
              <a:t>Rudy Schulte Institute</a:t>
            </a:r>
          </a:p>
          <a:p>
            <a:pPr lvl="1"/>
            <a:r>
              <a:rPr lang="en-US" sz="2000" dirty="0" smtClean="0"/>
              <a:t>Children’s Discovery Institute</a:t>
            </a:r>
          </a:p>
          <a:p>
            <a:pPr lvl="1"/>
            <a:r>
              <a:rPr lang="en-US" sz="2000" dirty="0" smtClean="0"/>
              <a:t>Medtronic, Inc.</a:t>
            </a:r>
          </a:p>
          <a:p>
            <a:pPr lvl="1"/>
            <a:r>
              <a:rPr lang="en-US" sz="2000" dirty="0" err="1" smtClean="0"/>
              <a:t>Microbot</a:t>
            </a:r>
            <a:r>
              <a:rPr lang="en-US" sz="2000" dirty="0" smtClean="0"/>
              <a:t> Medical, Inc.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Philanthropic support:</a:t>
            </a:r>
            <a:endParaRPr lang="en-US" sz="2400" dirty="0"/>
          </a:p>
          <a:p>
            <a:pPr lvl="1"/>
            <a:r>
              <a:rPr lang="en-US" sz="2000" dirty="0" smtClean="0"/>
              <a:t>Karl </a:t>
            </a:r>
            <a:r>
              <a:rPr lang="en-US" sz="2000" dirty="0" err="1" smtClean="0"/>
              <a:t>Storz</a:t>
            </a:r>
            <a:r>
              <a:rPr lang="en-US" sz="2000" dirty="0" smtClean="0"/>
              <a:t>, </a:t>
            </a:r>
            <a:r>
              <a:rPr lang="en-US" sz="2000" dirty="0"/>
              <a:t>Inc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err="1" smtClean="0"/>
              <a:t>Aesculap</a:t>
            </a:r>
            <a:r>
              <a:rPr lang="en-US" sz="2000" dirty="0" smtClean="0"/>
              <a:t>, Inc.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89" b="6047"/>
          <a:stretch/>
        </p:blipFill>
        <p:spPr>
          <a:xfrm>
            <a:off x="1513229" y="6069194"/>
            <a:ext cx="6056896" cy="78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0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42" y="177576"/>
            <a:ext cx="7886700" cy="64113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Disclosures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89" b="6047"/>
          <a:stretch/>
        </p:blipFill>
        <p:spPr>
          <a:xfrm>
            <a:off x="1513229" y="6069194"/>
            <a:ext cx="6056896" cy="788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946" r="6728"/>
          <a:stretch/>
        </p:blipFill>
        <p:spPr>
          <a:xfrm>
            <a:off x="1063221" y="2288928"/>
            <a:ext cx="1420006" cy="18003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857" t="2741" r="9667" b="13324"/>
          <a:stretch/>
        </p:blipFill>
        <p:spPr>
          <a:xfrm>
            <a:off x="2977144" y="2288927"/>
            <a:ext cx="1282061" cy="1800381"/>
          </a:xfrm>
          <a:prstGeom prst="rect">
            <a:avLst/>
          </a:prstGeom>
        </p:spPr>
      </p:pic>
      <p:sp>
        <p:nvSpPr>
          <p:cNvPr id="10" name="object 60"/>
          <p:cNvSpPr/>
          <p:nvPr/>
        </p:nvSpPr>
        <p:spPr>
          <a:xfrm>
            <a:off x="4753122" y="2288926"/>
            <a:ext cx="1320394" cy="1800381"/>
          </a:xfrm>
          <a:prstGeom prst="rect">
            <a:avLst/>
          </a:prstGeom>
          <a:blipFill>
            <a:blip r:embed="rId5" cstate="print"/>
            <a:srcRect/>
            <a:stretch>
              <a:fillRect l="-10651" t="-5157" r="-12300" b="-7610"/>
            </a:stretch>
          </a:blipFill>
        </p:spPr>
        <p:txBody>
          <a:bodyPr wrap="square" lIns="0" tIns="0" rIns="0" bIns="0" rtlCol="0"/>
          <a:lstStyle/>
          <a:p>
            <a:endParaRPr sz="1708"/>
          </a:p>
        </p:txBody>
      </p:sp>
      <p:sp>
        <p:nvSpPr>
          <p:cNvPr id="11" name="TextBox 10"/>
          <p:cNvSpPr txBox="1"/>
          <p:nvPr/>
        </p:nvSpPr>
        <p:spPr>
          <a:xfrm>
            <a:off x="886699" y="4121329"/>
            <a:ext cx="1773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Ralph Dacey, MD</a:t>
            </a:r>
          </a:p>
          <a:p>
            <a:pPr algn="ctr"/>
            <a:r>
              <a:rPr lang="en-US" dirty="0" smtClean="0"/>
              <a:t>Chair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19821" y="4121329"/>
            <a:ext cx="1796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Greg Zipfel, MD</a:t>
            </a:r>
          </a:p>
          <a:p>
            <a:pPr algn="ctr"/>
            <a:r>
              <a:rPr lang="en-US" dirty="0" smtClean="0"/>
              <a:t>Program Director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49949" y="4121329"/>
            <a:ext cx="1426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Zack Ray, MD</a:t>
            </a:r>
          </a:p>
          <a:p>
            <a:pPr algn="ctr"/>
            <a:r>
              <a:rPr lang="en-US" dirty="0" smtClean="0"/>
              <a:t>Associate PD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76302" y="4121329"/>
            <a:ext cx="2160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Sophie Church</a:t>
            </a:r>
          </a:p>
          <a:p>
            <a:pPr algn="ctr"/>
            <a:r>
              <a:rPr lang="en-US" dirty="0" smtClean="0"/>
              <a:t>Program Coordinator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t="4776" b="15377"/>
          <a:stretch/>
        </p:blipFill>
        <p:spPr>
          <a:xfrm>
            <a:off x="6596179" y="2288926"/>
            <a:ext cx="1320387" cy="180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4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03" y="387119"/>
            <a:ext cx="8746844" cy="74604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Mentoring Neurosurgeon-Scientists</a:t>
            </a:r>
            <a:br>
              <a:rPr lang="en-US" sz="3600" dirty="0" smtClean="0"/>
            </a:br>
            <a:r>
              <a:rPr lang="en-US" sz="3600" dirty="0" smtClean="0"/>
              <a:t>During </a:t>
            </a:r>
            <a:r>
              <a:rPr lang="en-US" sz="3600" dirty="0"/>
              <a:t>Residency</a:t>
            </a:r>
            <a:endParaRPr lang="en-US" sz="3600" dirty="0">
              <a:cs typeface="+mj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21825" y="1465927"/>
            <a:ext cx="8229600" cy="4114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2600" b="1" dirty="0" smtClean="0"/>
              <a:t>General Principles</a:t>
            </a:r>
            <a:r>
              <a:rPr lang="en-US" sz="2400" dirty="0" smtClean="0"/>
              <a:t>:</a:t>
            </a:r>
          </a:p>
          <a:p>
            <a:pPr>
              <a:defRPr/>
            </a:pPr>
            <a:r>
              <a:rPr lang="en-US" sz="2400" dirty="0" smtClean="0"/>
              <a:t>Foster </a:t>
            </a:r>
            <a:r>
              <a:rPr lang="en-US" sz="2400" i="1" dirty="0" smtClean="0"/>
              <a:t>natural inquisitiveness</a:t>
            </a:r>
            <a:r>
              <a:rPr lang="en-US" sz="2400" dirty="0" smtClean="0"/>
              <a:t> and </a:t>
            </a:r>
            <a:r>
              <a:rPr lang="en-US" sz="2400" i="1" dirty="0" smtClean="0"/>
              <a:t>drive for </a:t>
            </a:r>
            <a:r>
              <a:rPr lang="en-US" sz="2400" i="1" dirty="0" smtClean="0"/>
              <a:t>innovation</a:t>
            </a: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Encourage residents to identify an area at the interface of science and clinical neurosurgery</a:t>
            </a:r>
          </a:p>
          <a:p>
            <a:pPr lvl="1">
              <a:defRPr/>
            </a:pPr>
            <a:r>
              <a:rPr lang="en-US" sz="2000" dirty="0" smtClean="0"/>
              <a:t>Develop a </a:t>
            </a:r>
            <a:r>
              <a:rPr lang="en-US" sz="2000" i="1" dirty="0" smtClean="0"/>
              <a:t>unique role</a:t>
            </a:r>
            <a:r>
              <a:rPr lang="en-US" sz="2000" dirty="0" smtClean="0"/>
              <a:t> ideally suited for an academic neurosurgeon</a:t>
            </a:r>
          </a:p>
          <a:p>
            <a:pPr lvl="1">
              <a:defRPr/>
            </a:pPr>
            <a:r>
              <a:rPr lang="en-US" sz="2000" dirty="0" smtClean="0"/>
              <a:t>Reinforce the </a:t>
            </a:r>
            <a:r>
              <a:rPr lang="en-US" sz="2000" i="1" dirty="0" smtClean="0"/>
              <a:t>career arc</a:t>
            </a:r>
            <a:r>
              <a:rPr lang="en-US" sz="2000" dirty="0" smtClean="0"/>
              <a:t>—longitudinal efforts are required for scientific discovery, surgical innovation, developing a new procedure or device</a:t>
            </a:r>
          </a:p>
          <a:p>
            <a:pPr>
              <a:defRPr/>
            </a:pPr>
            <a:r>
              <a:rPr lang="en-US" sz="2400" dirty="0" smtClean="0"/>
              <a:t>Many </a:t>
            </a:r>
            <a:r>
              <a:rPr lang="en-US" sz="2400" dirty="0"/>
              <a:t>models for success as a neurosurgeon-scientist</a:t>
            </a:r>
          </a:p>
          <a:p>
            <a:pPr>
              <a:defRPr/>
            </a:pPr>
            <a:r>
              <a:rPr lang="en-US" sz="2400" dirty="0"/>
              <a:t>Structured, supportive, level-adjusted mentorship</a:t>
            </a:r>
          </a:p>
          <a:p>
            <a:pPr>
              <a:defRPr/>
            </a:pPr>
            <a:r>
              <a:rPr lang="en-US" altLang="x-none" sz="2400" dirty="0" smtClean="0">
                <a:ea typeface="ＭＳ Ｐゴシック" charset="-128"/>
              </a:rPr>
              <a:t>Continuous, strong </a:t>
            </a:r>
            <a:r>
              <a:rPr lang="en-US" altLang="x-none" sz="2400" dirty="0" smtClean="0">
                <a:ea typeface="ＭＳ Ｐゴシック" charset="-128"/>
              </a:rPr>
              <a:t>focus on clinical excellence</a:t>
            </a:r>
          </a:p>
          <a:p>
            <a:pPr>
              <a:defRPr/>
            </a:pPr>
            <a:r>
              <a:rPr lang="en-US" altLang="x-none" sz="2400" dirty="0" smtClean="0">
                <a:ea typeface="ＭＳ Ｐゴシック" charset="-128"/>
              </a:rPr>
              <a:t>Maintain </a:t>
            </a:r>
            <a:r>
              <a:rPr lang="en-US" altLang="x-none" sz="2400" dirty="0">
                <a:ea typeface="ＭＳ Ｐゴシック" charset="-128"/>
              </a:rPr>
              <a:t>personal balance: work, family, health, self, spirit</a:t>
            </a:r>
          </a:p>
          <a:p>
            <a:pPr>
              <a:defRPr/>
            </a:pPr>
            <a:endParaRPr lang="en-US" dirty="0" smtClean="0"/>
          </a:p>
          <a:p>
            <a:pPr marL="685800" indent="-685800">
              <a:defRPr/>
            </a:pP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2389" y="5580727"/>
            <a:ext cx="3211135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Selden NR. </a:t>
            </a:r>
            <a:r>
              <a:rPr lang="en-US" sz="1100" i="1" dirty="0" smtClean="0"/>
              <a:t>J </a:t>
            </a:r>
            <a:r>
              <a:rPr lang="en-US" sz="1100" i="1" dirty="0" err="1" smtClean="0"/>
              <a:t>Neurosurg</a:t>
            </a:r>
            <a:r>
              <a:rPr lang="en-US" sz="1100" i="1" dirty="0" smtClean="0"/>
              <a:t> </a:t>
            </a:r>
            <a:r>
              <a:rPr lang="en-US" sz="1100" dirty="0" smtClean="0"/>
              <a:t>126:158-64, 2017</a:t>
            </a:r>
          </a:p>
          <a:p>
            <a:r>
              <a:rPr lang="en-US" sz="1100" dirty="0" err="1" smtClean="0"/>
              <a:t>Akhigbe</a:t>
            </a:r>
            <a:r>
              <a:rPr lang="en-US" sz="1100" dirty="0" smtClean="0"/>
              <a:t> T et al. </a:t>
            </a:r>
            <a:r>
              <a:rPr lang="en-US" sz="1100" i="1" dirty="0" smtClean="0"/>
              <a:t>J </a:t>
            </a:r>
            <a:r>
              <a:rPr lang="en-US" sz="1100" i="1" dirty="0" err="1" smtClean="0"/>
              <a:t>Clin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Neurosci</a:t>
            </a:r>
            <a:r>
              <a:rPr lang="en-US" sz="1100" i="1" dirty="0" smtClean="0"/>
              <a:t> </a:t>
            </a:r>
            <a:r>
              <a:rPr lang="en-US" sz="1100" dirty="0" smtClean="0"/>
              <a:t>45:40-43, 2017</a:t>
            </a:r>
          </a:p>
          <a:p>
            <a:r>
              <a:rPr lang="en-US" sz="1100" dirty="0" smtClean="0"/>
              <a:t>Tyler BM et al. </a:t>
            </a:r>
            <a:r>
              <a:rPr lang="en-US" sz="1100" i="1" dirty="0" err="1" smtClean="0"/>
              <a:t>Acad</a:t>
            </a:r>
            <a:r>
              <a:rPr lang="en-US" sz="1100" i="1" dirty="0" smtClean="0"/>
              <a:t> Med </a:t>
            </a:r>
            <a:r>
              <a:rPr lang="en-US" sz="1100" dirty="0" smtClean="0"/>
              <a:t>91:778-84, 2016</a:t>
            </a:r>
          </a:p>
          <a:p>
            <a:r>
              <a:rPr lang="en-US" sz="1100" dirty="0" err="1" smtClean="0"/>
              <a:t>Rutka</a:t>
            </a:r>
            <a:r>
              <a:rPr lang="en-US" sz="1100" dirty="0" smtClean="0"/>
              <a:t> JT. </a:t>
            </a:r>
            <a:r>
              <a:rPr lang="en-US" sz="1100" i="1" dirty="0" smtClean="0"/>
              <a:t>J </a:t>
            </a:r>
            <a:r>
              <a:rPr lang="en-US" sz="1100" i="1" dirty="0" err="1" smtClean="0"/>
              <a:t>Neurosurg</a:t>
            </a:r>
            <a:r>
              <a:rPr lang="en-US" sz="1100" i="1" dirty="0" smtClean="0"/>
              <a:t> </a:t>
            </a:r>
            <a:r>
              <a:rPr lang="en-US" sz="1100" dirty="0" smtClean="0"/>
              <a:t>124:5-6, 2016</a:t>
            </a:r>
          </a:p>
          <a:p>
            <a:r>
              <a:rPr lang="en-US" sz="1100" dirty="0" smtClean="0"/>
              <a:t>Rapport R et al. </a:t>
            </a:r>
            <a:r>
              <a:rPr lang="en-US" sz="1100" i="1" dirty="0" err="1" smtClean="0"/>
              <a:t>Neurohospitalist</a:t>
            </a:r>
            <a:r>
              <a:rPr lang="en-US" sz="1100" dirty="0" smtClean="0"/>
              <a:t> 2:92-5, 2012.</a:t>
            </a:r>
          </a:p>
          <a:p>
            <a:r>
              <a:rPr lang="en-US" sz="1100" dirty="0" err="1" smtClean="0"/>
              <a:t>Heros</a:t>
            </a:r>
            <a:r>
              <a:rPr lang="en-US" sz="1100" dirty="0" smtClean="0"/>
              <a:t> RC, </a:t>
            </a:r>
            <a:r>
              <a:rPr lang="en-US" sz="1100" dirty="0" err="1" smtClean="0"/>
              <a:t>Morcos</a:t>
            </a:r>
            <a:r>
              <a:rPr lang="en-US" sz="1100" dirty="0" smtClean="0"/>
              <a:t> JM. </a:t>
            </a:r>
            <a:r>
              <a:rPr lang="en-US" sz="1100" i="1" dirty="0" err="1" smtClean="0"/>
              <a:t>Clin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Neurosurg</a:t>
            </a:r>
            <a:r>
              <a:rPr lang="en-US" sz="1100" dirty="0" smtClean="0"/>
              <a:t> 53:26-37, 2006</a:t>
            </a:r>
          </a:p>
          <a:p>
            <a:r>
              <a:rPr lang="en-US" sz="1100" dirty="0" smtClean="0"/>
              <a:t>Hoff JT. </a:t>
            </a:r>
            <a:r>
              <a:rPr lang="en-US" sz="1100" i="1" dirty="0" smtClean="0"/>
              <a:t>Am J </a:t>
            </a:r>
            <a:r>
              <a:rPr lang="en-US" sz="1100" i="1" dirty="0" err="1" smtClean="0"/>
              <a:t>Surg</a:t>
            </a:r>
            <a:r>
              <a:rPr lang="en-US" sz="1100" i="1" dirty="0" smtClean="0"/>
              <a:t> </a:t>
            </a:r>
            <a:r>
              <a:rPr lang="en-US" sz="1100" dirty="0" smtClean="0"/>
              <a:t>185:13-5, 2003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0213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409" y="369221"/>
            <a:ext cx="7886700" cy="850216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Wash U Neurosurgery Research</a:t>
            </a:r>
            <a:br>
              <a:rPr lang="en-US" sz="3600" dirty="0" smtClean="0"/>
            </a:br>
            <a:r>
              <a:rPr lang="en-US" sz="3600" dirty="0" smtClean="0"/>
              <a:t>Mentoring Pathway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96" y="1742759"/>
            <a:ext cx="8303162" cy="32797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Primary </a:t>
            </a:r>
            <a:r>
              <a:rPr lang="en-US" b="1" dirty="0" smtClean="0"/>
              <a:t>Components</a:t>
            </a:r>
            <a:r>
              <a:rPr lang="en-US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Match with Mentor on arrival as PGY1</a:t>
            </a:r>
          </a:p>
          <a:p>
            <a:pPr marL="914400" lvl="2" indent="0">
              <a:buNone/>
            </a:pPr>
            <a:r>
              <a:rPr lang="en-US" sz="1800" dirty="0" smtClean="0"/>
              <a:t>(Mentor may change as career interests develop)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Semiannual meetings with PDs and mentor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u="sng" dirty="0" smtClean="0"/>
              <a:t>Early, focused research time</a:t>
            </a:r>
          </a:p>
          <a:p>
            <a:pPr lvl="2"/>
            <a:r>
              <a:rPr lang="en-US" sz="1800" dirty="0" smtClean="0"/>
              <a:t>One month near end of PGY3</a:t>
            </a:r>
          </a:p>
          <a:p>
            <a:pPr lvl="2"/>
            <a:r>
              <a:rPr lang="en-US" sz="1800" dirty="0"/>
              <a:t>One month near </a:t>
            </a:r>
            <a:r>
              <a:rPr lang="en-US" sz="1800" dirty="0" smtClean="0"/>
              <a:t>beginning of PGY4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u="sng" dirty="0" smtClean="0"/>
              <a:t>Protected PGY5-6 research </a:t>
            </a:r>
            <a:r>
              <a:rPr lang="en-US" u="sng" dirty="0" smtClean="0"/>
              <a:t>time</a:t>
            </a:r>
          </a:p>
          <a:p>
            <a:pPr marL="914400" lvl="1" indent="-457200">
              <a:buAutoNum type="arabicPeriod" startAt="4"/>
            </a:pPr>
            <a:r>
              <a:rPr lang="en-US" dirty="0" smtClean="0"/>
              <a:t>Neurosurgery </a:t>
            </a:r>
            <a:r>
              <a:rPr lang="en-US" dirty="0" smtClean="0"/>
              <a:t>Research Mentoring Group (</a:t>
            </a:r>
            <a:r>
              <a:rPr lang="en-US" dirty="0" smtClean="0"/>
              <a:t>NRMG)</a:t>
            </a:r>
          </a:p>
          <a:p>
            <a:pPr marL="914400" lvl="1" indent="-457200">
              <a:buAutoNum type="arabicPeriod" startAt="4"/>
            </a:pPr>
            <a:r>
              <a:rPr lang="en-US" dirty="0" smtClean="0"/>
              <a:t>Annual </a:t>
            </a:r>
            <a:r>
              <a:rPr lang="en-US" dirty="0" smtClean="0"/>
              <a:t>Resident Research Symposium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89" b="6047"/>
          <a:stretch/>
        </p:blipFill>
        <p:spPr>
          <a:xfrm>
            <a:off x="1513229" y="6069194"/>
            <a:ext cx="6056896" cy="788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658" y="337299"/>
            <a:ext cx="2952831" cy="16609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1947" y="5022549"/>
            <a:ext cx="5941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Structured, deliberate, and staged </a:t>
            </a:r>
            <a:r>
              <a:rPr lang="en-US" sz="2400" dirty="0" smtClean="0">
                <a:solidFill>
                  <a:srgbClr val="C00000"/>
                </a:solidFill>
              </a:rPr>
              <a:t>mentorship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for </a:t>
            </a:r>
            <a:r>
              <a:rPr lang="en-US" sz="2400" dirty="0">
                <a:solidFill>
                  <a:srgbClr val="C00000"/>
                </a:solidFill>
              </a:rPr>
              <a:t>resident research and career </a:t>
            </a:r>
            <a:r>
              <a:rPr lang="en-US" sz="2400" dirty="0" smtClean="0">
                <a:solidFill>
                  <a:srgbClr val="C00000"/>
                </a:solidFill>
              </a:rPr>
              <a:t>training.</a:t>
            </a:r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916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6" y="357147"/>
            <a:ext cx="8831483" cy="85021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Neurosurgery Research Mentoring Group (</a:t>
            </a:r>
            <a:r>
              <a:rPr lang="en-US" sz="3200" dirty="0" smtClean="0"/>
              <a:t>NRMG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242" y="1305999"/>
            <a:ext cx="8554248" cy="486330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Panel</a:t>
            </a:r>
            <a:r>
              <a:rPr lang="en-US" sz="2400" dirty="0"/>
              <a:t> </a:t>
            </a:r>
            <a:r>
              <a:rPr lang="en-US" sz="2400" dirty="0" smtClean="0"/>
              <a:t>of multidisciplinary faculty at </a:t>
            </a:r>
            <a:r>
              <a:rPr lang="en-US" sz="2400" dirty="0"/>
              <a:t>various career stages </a:t>
            </a:r>
            <a:r>
              <a:rPr lang="en-US" sz="2400" dirty="0" smtClean="0"/>
              <a:t>for </a:t>
            </a:r>
            <a:r>
              <a:rPr lang="en-US" sz="2400" dirty="0"/>
              <a:t>comprehensive mentorship </a:t>
            </a:r>
            <a:r>
              <a:rPr lang="en-US" sz="2400" dirty="0" smtClean="0"/>
              <a:t>of </a:t>
            </a:r>
            <a:r>
              <a:rPr lang="en-US" sz="2400" dirty="0"/>
              <a:t>future academic </a:t>
            </a:r>
            <a:r>
              <a:rPr lang="en-US" sz="2400" dirty="0" smtClean="0"/>
              <a:t>neurosurgeons</a:t>
            </a:r>
          </a:p>
          <a:p>
            <a:pPr lvl="1"/>
            <a:r>
              <a:rPr lang="en-US" sz="2000" dirty="0" smtClean="0"/>
              <a:t>Neurosurgeons</a:t>
            </a:r>
          </a:p>
          <a:p>
            <a:pPr lvl="2"/>
            <a:r>
              <a:rPr lang="en-US" sz="1800" dirty="0" smtClean="0"/>
              <a:t>Program leadership (PD, APDs)</a:t>
            </a:r>
          </a:p>
          <a:p>
            <a:pPr lvl="2"/>
            <a:r>
              <a:rPr lang="en-US" sz="1800" dirty="0" smtClean="0"/>
              <a:t>Neurosurgeon-scientists (3), one serves as NRMG lead</a:t>
            </a:r>
          </a:p>
          <a:p>
            <a:pPr lvl="1"/>
            <a:r>
              <a:rPr lang="en-US" sz="2000" dirty="0" smtClean="0"/>
              <a:t>Neurology clinician-scientists (3)</a:t>
            </a:r>
          </a:p>
          <a:p>
            <a:pPr lvl="1"/>
            <a:r>
              <a:rPr lang="en-US" sz="2000" dirty="0" smtClean="0"/>
              <a:t>Neuro-oncology clinician –scientist (1)</a:t>
            </a:r>
          </a:p>
          <a:p>
            <a:pPr lvl="1"/>
            <a:r>
              <a:rPr lang="en-US" sz="2000" dirty="0" err="1" smtClean="0"/>
              <a:t>Neurocritical</a:t>
            </a:r>
            <a:r>
              <a:rPr lang="en-US" sz="2000" dirty="0" smtClean="0"/>
              <a:t> care-scientist (1)</a:t>
            </a:r>
          </a:p>
          <a:p>
            <a:pPr lvl="1"/>
            <a:r>
              <a:rPr lang="en-US" sz="2000" dirty="0" smtClean="0"/>
              <a:t>ED </a:t>
            </a:r>
            <a:r>
              <a:rPr lang="en-US" sz="2000" dirty="0" smtClean="0"/>
              <a:t>clinician-scientist </a:t>
            </a:r>
            <a:r>
              <a:rPr lang="en-US" sz="2000" dirty="0" smtClean="0"/>
              <a:t>with expertise in evidence-based-medicine (1)</a:t>
            </a:r>
          </a:p>
          <a:p>
            <a:pPr lvl="1"/>
            <a:r>
              <a:rPr lang="en-US" sz="2000" dirty="0" smtClean="0"/>
              <a:t>Engineering (2)</a:t>
            </a:r>
          </a:p>
          <a:p>
            <a:pPr lvl="1"/>
            <a:r>
              <a:rPr lang="en-US" sz="2000" dirty="0" smtClean="0"/>
              <a:t>Research and clinical mentors for involved residents</a:t>
            </a:r>
          </a:p>
          <a:p>
            <a:r>
              <a:rPr lang="en-US" sz="2400" dirty="0" smtClean="0"/>
              <a:t>NRMG members are </a:t>
            </a:r>
            <a:r>
              <a:rPr lang="en-US" sz="2400" dirty="0"/>
              <a:t>from a diverse array of research areas, with an excellent track record of </a:t>
            </a:r>
            <a:r>
              <a:rPr lang="en-US" sz="2400" dirty="0" smtClean="0"/>
              <a:t>publications, </a:t>
            </a:r>
            <a:r>
              <a:rPr lang="en-US" sz="2400" dirty="0"/>
              <a:t>funding and </a:t>
            </a:r>
            <a:r>
              <a:rPr lang="en-US" sz="2400" dirty="0" smtClean="0"/>
              <a:t>mentorship.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89" b="6047"/>
          <a:stretch/>
        </p:blipFill>
        <p:spPr>
          <a:xfrm>
            <a:off x="1513229" y="6069194"/>
            <a:ext cx="6056896" cy="78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6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07" y="164296"/>
            <a:ext cx="8769993" cy="850216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Neurosurgery Research Mentoring </a:t>
            </a:r>
            <a:r>
              <a:rPr lang="en-US" sz="3600" dirty="0" smtClean="0"/>
              <a:t>Group (NRMG)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327" y="1366184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Quarterly NMRG meetings with PGY4-6 residents</a:t>
            </a:r>
          </a:p>
          <a:p>
            <a:pPr lvl="1"/>
            <a:r>
              <a:rPr lang="en-US" sz="2000" dirty="0" smtClean="0"/>
              <a:t>Two residents present research and career plans</a:t>
            </a:r>
          </a:p>
          <a:p>
            <a:pPr lvl="1"/>
            <a:r>
              <a:rPr lang="en-US" sz="2000" dirty="0" smtClean="0"/>
              <a:t>Other PGY4-6 residents submit written updates</a:t>
            </a:r>
          </a:p>
          <a:p>
            <a:pPr lvl="1"/>
            <a:r>
              <a:rPr lang="en-US" sz="2000" dirty="0" smtClean="0"/>
              <a:t>PGY1-3 residents invited, but not required to attend</a:t>
            </a:r>
          </a:p>
          <a:p>
            <a:r>
              <a:rPr lang="en-US" sz="2400" dirty="0" smtClean="0"/>
              <a:t>Detailed discussion on academic </a:t>
            </a:r>
            <a:r>
              <a:rPr lang="en-US" sz="2400" dirty="0" smtClean="0"/>
              <a:t>career </a:t>
            </a:r>
            <a:r>
              <a:rPr lang="en-US" sz="2400" dirty="0" smtClean="0"/>
              <a:t>development from all angles—research, progress toward grants, publications, fellowship selection, future faculty career</a:t>
            </a:r>
          </a:p>
          <a:p>
            <a:pPr lvl="1"/>
            <a:r>
              <a:rPr lang="en-US" sz="2000" dirty="0"/>
              <a:t>G</a:t>
            </a:r>
            <a:r>
              <a:rPr lang="en-US" sz="2000" dirty="0" smtClean="0"/>
              <a:t>ranular review of experimental plans, Specific Aims, etc.</a:t>
            </a:r>
          </a:p>
          <a:p>
            <a:pPr lvl="1"/>
            <a:r>
              <a:rPr lang="en-US" sz="2000" dirty="0" smtClean="0"/>
              <a:t>NRMG can see things that the mentor may not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Structured, resident-driven updates promote self-reflection, development of vision and career goals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89" b="6047"/>
          <a:stretch/>
        </p:blipFill>
        <p:spPr>
          <a:xfrm>
            <a:off x="1513229" y="6069194"/>
            <a:ext cx="6056896" cy="78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35" y="249380"/>
            <a:ext cx="8538499" cy="85021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Neurosurgery Resident Research Symposium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689" y="1366184"/>
            <a:ext cx="4629873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Major annual departmental event</a:t>
            </a:r>
          </a:p>
          <a:p>
            <a:r>
              <a:rPr lang="en-US" sz="2400" dirty="0" smtClean="0"/>
              <a:t>PGY2-7 resident presentations</a:t>
            </a:r>
          </a:p>
          <a:p>
            <a:pPr lvl="1"/>
            <a:r>
              <a:rPr lang="en-US" sz="2000" dirty="0" err="1" smtClean="0"/>
              <a:t>Presubmissions</a:t>
            </a:r>
            <a:r>
              <a:rPr lang="en-US" sz="2000" dirty="0" smtClean="0"/>
              <a:t> and presentations reviewed in advance by mentors, program leadership</a:t>
            </a:r>
          </a:p>
          <a:p>
            <a:r>
              <a:rPr lang="en-US" sz="2400" dirty="0" smtClean="0"/>
              <a:t>Faculty research presentation</a:t>
            </a:r>
          </a:p>
          <a:p>
            <a:r>
              <a:rPr lang="en-US" sz="2400" dirty="0" smtClean="0"/>
              <a:t>Keynote speaker</a:t>
            </a:r>
            <a:r>
              <a:rPr lang="en-US" sz="2400" dirty="0" smtClean="0"/>
              <a:t>(s)</a:t>
            </a:r>
            <a:endParaRPr lang="en-US" sz="2400" dirty="0" smtClean="0"/>
          </a:p>
          <a:p>
            <a:r>
              <a:rPr lang="en-US" sz="2400" dirty="0" smtClean="0"/>
              <a:t>Awards presented at departmental dinner event</a:t>
            </a:r>
          </a:p>
          <a:p>
            <a:pPr lvl="1"/>
            <a:r>
              <a:rPr lang="en-US" sz="2000" dirty="0" smtClean="0"/>
              <a:t>Basic science research award</a:t>
            </a:r>
          </a:p>
          <a:p>
            <a:pPr lvl="1"/>
            <a:r>
              <a:rPr lang="en-US" sz="2000" dirty="0" smtClean="0"/>
              <a:t>Clinical research award</a:t>
            </a:r>
          </a:p>
          <a:p>
            <a:pPr lvl="1"/>
            <a:r>
              <a:rPr lang="en-US" sz="2000" dirty="0" smtClean="0"/>
              <a:t>Robert L. Grubb Award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89" b="6047"/>
          <a:stretch/>
        </p:blipFill>
        <p:spPr>
          <a:xfrm>
            <a:off x="1513229" y="6069194"/>
            <a:ext cx="6056896" cy="7888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787" y="1076678"/>
            <a:ext cx="3588419" cy="4930349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674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7658861"/>
              </p:ext>
            </p:extLst>
          </p:nvPr>
        </p:nvGraphicFramePr>
        <p:xfrm>
          <a:off x="1581874" y="937551"/>
          <a:ext cx="4541133" cy="566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90075" y="114282"/>
            <a:ext cx="8796758" cy="8502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Neurosurgery Resident Research Mentoring Pathway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70046" y="878660"/>
            <a:ext cx="115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Semiannual</a:t>
            </a:r>
          </a:p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Reviews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748090" y="1460482"/>
            <a:ext cx="6608" cy="5137088"/>
          </a:xfrm>
          <a:prstGeom prst="straightConnector1">
            <a:avLst/>
          </a:prstGeom>
          <a:ln w="317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26408" y="954912"/>
            <a:ext cx="741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Mentor</a:t>
            </a:r>
          </a:p>
          <a:p>
            <a:pPr algn="ctr"/>
            <a:r>
              <a:rPr lang="en-US" sz="1400" dirty="0" smtClean="0"/>
              <a:t>Match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588453" y="1799704"/>
            <a:ext cx="1017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Project</a:t>
            </a:r>
          </a:p>
          <a:p>
            <a:pPr algn="ctr"/>
            <a:r>
              <a:rPr lang="en-US" sz="1400" dirty="0" smtClean="0"/>
              <a:t>Exploration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58705" y="2644497"/>
            <a:ext cx="1623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Research Month:</a:t>
            </a:r>
          </a:p>
          <a:p>
            <a:pPr algn="ctr"/>
            <a:r>
              <a:rPr lang="en-US" sz="1400" dirty="0" smtClean="0"/>
              <a:t>Rotation with PI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110195" y="3398228"/>
            <a:ext cx="21209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Research Month:</a:t>
            </a:r>
          </a:p>
          <a:p>
            <a:pPr algn="ctr"/>
            <a:r>
              <a:rPr lang="en-US" sz="1400" dirty="0" smtClean="0"/>
              <a:t>Project Maturation,</a:t>
            </a:r>
          </a:p>
          <a:p>
            <a:pPr algn="ctr"/>
            <a:r>
              <a:rPr lang="en-US" sz="1400" dirty="0"/>
              <a:t>G</a:t>
            </a:r>
            <a:r>
              <a:rPr lang="en-US" sz="1400" dirty="0" smtClean="0"/>
              <a:t>rant </a:t>
            </a:r>
            <a:r>
              <a:rPr lang="en-US" sz="1400" dirty="0"/>
              <a:t>W</a:t>
            </a:r>
            <a:r>
              <a:rPr lang="en-US" sz="1400" dirty="0" smtClean="0"/>
              <a:t>riting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92359" y="4327759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Dedicated</a:t>
            </a:r>
          </a:p>
          <a:p>
            <a:pPr algn="ctr"/>
            <a:r>
              <a:rPr lang="en-US" sz="1400" dirty="0" smtClean="0"/>
              <a:t>Research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683121" y="5171397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Dedicated</a:t>
            </a:r>
          </a:p>
          <a:p>
            <a:pPr algn="ctr"/>
            <a:r>
              <a:rPr lang="en-US" sz="1400" dirty="0" smtClean="0"/>
              <a:t>Research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171104" y="3429006"/>
            <a:ext cx="745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NRMG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9" name="Straight Arrow Connector 18"/>
          <p:cNvCxnSpPr>
            <a:stCxn id="18" idx="2"/>
          </p:cNvCxnSpPr>
          <p:nvPr/>
        </p:nvCxnSpPr>
        <p:spPr>
          <a:xfrm flipH="1">
            <a:off x="6542969" y="3767560"/>
            <a:ext cx="994" cy="1914280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21103" y="1745716"/>
            <a:ext cx="1147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4530A0"/>
                </a:solidFill>
              </a:rPr>
              <a:t>Research</a:t>
            </a:r>
          </a:p>
          <a:p>
            <a:pPr algn="ctr"/>
            <a:r>
              <a:rPr lang="en-US" sz="1600" dirty="0" smtClean="0">
                <a:solidFill>
                  <a:srgbClr val="4530A0"/>
                </a:solidFill>
              </a:rPr>
              <a:t>Symposium</a:t>
            </a:r>
            <a:endParaRPr lang="en-US" sz="1600" dirty="0">
              <a:solidFill>
                <a:srgbClr val="4530A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594721" y="2330491"/>
            <a:ext cx="1" cy="4256715"/>
          </a:xfrm>
          <a:prstGeom prst="straightConnector1">
            <a:avLst/>
          </a:prstGeom>
          <a:ln w="31750">
            <a:solidFill>
              <a:srgbClr val="45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36456" y="3502665"/>
            <a:ext cx="2117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Maturation of Interests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Fellowship Planning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02394" y="5174354"/>
            <a:ext cx="1585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Career Planning/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Research Vision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00420" y="5949387"/>
            <a:ext cx="199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Career Planning/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Faculty Position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Grant Writing (K, etc.)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7604" y="875707"/>
            <a:ext cx="841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Clinical</a:t>
            </a:r>
          </a:p>
          <a:p>
            <a:pPr algn="ctr"/>
            <a:r>
              <a:rPr lang="en-US" sz="1600" dirty="0" smtClean="0"/>
              <a:t>Training</a:t>
            </a:r>
            <a:endParaRPr lang="en-US" sz="16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23980" y="5959751"/>
            <a:ext cx="0" cy="63781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3" idx="2"/>
          </p:cNvCxnSpPr>
          <p:nvPr/>
        </p:nvCxnSpPr>
        <p:spPr>
          <a:xfrm>
            <a:off x="628168" y="1460482"/>
            <a:ext cx="2894" cy="310818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23980" y="4620146"/>
            <a:ext cx="4188" cy="1281839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59795" y="4370832"/>
            <a:ext cx="696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Ireland</a:t>
            </a:r>
            <a:endParaRPr lang="en-US" sz="1400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810985" y="4416104"/>
            <a:ext cx="3945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10985" y="4644307"/>
            <a:ext cx="3945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000420" y="4458848"/>
            <a:ext cx="1878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mtClean="0">
                <a:solidFill>
                  <a:srgbClr val="C00000"/>
                </a:solidFill>
              </a:rPr>
              <a:t>Fellowship Selection</a:t>
            </a:r>
            <a:endParaRPr lang="en-US" sz="1600" dirty="0" smtClean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900068" y="2944905"/>
            <a:ext cx="2190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>
                <a:solidFill>
                  <a:srgbClr val="C00000"/>
                </a:solidFill>
              </a:rPr>
              <a:t>Career Development</a:t>
            </a:r>
            <a:r>
              <a:rPr lang="en-US">
                <a:solidFill>
                  <a:srgbClr val="C00000"/>
                </a:solidFill>
              </a:rPr>
              <a:t>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17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16024</TotalTime>
  <Words>823</Words>
  <Application>Microsoft Macintosh PowerPoint</Application>
  <PresentationFormat>On-screen Show (4:3)</PresentationFormat>
  <Paragraphs>181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Calibri Light</vt:lpstr>
      <vt:lpstr>ＭＳ Ｐゴシック</vt:lpstr>
      <vt:lpstr>Wingdings</vt:lpstr>
      <vt:lpstr>Arial</vt:lpstr>
      <vt:lpstr>Office Theme</vt:lpstr>
      <vt:lpstr>Mentoring and Supporting Neurosurgeon-Scientists During Residency</vt:lpstr>
      <vt:lpstr>Disclosures</vt:lpstr>
      <vt:lpstr>Disclosures</vt:lpstr>
      <vt:lpstr>Mentoring Neurosurgeon-Scientists During Residency</vt:lpstr>
      <vt:lpstr>Wash U Neurosurgery Research Mentoring Pathway</vt:lpstr>
      <vt:lpstr>Neurosurgery Research Mentoring Group (NRMG)</vt:lpstr>
      <vt:lpstr>Neurosurgery Research Mentoring Group (NRMG)</vt:lpstr>
      <vt:lpstr>Neurosurgery Resident Research Symposium</vt:lpstr>
      <vt:lpstr>PowerPoint Presentation</vt:lpstr>
      <vt:lpstr>PowerPoint Presentation</vt:lpstr>
      <vt:lpstr>Residency Graduates in the Research Mentoring Pathway Era</vt:lpstr>
      <vt:lpstr>Neurosurgery Research Mentoring Pathway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154</cp:revision>
  <dcterms:created xsi:type="dcterms:W3CDTF">2017-05-13T05:22:07Z</dcterms:created>
  <dcterms:modified xsi:type="dcterms:W3CDTF">2019-05-19T18:20:47Z</dcterms:modified>
</cp:coreProperties>
</file>