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2"/>
  </p:notesMasterIdLst>
  <p:sldIdLst>
    <p:sldId id="348" r:id="rId2"/>
    <p:sldId id="566" r:id="rId3"/>
    <p:sldId id="572" r:id="rId4"/>
    <p:sldId id="573" r:id="rId5"/>
    <p:sldId id="574" r:id="rId6"/>
    <p:sldId id="575" r:id="rId7"/>
    <p:sldId id="569" r:id="rId8"/>
    <p:sldId id="577" r:id="rId9"/>
    <p:sldId id="576" r:id="rId10"/>
    <p:sldId id="54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  <a:srgbClr val="F61E24"/>
    <a:srgbClr val="D0C600"/>
    <a:srgbClr val="FFB22A"/>
    <a:srgbClr val="FFE1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552" y="-1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BA15-B3C1-924E-9B45-5187ECFF83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0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-128"/>
        <a:cs typeface="ヒラギノ角ゴ Pro W3" pitchFamily="-1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  <a:ea typeface="+mn-ea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49F14-6C4C-234F-9898-B3C29A8832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4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6FE2-7C4A-6943-9939-C967AB60B35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9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6BDB74-C0FD-7447-A0F6-DF7ED146AC3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33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390FA5-695D-584C-A80A-995C7ADF1CE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1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6C01E-6A28-CC4F-A9F8-6CE9ACD07C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0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CFCB9-207A-D74B-AC16-C9CFA0B701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6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0D5E4E-928D-A845-97C6-5849E00CF6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7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AEA1A3-F80A-414A-8194-DF154EEE8A0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8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2AFB0-DB5D-534A-8BBF-DBB2B7D3DCF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F6DA2-76F8-C349-BFB3-265378A084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6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276F04-7C17-DA4E-A79B-502E39F610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2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0EBC36-8871-CB4C-866C-70FDAFF0943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73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charset="0"/>
              </a:defRPr>
            </a:lvl1pPr>
          </a:lstStyle>
          <a:p>
            <a:fld id="{87590096-CAEA-3647-8CF8-9D4EFBB1429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¨"/>
        <a:defRPr sz="2000">
          <a:solidFill>
            <a:schemeClr val="tx1"/>
          </a:solidFill>
          <a:latin typeface="+mj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ヒラギノ角ゴ Pro W3" charset="-128"/>
          <a:cs typeface="ヒラギノ角ゴ Pro W3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¨"/>
        <a:defRPr>
          <a:solidFill>
            <a:schemeClr val="tx1"/>
          </a:solidFill>
          <a:latin typeface="+mj-lt"/>
          <a:ea typeface="ヒラギノ角ゴ Pro W3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752600"/>
            <a:ext cx="7086600" cy="2209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FFFF00"/>
                </a:solidFill>
                <a:latin typeface="Arial Black" charset="0"/>
                <a:ea typeface="ＭＳ Ｐゴシック" charset="0"/>
                <a:cs typeface="ＭＳ Ｐゴシック" charset="0"/>
              </a:rPr>
              <a:t>Neurosurgery Research Career Development Program (NRCDP)</a:t>
            </a:r>
            <a:endParaRPr lang="en-US" sz="3600" dirty="0">
              <a:solidFill>
                <a:srgbClr val="FFFF00"/>
              </a:solidFill>
              <a:latin typeface="Arial Blac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267200"/>
            <a:ext cx="4114800" cy="17526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000" dirty="0" err="1">
                <a:latin typeface="Arial" charset="0"/>
                <a:ea typeface="ＭＳ Ｐゴシック" charset="0"/>
                <a:cs typeface="ＭＳ Ｐゴシック" charset="0"/>
              </a:rPr>
              <a:t>Emad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>
                <a:latin typeface="Arial" charset="0"/>
                <a:ea typeface="ＭＳ Ｐゴシック" charset="0"/>
                <a:cs typeface="ＭＳ Ｐゴシック" charset="0"/>
              </a:rPr>
              <a:t>Eskandar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, MD</a:t>
            </a:r>
          </a:p>
          <a:p>
            <a:pPr eaLnBrk="1" hangingPunct="1">
              <a:buFont typeface="Wingdings" charset="0"/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Director Functional Neurosurgery</a:t>
            </a:r>
          </a:p>
          <a:p>
            <a:pPr eaLnBrk="1" hangingPunct="1">
              <a:buFont typeface="Wingdings" charset="0"/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Director Residency Program</a:t>
            </a:r>
          </a:p>
          <a:p>
            <a:pPr eaLnBrk="1" hangingPunct="1">
              <a:buFont typeface="Wingdings" charset="0"/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Massachusetts General Hospital</a:t>
            </a:r>
          </a:p>
          <a:p>
            <a:pPr eaLnBrk="1" hangingPunct="1">
              <a:buFont typeface="Wingdings" charset="0"/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Associate Professor</a:t>
            </a:r>
          </a:p>
          <a:p>
            <a:pPr eaLnBrk="1" hangingPunct="1">
              <a:buFont typeface="Wingdings" charset="0"/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Harvard Medical School</a:t>
            </a:r>
          </a:p>
          <a:p>
            <a:pPr eaLnBrk="1" hangingPunct="1">
              <a:buFont typeface="Wingdings" charset="0"/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0"/>
            <a:ext cx="82296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0060"/>
                </a:solidFill>
              </a:rPr>
              <a:t/>
            </a:r>
            <a:br>
              <a:rPr lang="en-US" dirty="0">
                <a:solidFill>
                  <a:srgbClr val="000060"/>
                </a:solidFill>
              </a:rPr>
            </a:br>
            <a:r>
              <a:rPr lang="en-US" dirty="0" smtClean="0">
                <a:solidFill>
                  <a:srgbClr val="000060"/>
                </a:solidFill>
              </a:rPr>
              <a:t/>
            </a:r>
            <a:br>
              <a:rPr lang="en-US" dirty="0" smtClean="0">
                <a:solidFill>
                  <a:srgbClr val="000060"/>
                </a:solidFill>
              </a:rPr>
            </a:br>
            <a:r>
              <a:rPr lang="en-US" dirty="0">
                <a:solidFill>
                  <a:srgbClr val="000060"/>
                </a:solidFill>
              </a:rPr>
              <a:t/>
            </a:r>
            <a:br>
              <a:rPr lang="en-US" dirty="0">
                <a:solidFill>
                  <a:srgbClr val="000060"/>
                </a:solidFill>
              </a:rPr>
            </a:br>
            <a:r>
              <a:rPr lang="en-US" dirty="0" smtClean="0">
                <a:solidFill>
                  <a:srgbClr val="000060"/>
                </a:solidFill>
              </a:rPr>
              <a:t>Questions</a:t>
            </a:r>
            <a:endParaRPr lang="en-US" dirty="0">
              <a:solidFill>
                <a:srgbClr val="000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36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3886200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81000"/>
            <a:ext cx="624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Arial Black" charset="0"/>
                <a:ea typeface="ＭＳ Ｐゴシック" charset="0"/>
                <a:cs typeface="ＭＳ Ｐゴシック" charset="0"/>
              </a:rPr>
              <a:t>What </a:t>
            </a:r>
            <a:r>
              <a:rPr lang="en-US" sz="4000" dirty="0" smtClean="0">
                <a:solidFill>
                  <a:schemeClr val="accent1"/>
                </a:solidFill>
                <a:latin typeface="Arial Black" charset="0"/>
                <a:ea typeface="ＭＳ Ｐゴシック" charset="0"/>
                <a:cs typeface="ＭＳ Ｐゴシック" charset="0"/>
              </a:rPr>
              <a:t>Is It?</a:t>
            </a:r>
            <a:endParaRPr lang="en-US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9906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chemeClr val="accent1"/>
              </a:buClr>
              <a:buSzPct val="75000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A National NIH Funded Program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K12 funding mechanism</a:t>
            </a:r>
            <a:endParaRPr lang="en-US" dirty="0" smtClean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Provides two to three years of support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Two candidates receive award annually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$95,000 for salary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$50,000 for supplies</a:t>
            </a: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None/>
            </a:pPr>
            <a:endParaRPr lang="en-US" i="1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753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3886200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81000"/>
            <a:ext cx="624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Arial Black" charset="0"/>
                <a:ea typeface="ＭＳ Ｐゴシック" charset="0"/>
                <a:cs typeface="ＭＳ Ｐゴシック" charset="0"/>
              </a:rPr>
              <a:t>Who Is Eligible?</a:t>
            </a:r>
            <a:endParaRPr lang="en-US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12192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chemeClr val="accent1"/>
              </a:buClr>
              <a:buSzPct val="75000"/>
            </a:pPr>
            <a:endParaRPr lang="en-US" dirty="0" smtClean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Junior faculty members within one year of finishing residency or fellowship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 smtClean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Any academic program in the United States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dirty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stablished mentor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50% effort dedicated to research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Letter of Support from department chair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 smtClean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None/>
            </a:pPr>
            <a:endParaRPr lang="en-US" i="1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938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3886200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81000"/>
            <a:ext cx="624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Arial Black" charset="0"/>
                <a:ea typeface="ＭＳ Ｐゴシック" charset="0"/>
                <a:cs typeface="ＭＳ Ｐゴシック" charset="0"/>
              </a:rPr>
              <a:t>Why is this different?</a:t>
            </a:r>
            <a:endParaRPr lang="en-US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9906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chemeClr val="accent1"/>
              </a:buClr>
              <a:buSzPct val="75000"/>
            </a:pPr>
            <a:endParaRPr lang="en-US" dirty="0" smtClean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Parent K12 grant has already been awarded and mechanism is in place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National Advisory </a:t>
            </a:r>
            <a:r>
              <a:rPr lang="en-US" dirty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ommittee (review panel) is made up primarily of neurosurgeons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Panel is more attuned to particular needs and challenges of neurosurgical research compared to traditional NIH study sections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Unique opportunity to demonstrate quality and value of neurosurgical research</a:t>
            </a: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 smtClean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None/>
            </a:pPr>
            <a:endParaRPr lang="en-US" i="1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652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3886200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810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Arial Black" charset="0"/>
                <a:ea typeface="ＭＳ Ｐゴシック" charset="0"/>
                <a:cs typeface="ＭＳ Ｐゴシック" charset="0"/>
              </a:rPr>
              <a:t>Who is on the Committee?</a:t>
            </a:r>
            <a:endParaRPr lang="en-US" sz="40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38200" y="1295400"/>
            <a:ext cx="7391400" cy="5262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Aviva </a:t>
            </a:r>
            <a:r>
              <a:rPr lang="en-US" sz="1600" b="1" dirty="0" err="1" smtClean="0">
                <a:solidFill>
                  <a:srgbClr val="000060"/>
                </a:solidFill>
                <a:latin typeface="Arial" charset="0"/>
              </a:rPr>
              <a:t>Abosch</a:t>
            </a:r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, MD, PhD			University of Colorado</a:t>
            </a:r>
          </a:p>
          <a:p>
            <a:r>
              <a:rPr lang="en-US" sz="1600" b="1" dirty="0" err="1" smtClean="0">
                <a:solidFill>
                  <a:srgbClr val="000060"/>
                </a:solidFill>
                <a:latin typeface="Arial" charset="0"/>
              </a:rPr>
              <a:t>Sepideh</a:t>
            </a:r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 Amin </a:t>
            </a:r>
            <a:r>
              <a:rPr lang="en-US" sz="1600" b="1" dirty="0" err="1" smtClean="0">
                <a:solidFill>
                  <a:srgbClr val="000060"/>
                </a:solidFill>
                <a:latin typeface="Arial" charset="0"/>
              </a:rPr>
              <a:t>Hanjani</a:t>
            </a:r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 MD			University of Illinois</a:t>
            </a:r>
          </a:p>
          <a:p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Mitchel Berger, MD			UCSF</a:t>
            </a:r>
          </a:p>
          <a:p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Nicholas </a:t>
            </a:r>
            <a:r>
              <a:rPr lang="en-US" sz="1600" b="1" dirty="0" err="1" smtClean="0">
                <a:solidFill>
                  <a:srgbClr val="000060"/>
                </a:solidFill>
                <a:latin typeface="Arial" charset="0"/>
              </a:rPr>
              <a:t>Boulis</a:t>
            </a:r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, MD PhD			Emory University</a:t>
            </a:r>
          </a:p>
          <a:p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Nino </a:t>
            </a:r>
            <a:r>
              <a:rPr lang="en-US" sz="1600" b="1" dirty="0" err="1" smtClean="0">
                <a:solidFill>
                  <a:srgbClr val="000060"/>
                </a:solidFill>
                <a:latin typeface="Arial" charset="0"/>
              </a:rPr>
              <a:t>Chiocca</a:t>
            </a:r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, MD PhD			BWH / Harvard</a:t>
            </a:r>
          </a:p>
          <a:p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Ralph </a:t>
            </a:r>
            <a:r>
              <a:rPr lang="en-US" sz="1600" b="1" dirty="0" err="1" smtClean="0">
                <a:solidFill>
                  <a:srgbClr val="000060"/>
                </a:solidFill>
                <a:latin typeface="Arial" charset="0"/>
              </a:rPr>
              <a:t>Dacey</a:t>
            </a:r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, MD PhD			Washington University</a:t>
            </a:r>
          </a:p>
          <a:p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Suzanne Haber PhD			University of Rochester</a:t>
            </a:r>
          </a:p>
          <a:p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Linda </a:t>
            </a:r>
            <a:r>
              <a:rPr lang="en-US" sz="1600" b="1" dirty="0" err="1" smtClean="0">
                <a:solidFill>
                  <a:srgbClr val="000060"/>
                </a:solidFill>
                <a:latin typeface="Arial" charset="0"/>
              </a:rPr>
              <a:t>Liau</a:t>
            </a:r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, MD, PhD			UCLA</a:t>
            </a:r>
          </a:p>
          <a:p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Robert </a:t>
            </a:r>
            <a:r>
              <a:rPr lang="en-US" sz="1600" b="1" dirty="0" err="1" smtClean="0">
                <a:solidFill>
                  <a:srgbClr val="000060"/>
                </a:solidFill>
                <a:latin typeface="Arial" charset="0"/>
              </a:rPr>
              <a:t>Martuza</a:t>
            </a:r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, MD			MGH / Harvard</a:t>
            </a:r>
          </a:p>
          <a:p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Gary </a:t>
            </a:r>
            <a:r>
              <a:rPr lang="en-US" sz="1600" b="1" dirty="0" err="1" smtClean="0">
                <a:solidFill>
                  <a:srgbClr val="000060"/>
                </a:solidFill>
                <a:latin typeface="Arial" charset="0"/>
              </a:rPr>
              <a:t>Mathern</a:t>
            </a:r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, MD				UCLA</a:t>
            </a:r>
          </a:p>
          <a:p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Nelson </a:t>
            </a:r>
            <a:r>
              <a:rPr lang="en-US" sz="1600" b="1" dirty="0" err="1" smtClean="0">
                <a:solidFill>
                  <a:srgbClr val="000060"/>
                </a:solidFill>
                <a:latin typeface="Arial" charset="0"/>
              </a:rPr>
              <a:t>Oyesiku</a:t>
            </a:r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, MD			Emory University</a:t>
            </a:r>
          </a:p>
          <a:p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Alfredo Quinones, MD			Johns Hopkins University</a:t>
            </a:r>
          </a:p>
          <a:p>
            <a:r>
              <a:rPr lang="en-US" sz="1600" b="1" dirty="0" err="1" smtClean="0">
                <a:solidFill>
                  <a:srgbClr val="000060"/>
                </a:solidFill>
                <a:latin typeface="Arial" charset="0"/>
              </a:rPr>
              <a:t>Gerold</a:t>
            </a:r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 </a:t>
            </a:r>
            <a:r>
              <a:rPr lang="en-US" sz="1600" b="1" dirty="0" err="1" smtClean="0">
                <a:solidFill>
                  <a:srgbClr val="000060"/>
                </a:solidFill>
                <a:latin typeface="Arial" charset="0"/>
              </a:rPr>
              <a:t>Vitek</a:t>
            </a:r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, MD, PhD			University of Minnesota</a:t>
            </a:r>
          </a:p>
          <a:p>
            <a:endParaRPr lang="en-US" sz="1600" b="1" dirty="0">
              <a:solidFill>
                <a:srgbClr val="000060"/>
              </a:solidFill>
              <a:latin typeface="Arial" charset="0"/>
            </a:endParaRPr>
          </a:p>
          <a:p>
            <a:pPr algn="ctr"/>
            <a:endParaRPr lang="en-US" sz="1600" b="1" dirty="0" smtClean="0">
              <a:solidFill>
                <a:srgbClr val="000060"/>
              </a:solidFill>
              <a:latin typeface="Arial" charset="0"/>
            </a:endParaRPr>
          </a:p>
          <a:p>
            <a:pPr algn="ctr"/>
            <a:r>
              <a:rPr lang="en-US" sz="1600" b="1" dirty="0" smtClean="0">
                <a:solidFill>
                  <a:srgbClr val="000060"/>
                </a:solidFill>
                <a:latin typeface="Arial" charset="0"/>
              </a:rPr>
              <a:t>THANK YOU!</a:t>
            </a:r>
          </a:p>
          <a:p>
            <a:endParaRPr lang="en-US" sz="1600" b="1" dirty="0">
              <a:latin typeface="Arial" charset="0"/>
            </a:endParaRPr>
          </a:p>
          <a:p>
            <a:endParaRPr lang="en-US" sz="1600" b="1" i="1" dirty="0">
              <a:latin typeface="Arial" charset="0"/>
            </a:endParaRPr>
          </a:p>
          <a:p>
            <a:endParaRPr lang="en-US" sz="1600" b="1" dirty="0">
              <a:latin typeface="Arial" charset="0"/>
            </a:endParaRPr>
          </a:p>
          <a:p>
            <a:endParaRPr lang="en-US" sz="1600" b="1" dirty="0">
              <a:latin typeface="Arial" charset="0"/>
            </a:endParaRPr>
          </a:p>
          <a:p>
            <a:endParaRPr lang="en-US" sz="1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646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3886200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81000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Arial Black" charset="0"/>
                <a:ea typeface="ＭＳ Ｐゴシック" charset="0"/>
                <a:cs typeface="ＭＳ Ｐゴシック" charset="0"/>
              </a:rPr>
              <a:t>Who was Awarded in 2012?</a:t>
            </a:r>
            <a:endParaRPr lang="en-US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1371600"/>
            <a:ext cx="6553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chemeClr val="accent1"/>
              </a:buClr>
              <a:buSzPct val="75000"/>
            </a:pPr>
            <a:endParaRPr lang="en-US" sz="2000" dirty="0" smtClean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Timothy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Lucas, MD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PhD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University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of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Pennsylvania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Chairman: Sean Grady, MD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Sameer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Sheth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, MD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PhD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Columbia University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Chairman: Robert Solomon, MD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Graeme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Woodworth,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MD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University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of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Maryland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Chairman: Howard Eisenberg, MD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Thanks to the Chairs for their support</a:t>
            </a:r>
          </a:p>
          <a:p>
            <a:pPr marL="0" indent="0">
              <a:spcBef>
                <a:spcPct val="20000"/>
              </a:spcBef>
              <a:buClr>
                <a:schemeClr val="accent1"/>
              </a:buClr>
              <a:buSzPct val="75000"/>
            </a:pPr>
            <a:endParaRPr lang="en-US" dirty="0" smtClean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 smtClean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 descr="Lucas-Timoth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066800"/>
            <a:ext cx="1676924" cy="2514600"/>
          </a:xfrm>
          <a:prstGeom prst="rect">
            <a:avLst/>
          </a:prstGeom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141" y="2819400"/>
            <a:ext cx="1913659" cy="2476500"/>
          </a:xfrm>
          <a:prstGeom prst="rect">
            <a:avLst/>
          </a:prstGeom>
        </p:spPr>
      </p:pic>
      <p:pic>
        <p:nvPicPr>
          <p:cNvPr id="5" name="Picture 4" descr="images-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495800"/>
            <a:ext cx="17780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492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</a:defRPr>
            </a:lvl9pPr>
          </a:lstStyle>
          <a:p>
            <a:r>
              <a:rPr lang="en-US" dirty="0" smtClean="0">
                <a:solidFill>
                  <a:srgbClr val="000060"/>
                </a:solidFill>
                <a:latin typeface="Arial Black" charset="0"/>
                <a:ea typeface="ＭＳ Ｐゴシック" charset="0"/>
                <a:cs typeface="ＭＳ Ｐゴシック" charset="0"/>
              </a:rPr>
              <a:t>How Does One Apply?</a:t>
            </a:r>
            <a:endParaRPr lang="en-US" dirty="0">
              <a:solidFill>
                <a:srgbClr val="000060"/>
              </a:solidFill>
              <a:latin typeface="Arial Blac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81000" y="1447800"/>
            <a:ext cx="8153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chemeClr val="accent1"/>
              </a:buClr>
              <a:buSzPct val="75000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Application deadline is October 1</a:t>
            </a:r>
            <a:r>
              <a:rPr lang="en-US" baseline="30000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st</a:t>
            </a: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, 2013</a:t>
            </a:r>
            <a:endParaRPr lang="en-US" dirty="0" smtClean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Email: eeskandar@partners.org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Google: NRCDP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Website</a:t>
            </a:r>
            <a:r>
              <a:rPr lang="en-US" dirty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: http://</a:t>
            </a: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www.neurocdp.org</a:t>
            </a:r>
          </a:p>
          <a:p>
            <a:pPr marL="0" indent="0">
              <a:spcBef>
                <a:spcPct val="20000"/>
              </a:spcBef>
              <a:buClr>
                <a:schemeClr val="accent1"/>
              </a:buClr>
              <a:buSzPct val="75000"/>
            </a:pPr>
            <a:endParaRPr lang="en-US" dirty="0" smtClean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ct val="20000"/>
              </a:spcBef>
              <a:buClr>
                <a:schemeClr val="accent1"/>
              </a:buClr>
              <a:buSzPct val="75000"/>
            </a:pPr>
            <a:endParaRPr lang="en-US" dirty="0" smtClean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ct val="20000"/>
              </a:spcBef>
              <a:buClr>
                <a:schemeClr val="accent1"/>
              </a:buClr>
              <a:buSzPct val="75000"/>
            </a:pPr>
            <a:endParaRPr lang="en-US" dirty="0" smtClean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 smtClean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 smtClean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None/>
            </a:pPr>
            <a:endParaRPr lang="en-US" i="1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506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</a:defRPr>
            </a:lvl9pPr>
          </a:lstStyle>
          <a:p>
            <a:r>
              <a:rPr lang="en-US" dirty="0" smtClean="0">
                <a:solidFill>
                  <a:srgbClr val="000060"/>
                </a:solidFill>
                <a:latin typeface="Arial Black" charset="0"/>
                <a:ea typeface="ＭＳ Ｐゴシック" charset="0"/>
                <a:cs typeface="ＭＳ Ｐゴシック" charset="0"/>
              </a:rPr>
              <a:t>How Does One Apply?</a:t>
            </a:r>
            <a:endParaRPr lang="en-US" dirty="0">
              <a:solidFill>
                <a:srgbClr val="000060"/>
              </a:solidFill>
              <a:latin typeface="Arial Black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 descr="nrcd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075766"/>
            <a:ext cx="6172200" cy="798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750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charset="0"/>
              </a:defRPr>
            </a:lvl9pPr>
          </a:lstStyle>
          <a:p>
            <a:r>
              <a:rPr lang="en-US" dirty="0" smtClean="0">
                <a:solidFill>
                  <a:srgbClr val="000060"/>
                </a:solidFill>
                <a:latin typeface="Arial Black" charset="0"/>
                <a:ea typeface="ＭＳ Ｐゴシック" charset="0"/>
                <a:cs typeface="ＭＳ Ｐゴシック" charset="0"/>
              </a:rPr>
              <a:t>Conclusions</a:t>
            </a:r>
            <a:endParaRPr lang="en-US" dirty="0">
              <a:solidFill>
                <a:srgbClr val="000060"/>
              </a:solidFill>
              <a:latin typeface="Arial Blac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81000" y="1447800"/>
            <a:ext cx="8153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chemeClr val="accent1"/>
              </a:buClr>
              <a:buSzPct val="75000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NRCDP is unique funding mechanism dedicated to junior neurosurgeon scientists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NRCDP is an excellent way to start promising young neurosurgeons on their academic careers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r>
              <a:rPr lang="en-US" dirty="0" smtClean="0">
                <a:solidFill>
                  <a:srgbClr val="000060"/>
                </a:solidFill>
                <a:latin typeface="Arial" charset="0"/>
                <a:ea typeface="ＭＳ Ｐゴシック" charset="0"/>
                <a:cs typeface="ＭＳ Ｐゴシック" charset="0"/>
              </a:rPr>
              <a:t>Please direct junior faculty members to apply</a:t>
            </a:r>
          </a:p>
          <a:p>
            <a:pPr marL="0" indent="0">
              <a:spcBef>
                <a:spcPct val="20000"/>
              </a:spcBef>
              <a:buClr>
                <a:schemeClr val="accent1"/>
              </a:buClr>
              <a:buSzPct val="75000"/>
            </a:pPr>
            <a:endParaRPr lang="en-US" dirty="0" smtClean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ct val="20000"/>
              </a:spcBef>
              <a:buClr>
                <a:schemeClr val="accent1"/>
              </a:buClr>
              <a:buSzPct val="75000"/>
            </a:pPr>
            <a:endParaRPr lang="en-US" dirty="0" smtClean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 smtClean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Char char="n"/>
            </a:pPr>
            <a:endParaRPr lang="en-US" dirty="0" smtClean="0">
              <a:solidFill>
                <a:srgbClr val="0000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0"/>
              <a:buNone/>
            </a:pPr>
            <a:endParaRPr lang="en-US" i="1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843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0080"/>
      </a:accent1>
      <a:accent2>
        <a:srgbClr val="9999CC"/>
      </a:accent2>
      <a:accent3>
        <a:srgbClr val="FFFFFF"/>
      </a:accent3>
      <a:accent4>
        <a:srgbClr val="000000"/>
      </a:accent4>
      <a:accent5>
        <a:srgbClr val="AAAAC0"/>
      </a:accent5>
      <a:accent6>
        <a:srgbClr val="8A8AB9"/>
      </a:accent6>
      <a:hlink>
        <a:srgbClr val="CCCCE6"/>
      </a:hlink>
      <a:folHlink>
        <a:srgbClr val="B2B2B2"/>
      </a:folHlink>
    </a:clrScheme>
    <a:fontScheme name="Pixel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Pixel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Ziv's HD:Applications:Microsoft Office X:Templates:Presentations:Designs:Pixel</Template>
  <TotalTime>6388</TotalTime>
  <Words>281</Words>
  <Application>Microsoft Macintosh PowerPoint</Application>
  <PresentationFormat>On-screen Show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Neurosurgery Research Career Development Program (NRCDP)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mechanisms underlying the linkage between vision and action</dc:title>
  <dc:creator>Trial User</dc:creator>
  <cp:lastModifiedBy>EMAD N ESKANDAR</cp:lastModifiedBy>
  <cp:revision>656</cp:revision>
  <dcterms:created xsi:type="dcterms:W3CDTF">2013-03-25T17:40:37Z</dcterms:created>
  <dcterms:modified xsi:type="dcterms:W3CDTF">2013-06-11T02:35:10Z</dcterms:modified>
</cp:coreProperties>
</file>