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4" r:id="rId2"/>
  </p:sldMasterIdLst>
  <p:notesMasterIdLst>
    <p:notesMasterId r:id="rId81"/>
  </p:notesMasterIdLst>
  <p:sldIdLst>
    <p:sldId id="442" r:id="rId3"/>
    <p:sldId id="423" r:id="rId4"/>
    <p:sldId id="365" r:id="rId5"/>
    <p:sldId id="363" r:id="rId6"/>
    <p:sldId id="364" r:id="rId7"/>
    <p:sldId id="367" r:id="rId8"/>
    <p:sldId id="368" r:id="rId9"/>
    <p:sldId id="461" r:id="rId10"/>
    <p:sldId id="370" r:id="rId11"/>
    <p:sldId id="440" r:id="rId12"/>
    <p:sldId id="462" r:id="rId13"/>
    <p:sldId id="373" r:id="rId14"/>
    <p:sldId id="374" r:id="rId15"/>
    <p:sldId id="463" r:id="rId16"/>
    <p:sldId id="377" r:id="rId17"/>
    <p:sldId id="378" r:id="rId18"/>
    <p:sldId id="427" r:id="rId19"/>
    <p:sldId id="379" r:id="rId20"/>
    <p:sldId id="380" r:id="rId21"/>
    <p:sldId id="381" r:id="rId22"/>
    <p:sldId id="444" r:id="rId23"/>
    <p:sldId id="426" r:id="rId24"/>
    <p:sldId id="382" r:id="rId25"/>
    <p:sldId id="435" r:id="rId26"/>
    <p:sldId id="457" r:id="rId27"/>
    <p:sldId id="425" r:id="rId28"/>
    <p:sldId id="385" r:id="rId29"/>
    <p:sldId id="424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458" r:id="rId41"/>
    <p:sldId id="459" r:id="rId42"/>
    <p:sldId id="460" r:id="rId43"/>
    <p:sldId id="428" r:id="rId44"/>
    <p:sldId id="446" r:id="rId45"/>
    <p:sldId id="400" r:id="rId46"/>
    <p:sldId id="431" r:id="rId47"/>
    <p:sldId id="430" r:id="rId48"/>
    <p:sldId id="401" r:id="rId49"/>
    <p:sldId id="447" r:id="rId50"/>
    <p:sldId id="448" r:id="rId51"/>
    <p:sldId id="449" r:id="rId52"/>
    <p:sldId id="450" r:id="rId53"/>
    <p:sldId id="451" r:id="rId54"/>
    <p:sldId id="403" r:id="rId55"/>
    <p:sldId id="405" r:id="rId56"/>
    <p:sldId id="406" r:id="rId57"/>
    <p:sldId id="438" r:id="rId58"/>
    <p:sldId id="407" r:id="rId59"/>
    <p:sldId id="439" r:id="rId60"/>
    <p:sldId id="408" r:id="rId61"/>
    <p:sldId id="454" r:id="rId62"/>
    <p:sldId id="452" r:id="rId63"/>
    <p:sldId id="453" r:id="rId64"/>
    <p:sldId id="409" r:id="rId65"/>
    <p:sldId id="411" r:id="rId66"/>
    <p:sldId id="433" r:id="rId67"/>
    <p:sldId id="412" r:id="rId68"/>
    <p:sldId id="413" r:id="rId69"/>
    <p:sldId id="455" r:id="rId70"/>
    <p:sldId id="414" r:id="rId71"/>
    <p:sldId id="415" r:id="rId72"/>
    <p:sldId id="416" r:id="rId73"/>
    <p:sldId id="432" r:id="rId74"/>
    <p:sldId id="417" r:id="rId75"/>
    <p:sldId id="418" r:id="rId76"/>
    <p:sldId id="420" r:id="rId77"/>
    <p:sldId id="456" r:id="rId78"/>
    <p:sldId id="421" r:id="rId79"/>
    <p:sldId id="360" r:id="rId8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8"/>
    <p:restoredTop sz="99747" autoAdjust="0"/>
  </p:normalViewPr>
  <p:slideViewPr>
    <p:cSldViewPr>
      <p:cViewPr>
        <p:scale>
          <a:sx n="76" d="100"/>
          <a:sy n="76" d="100"/>
        </p:scale>
        <p:origin x="1848" y="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3673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792112" y="4576380"/>
            <a:ext cx="4830679" cy="1235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819544" y="3300633"/>
            <a:ext cx="4793941" cy="11807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005288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49948E"/>
              </a:buClr>
              <a:buFont typeface="Arial Black"/>
              <a:buNone/>
              <a:defRPr sz="18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49948E"/>
              </a:buClr>
              <a:buFont typeface="Arial Black"/>
              <a:buNone/>
              <a:defRPr sz="16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49948E"/>
              </a:buClr>
              <a:buFont typeface="Arial Black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49948E"/>
              </a:buClr>
              <a:buFont typeface="Arial Black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 without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scription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06174"/>
            <a:ext cx="2133600" cy="365125"/>
          </a:xfrm>
          <a:prstGeom prst="rect">
            <a:avLst/>
          </a:prstGeom>
        </p:spPr>
        <p:txBody>
          <a:bodyPr/>
          <a:lstStyle/>
          <a:p>
            <a:fld id="{F64EE6F1-0CD5-FE48-89B6-2A1FE9C9DCB7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061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1769" y="5506174"/>
            <a:ext cx="2133600" cy="365125"/>
          </a:xfrm>
          <a:prstGeom prst="rect">
            <a:avLst/>
          </a:prstGeom>
        </p:spPr>
        <p:txBody>
          <a:bodyPr/>
          <a:lstStyle/>
          <a:p>
            <a:fld id="{74F19B63-3D40-F444-8199-2B11E8710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AEDDE96-B012-CB4C-A60F-FFA9D9F49DF3}" type="datetimeFigureOut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5/20/19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83389EC-3ED3-364C-8295-86E46FA22CC4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_Sand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792112" y="4576380"/>
            <a:ext cx="4830679" cy="1235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19544" y="3300633"/>
            <a:ext cx="4793941" cy="11807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005288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49948E"/>
              </a:buClr>
              <a:buFont typeface="Arial Black"/>
              <a:buNone/>
              <a:defRPr sz="18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49948E"/>
              </a:buClr>
              <a:buFont typeface="Arial Black"/>
              <a:buNone/>
              <a:defRPr sz="16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49948E"/>
              </a:buClr>
              <a:buFont typeface="Arial Black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49948E"/>
              </a:buClr>
              <a:buFont typeface="Arial Black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96AF"/>
              </a:buClr>
              <a:buFont typeface="Arial"/>
              <a:buNone/>
              <a:defRPr sz="1400" b="0" i="0" u="none" strike="noStrike" cap="none">
                <a:solidFill>
                  <a:srgbClr val="8896A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E96-B012-CB4C-A60F-FFA9D9F49DF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5/20/19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89EC-3ED3-364C-8295-86E46FA22CC4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 and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78391" y="4645151"/>
            <a:ext cx="6188736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478391" y="612775"/>
            <a:ext cx="6188736" cy="37763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5288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49948E"/>
              </a:buClr>
              <a:buFont typeface="Arial Black"/>
              <a:buNone/>
              <a:defRPr sz="28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49948E"/>
              </a:buClr>
              <a:buFont typeface="Arial Black"/>
              <a:buNone/>
              <a:defRPr sz="24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49948E"/>
              </a:buClr>
              <a:buFont typeface="Arial Black"/>
              <a:buNone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49948E"/>
              </a:buClr>
              <a:buFont typeface="Arial Black"/>
              <a:buNone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8391" y="5257610"/>
            <a:ext cx="6188736" cy="9054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005288"/>
              </a:buClr>
              <a:buFont typeface="Arial"/>
              <a:buNone/>
              <a:defRPr sz="1400" b="0" i="0" u="none" strike="noStrike" cap="none">
                <a:solidFill>
                  <a:srgbClr val="4174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49948E"/>
              </a:buClr>
              <a:buFont typeface="Arial Black"/>
              <a:buNone/>
              <a:defRPr sz="12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49948E"/>
              </a:buClr>
              <a:buFont typeface="Arial Black"/>
              <a:buNone/>
              <a:defRPr sz="1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 without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78391" y="4645151"/>
            <a:ext cx="6188736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pic" idx="2"/>
          </p:nvPr>
        </p:nvSpPr>
        <p:spPr>
          <a:xfrm>
            <a:off x="478391" y="612775"/>
            <a:ext cx="6188736" cy="37763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5288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49948E"/>
              </a:buClr>
              <a:buFont typeface="Arial Black"/>
              <a:buNone/>
              <a:defRPr sz="28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49948E"/>
              </a:buClr>
              <a:buFont typeface="Arial Black"/>
              <a:buNone/>
              <a:defRPr sz="24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49948E"/>
              </a:buClr>
              <a:buFont typeface="Arial Black"/>
              <a:buNone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49948E"/>
              </a:buClr>
              <a:buFont typeface="Arial Black"/>
              <a:buNone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78391" y="5257610"/>
            <a:ext cx="6188736" cy="9054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005288"/>
              </a:buClr>
              <a:buFont typeface="Arial"/>
              <a:buNone/>
              <a:defRPr sz="1400" b="0" i="0" u="none" strike="noStrike" cap="none">
                <a:solidFill>
                  <a:srgbClr val="4174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49948E"/>
              </a:buClr>
              <a:buFont typeface="Arial Black"/>
              <a:buNone/>
              <a:defRPr sz="12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49948E"/>
              </a:buClr>
              <a:buFont typeface="Arial Black"/>
              <a:buNone/>
              <a:defRPr sz="1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Layout with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5285042"/>
            <a:ext cx="6182496" cy="8688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005288"/>
              </a:buClr>
              <a:buFont typeface="Arial"/>
              <a:buNone/>
              <a:defRPr sz="1400" b="0" i="0" u="none" strike="noStrike" cap="none">
                <a:solidFill>
                  <a:srgbClr val="4174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49948E"/>
              </a:buClr>
              <a:buFont typeface="Arial Black"/>
              <a:buNone/>
              <a:defRPr sz="12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49948E"/>
              </a:buClr>
              <a:buFont typeface="Arial Black"/>
              <a:buNone/>
              <a:defRPr sz="1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chart" idx="2"/>
          </p:nvPr>
        </p:nvSpPr>
        <p:spPr>
          <a:xfrm>
            <a:off x="457072" y="1554987"/>
            <a:ext cx="6181471" cy="36022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5288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Layout without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5285042"/>
            <a:ext cx="6182496" cy="8688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005288"/>
              </a:buClr>
              <a:buFont typeface="Arial"/>
              <a:buNone/>
              <a:defRPr sz="1400" b="0" i="0" u="none" strike="noStrike" cap="none">
                <a:solidFill>
                  <a:srgbClr val="4174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49948E"/>
              </a:buClr>
              <a:buFont typeface="Arial Black"/>
              <a:buNone/>
              <a:defRPr sz="12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49948E"/>
              </a:buClr>
              <a:buFont typeface="Arial Black"/>
              <a:buNone/>
              <a:defRPr sz="1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49948E"/>
              </a:buClr>
              <a:buFont typeface="Arial Black"/>
              <a:buNone/>
              <a:defRPr sz="9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chart" idx="2"/>
          </p:nvPr>
        </p:nvSpPr>
        <p:spPr>
          <a:xfrm>
            <a:off x="457072" y="1554987"/>
            <a:ext cx="6181471" cy="36022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5288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-Only Layout with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-Only Layout without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Layout with Gradient To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4726C"/>
              </a:buClr>
              <a:buFont typeface="Arial"/>
              <a:buNone/>
              <a:defRPr sz="3200" b="0" i="0" u="none" strike="noStrike" cap="none">
                <a:solidFill>
                  <a:srgbClr val="147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17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40"/>
              </a:spcBef>
              <a:buClr>
                <a:srgbClr val="005288"/>
              </a:buClr>
              <a:buFont typeface="Arial"/>
              <a:buNone/>
              <a:defRPr sz="2200" b="0" i="0" u="none" strike="noStrike" cap="none">
                <a:solidFill>
                  <a:srgbClr val="0052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-101600" algn="l" rtl="0">
              <a:spcBef>
                <a:spcPts val="400"/>
              </a:spcBef>
              <a:buClr>
                <a:srgbClr val="49948E"/>
              </a:buClr>
              <a:buSzPct val="100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2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AEDDE96-B012-CB4C-A60F-FFA9D9F49DF3}" type="datetimeFigureOut">
              <a:rPr lang="en-US" kern="1200" smtClean="0">
                <a:solidFill>
                  <a:srgbClr val="46464A">
                    <a:lumMod val="20000"/>
                    <a:lumOff val="80000"/>
                  </a:srgbClr>
                </a:solidFill>
                <a:latin typeface="Century Schoolbook" panose="02040604050505020304"/>
                <a:ea typeface=""/>
                <a:cs typeface=""/>
              </a:rPr>
              <a:pPr/>
              <a:t>5/20/19</a:t>
            </a:fld>
            <a:endParaRPr lang="en-US" kern="1200">
              <a:solidFill>
                <a:srgbClr val="46464A">
                  <a:lumMod val="20000"/>
                  <a:lumOff val="80000"/>
                </a:srgbClr>
              </a:solidFill>
              <a:latin typeface="Century Schoolbook" panose="020406040505050203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kern="1200">
              <a:solidFill>
                <a:srgbClr val="46464A">
                  <a:lumMod val="20000"/>
                  <a:lumOff val="80000"/>
                </a:srgbClr>
              </a:solidFill>
              <a:latin typeface="Century Schoolbook" panose="020406040505050203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1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83389EC-3ED3-364C-8295-86E46FA22CC4}" type="slidenum">
              <a:rPr lang="en-US" kern="1200" smtClean="0">
                <a:solidFill>
                  <a:srgbClr val="46464A">
                    <a:lumMod val="60000"/>
                    <a:lumOff val="40000"/>
                  </a:srgbClr>
                </a:solidFill>
                <a:latin typeface="Century Schoolbook" panose="02040604050505020304"/>
                <a:ea typeface=""/>
                <a:cs typeface=""/>
              </a:rPr>
              <a:pPr/>
              <a:t>‹#›</a:t>
            </a:fld>
            <a:endParaRPr lang="en-US" kern="1200">
              <a:solidFill>
                <a:srgbClr val="46464A">
                  <a:lumMod val="60000"/>
                  <a:lumOff val="40000"/>
                </a:srgbClr>
              </a:solidFill>
              <a:latin typeface="Century Schoolbook" panose="020406040505050203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691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50" kern="1200" spc="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f"/><Relationship Id="rId3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tiff"/><Relationship Id="rId3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97001"/>
            <a:ext cx="7145721" cy="2356370"/>
          </a:xfrm>
        </p:spPr>
        <p:txBody>
          <a:bodyPr>
            <a:noAutofit/>
          </a:bodyPr>
          <a:lstStyle/>
          <a:p>
            <a:r>
              <a:rPr lang="en-US" sz="3600" dirty="0"/>
              <a:t>Training </a:t>
            </a:r>
            <a:r>
              <a:rPr lang="en-US" sz="3600"/>
              <a:t>the </a:t>
            </a:r>
            <a:r>
              <a:rPr lang="en-US" sz="3600" smtClean="0"/>
              <a:t>Current </a:t>
            </a:r>
            <a:r>
              <a:rPr lang="en-US" sz="3600" dirty="0"/>
              <a:t>Generation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53371"/>
            <a:ext cx="6858000" cy="1241822"/>
          </a:xfrm>
        </p:spPr>
        <p:txBody>
          <a:bodyPr/>
          <a:lstStyle/>
          <a:p>
            <a:r>
              <a:rPr lang="en-US" dirty="0" smtClean="0"/>
              <a:t>Alex Spiotta, MD</a:t>
            </a:r>
          </a:p>
          <a:p>
            <a:r>
              <a:rPr lang="en-US" dirty="0" smtClean="0"/>
              <a:t>Medical University of South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 outcome: Does Resident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A) Contemplate on the feedback provided by their upper level resident, reflect on ways to improve their performance, </a:t>
            </a:r>
            <a:r>
              <a:rPr lang="en-US" sz="2800" dirty="0" smtClean="0"/>
              <a:t>make </a:t>
            </a:r>
            <a:r>
              <a:rPr lang="en-US" sz="2800" dirty="0"/>
              <a:t>a list of ways to earn the trust and respect of </a:t>
            </a:r>
            <a:r>
              <a:rPr lang="en-US" sz="2800" dirty="0" smtClean="0"/>
              <a:t>their </a:t>
            </a:r>
            <a:r>
              <a:rPr lang="en-US" sz="2800" dirty="0"/>
              <a:t>faculty and colleagues</a:t>
            </a:r>
          </a:p>
          <a:p>
            <a:endParaRPr lang="en-US" sz="2800" dirty="0"/>
          </a:p>
          <a:p>
            <a:r>
              <a:rPr lang="en-US" sz="2800" dirty="0"/>
              <a:t>B) </a:t>
            </a:r>
            <a:r>
              <a:rPr lang="en-US" sz="2800" dirty="0" smtClean="0"/>
              <a:t>Report </a:t>
            </a:r>
            <a:r>
              <a:rPr lang="en-US" sz="2800" dirty="0"/>
              <a:t>to PD that the chief residents are promoting a negative work environment.</a:t>
            </a:r>
          </a:p>
        </p:txBody>
      </p:sp>
    </p:spTree>
    <p:extLst>
      <p:ext uri="{BB962C8B-B14F-4D97-AF65-F5344CB8AC3E}">
        <p14:creationId xmlns:p14="http://schemas.microsoft.com/office/powerpoint/2010/main" val="12470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 outcome: Does Resident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A) Contemplate on the feedback provided by their upper level resident, reflect on ways to improve their performance, </a:t>
            </a:r>
            <a:r>
              <a:rPr lang="en-US" sz="2800" dirty="0" smtClean="0"/>
              <a:t>make </a:t>
            </a:r>
            <a:r>
              <a:rPr lang="en-US" sz="2800" dirty="0"/>
              <a:t>a list of ways to earn the trust and respect of </a:t>
            </a:r>
            <a:r>
              <a:rPr lang="en-US" sz="2800" dirty="0" smtClean="0"/>
              <a:t>their </a:t>
            </a:r>
            <a:r>
              <a:rPr lang="en-US" sz="2800" dirty="0"/>
              <a:t>faculty and colleagues</a:t>
            </a:r>
          </a:p>
          <a:p>
            <a:endParaRPr lang="en-US" sz="2800" dirty="0"/>
          </a:p>
          <a:p>
            <a:r>
              <a:rPr lang="en-US" sz="2800" dirty="0"/>
              <a:t>B) </a:t>
            </a:r>
            <a:r>
              <a:rPr lang="en-US" sz="2800" dirty="0" smtClean="0"/>
              <a:t>Report </a:t>
            </a:r>
            <a:r>
              <a:rPr lang="en-US" sz="2800" dirty="0"/>
              <a:t>to PD that the chief residents are promoting a negative work environment.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858766"/>
            <a:ext cx="7543800" cy="1018033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645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Junior residents provide feedback to PD that they wish to have more education provided in the form of lectures.  </a:t>
            </a:r>
          </a:p>
          <a:p>
            <a:endParaRPr lang="en-US" sz="2400" dirty="0"/>
          </a:p>
          <a:p>
            <a:r>
              <a:rPr lang="en-US" sz="2400" dirty="0"/>
              <a:t>PD requests a list of topics and agrees to support the request, but reminds residents that independent learning is a lifelong process and that faculty cannot teach them all there is to learn about Neurosurgery.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 outcome: Do Residents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A) Provide a list of topics and suggested faculty, reassure PD that independent reading/learning is part of their professionalism and needed for the rest of their careers.</a:t>
            </a:r>
          </a:p>
          <a:p>
            <a:endParaRPr lang="en-US" sz="2400" dirty="0"/>
          </a:p>
          <a:p>
            <a:r>
              <a:rPr lang="en-US" sz="2400" dirty="0"/>
              <a:t>B) State that there is too much to be learned, they don’t know where to begin, they need a curriculum and to be told what they need to study.</a:t>
            </a:r>
          </a:p>
        </p:txBody>
      </p:sp>
    </p:spTree>
    <p:extLst>
      <p:ext uri="{BB962C8B-B14F-4D97-AF65-F5344CB8AC3E}">
        <p14:creationId xmlns:p14="http://schemas.microsoft.com/office/powerpoint/2010/main" val="2903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 outcome: Do Residents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A) Provide a list of topics and suggested faculty, reassure PD that independent reading/learning is part of their professionalism and needed for the rest of their careers.</a:t>
            </a:r>
          </a:p>
          <a:p>
            <a:endParaRPr lang="en-US" sz="2400" dirty="0"/>
          </a:p>
          <a:p>
            <a:r>
              <a:rPr lang="en-US" sz="2400" dirty="0"/>
              <a:t>B) State that there is too much to be learned, they don’t know where to begin, they need a curriculum and to be told what they need to study.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200400"/>
            <a:ext cx="8229600" cy="12954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481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98" y="210067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Intrinsic Generational Considerations: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Baby </a:t>
            </a:r>
            <a:r>
              <a:rPr lang="en-US" dirty="0"/>
              <a:t>Boomers vs. </a:t>
            </a:r>
            <a:r>
              <a:rPr lang="en-US" dirty="0" smtClean="0"/>
              <a:t>Millennials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adapted my approach to teaching the current Generation</a:t>
            </a:r>
          </a:p>
          <a:p>
            <a:r>
              <a:rPr lang="en-US" dirty="0" smtClean="0"/>
              <a:t>I am an </a:t>
            </a:r>
            <a:r>
              <a:rPr lang="en-US" i="1" u="sng" dirty="0" smtClean="0"/>
              <a:t>optimistic</a:t>
            </a:r>
            <a:r>
              <a:rPr lang="en-US" i="1" dirty="0" smtClean="0"/>
              <a:t> </a:t>
            </a:r>
            <a:r>
              <a:rPr lang="en-US" dirty="0" smtClean="0"/>
              <a:t>person</a:t>
            </a:r>
          </a:p>
          <a:p>
            <a:r>
              <a:rPr lang="en-US" dirty="0" smtClean="0"/>
              <a:t>I will generalize on </a:t>
            </a:r>
            <a:r>
              <a:rPr lang="en-US" i="1" u="sng" dirty="0" smtClean="0"/>
              <a:t>generational</a:t>
            </a:r>
            <a:r>
              <a:rPr lang="en-US" dirty="0" smtClean="0"/>
              <a:t> philosophies</a:t>
            </a:r>
          </a:p>
          <a:p>
            <a:r>
              <a:rPr lang="en-US" dirty="0" smtClean="0"/>
              <a:t>I was born in 1979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69" y="936509"/>
            <a:ext cx="7269480" cy="9941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Xennials</a:t>
            </a:r>
            <a:r>
              <a:rPr lang="en-US" b="1" dirty="0"/>
              <a:t>: the </a:t>
            </a:r>
            <a:r>
              <a:rPr lang="en-US" b="1" dirty="0" smtClean="0"/>
              <a:t>‘microgeneration’ </a:t>
            </a:r>
            <a:r>
              <a:rPr lang="en-US" b="1" dirty="0"/>
              <a:t>between gen-Xers and millennials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35" y="2188813"/>
            <a:ext cx="7261013" cy="3263503"/>
          </a:xfrm>
        </p:spPr>
        <p:txBody>
          <a:bodyPr/>
          <a:lstStyle/>
          <a:p>
            <a:r>
              <a:rPr lang="en-US" dirty="0" smtClean="0"/>
              <a:t>Born 1977 - 1982</a:t>
            </a:r>
          </a:p>
          <a:p>
            <a:r>
              <a:rPr lang="en-US" dirty="0" smtClean="0"/>
              <a:t>Raised in Analog era / Early adulthood in Digital era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2" y="3782941"/>
            <a:ext cx="3224705" cy="2054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79" y="3820565"/>
            <a:ext cx="3152636" cy="20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Xennials</a:t>
            </a:r>
            <a:r>
              <a:rPr lang="en-US" b="1" dirty="0" smtClean="0"/>
              <a:t>: </a:t>
            </a:r>
            <a:r>
              <a:rPr lang="en-US" dirty="0" smtClean="0"/>
              <a:t>What it really 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648200"/>
          </a:xfrm>
        </p:spPr>
        <p:txBody>
          <a:bodyPr/>
          <a:lstStyle/>
          <a:p>
            <a:r>
              <a:rPr lang="en-US" sz="2400" dirty="0"/>
              <a:t>I didn’t grow up with technology, but I’m comfortable with it. </a:t>
            </a:r>
            <a:endParaRPr lang="en-US" sz="2400" dirty="0" smtClean="0"/>
          </a:p>
          <a:p>
            <a:r>
              <a:rPr lang="en-US" sz="2400" dirty="0" smtClean="0"/>
              <a:t>I </a:t>
            </a:r>
            <a:r>
              <a:rPr lang="en-US" sz="2400" dirty="0"/>
              <a:t>ran loose as a child, without any real fear of predators, </a:t>
            </a:r>
            <a:r>
              <a:rPr lang="en-US" sz="2400" dirty="0" smtClean="0"/>
              <a:t>prescription </a:t>
            </a:r>
            <a:r>
              <a:rPr lang="en-US" sz="2400" dirty="0"/>
              <a:t>drugs, or being </a:t>
            </a:r>
            <a:r>
              <a:rPr lang="en-US" sz="2400" dirty="0" smtClean="0"/>
              <a:t>cyber bullied</a:t>
            </a:r>
          </a:p>
          <a:p>
            <a:r>
              <a:rPr lang="en-US" sz="2400" dirty="0" smtClean="0"/>
              <a:t>My </a:t>
            </a:r>
            <a:r>
              <a:rPr lang="en-US" sz="2400" dirty="0"/>
              <a:t>parents used me as free labor and didn’t feel bad about it. </a:t>
            </a:r>
            <a:endParaRPr lang="en-US" sz="2400" dirty="0" smtClean="0"/>
          </a:p>
          <a:p>
            <a:r>
              <a:rPr lang="en-US" sz="2400" dirty="0" smtClean="0"/>
              <a:t>We </a:t>
            </a:r>
            <a:r>
              <a:rPr lang="en-US" sz="2400" dirty="0"/>
              <a:t>were spanked </a:t>
            </a:r>
            <a:r>
              <a:rPr lang="en-US" sz="2400" dirty="0" smtClean="0"/>
              <a:t>(and </a:t>
            </a:r>
            <a:r>
              <a:rPr lang="en-US" sz="2400" dirty="0"/>
              <a:t>don’t </a:t>
            </a:r>
            <a:r>
              <a:rPr lang="en-US" sz="2400" dirty="0" smtClean="0"/>
              <a:t>all </a:t>
            </a:r>
            <a:r>
              <a:rPr lang="en-US" sz="2400" dirty="0"/>
              <a:t>need </a:t>
            </a:r>
            <a:r>
              <a:rPr lang="en-US" sz="2400" dirty="0" smtClean="0"/>
              <a:t>therapists). </a:t>
            </a:r>
          </a:p>
          <a:p>
            <a:r>
              <a:rPr lang="en-US" sz="2400" dirty="0" smtClean="0"/>
              <a:t>My parents </a:t>
            </a:r>
            <a:r>
              <a:rPr lang="en-US" sz="2400" dirty="0"/>
              <a:t>never gave me the impression that the world revolved around me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We only got trophies if we won at a competition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0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97001"/>
            <a:ext cx="7145721" cy="2356370"/>
          </a:xfrm>
        </p:spPr>
        <p:txBody>
          <a:bodyPr>
            <a:noAutofit/>
          </a:bodyPr>
          <a:lstStyle/>
          <a:p>
            <a:r>
              <a:rPr lang="en-US" sz="3600" dirty="0"/>
              <a:t>Training the </a:t>
            </a:r>
            <a:r>
              <a:rPr lang="en-US" sz="3600" dirty="0" smtClean="0"/>
              <a:t>Current </a:t>
            </a:r>
            <a:r>
              <a:rPr lang="en-US" sz="3600" dirty="0"/>
              <a:t>Generation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53371"/>
            <a:ext cx="6858000" cy="1241822"/>
          </a:xfrm>
        </p:spPr>
        <p:txBody>
          <a:bodyPr/>
          <a:lstStyle/>
          <a:p>
            <a:r>
              <a:rPr lang="en-US" dirty="0" smtClean="0"/>
              <a:t>Alex Spiotta, MD</a:t>
            </a:r>
          </a:p>
          <a:p>
            <a:r>
              <a:rPr lang="en-US" dirty="0" smtClean="0"/>
              <a:t>Medical University of South Carolina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387807">
            <a:off x="62815" y="2007236"/>
            <a:ext cx="261367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Century Schoolbook" panose="02040604050505020304"/>
                <a:ea typeface=""/>
                <a:cs typeface="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794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Millennial Generation </a:t>
            </a:r>
            <a:r>
              <a:rPr lang="en-US" dirty="0"/>
              <a:t>(1983-2000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2" y="1434570"/>
            <a:ext cx="7086600" cy="3263503"/>
          </a:xfrm>
        </p:spPr>
        <p:txBody>
          <a:bodyPr/>
          <a:lstStyle/>
          <a:p>
            <a:r>
              <a:rPr lang="en-US" dirty="0" smtClean="0"/>
              <a:t>Largest Generation, born to Baby Boomers/ Gen X</a:t>
            </a:r>
          </a:p>
          <a:p>
            <a:endParaRPr lang="en-US" dirty="0" smtClean="0"/>
          </a:p>
          <a:p>
            <a:r>
              <a:rPr lang="en-US" dirty="0" smtClean="0"/>
              <a:t>Will </a:t>
            </a:r>
            <a:r>
              <a:rPr lang="en-US" dirty="0"/>
              <a:t>comprise more than </a:t>
            </a:r>
            <a:r>
              <a:rPr lang="en-US" dirty="0" smtClean="0"/>
              <a:t>1/3 of </a:t>
            </a:r>
            <a:r>
              <a:rPr lang="en-US" dirty="0"/>
              <a:t>adult Americans by </a:t>
            </a:r>
            <a:r>
              <a:rPr lang="en-US" dirty="0" smtClean="0"/>
              <a:t>2020 </a:t>
            </a:r>
          </a:p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ill </a:t>
            </a:r>
            <a:r>
              <a:rPr lang="en-US" dirty="0"/>
              <a:t>make up as much as 75% of the </a:t>
            </a:r>
            <a:endParaRPr lang="en-US" dirty="0" smtClean="0"/>
          </a:p>
          <a:p>
            <a:r>
              <a:rPr lang="en-US" dirty="0" smtClean="0"/>
              <a:t>U.S</a:t>
            </a:r>
            <a:r>
              <a:rPr lang="en-US" dirty="0"/>
              <a:t>. workforce by </a:t>
            </a:r>
            <a:r>
              <a:rPr lang="en-US" dirty="0" smtClean="0"/>
              <a:t>2025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016910"/>
            <a:ext cx="25241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039" y="762000"/>
            <a:ext cx="7113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What are Millennials</a:t>
            </a:r>
            <a:r>
              <a:rPr lang="mr-IN" sz="3000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13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039" y="762000"/>
            <a:ext cx="7113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What are Millennials</a:t>
            </a:r>
            <a:r>
              <a:rPr lang="mr-IN" sz="3000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8"/>
          <a:stretch/>
        </p:blipFill>
        <p:spPr>
          <a:xfrm>
            <a:off x="287848" y="1315998"/>
            <a:ext cx="7600104" cy="40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42" y="857250"/>
            <a:ext cx="7269480" cy="994172"/>
          </a:xfrm>
        </p:spPr>
        <p:txBody>
          <a:bodyPr/>
          <a:lstStyle/>
          <a:p>
            <a:r>
              <a:rPr lang="en-US" dirty="0"/>
              <a:t>Millennial Generation (1983-2000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	Events that Shaped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11" y="2051488"/>
            <a:ext cx="8330289" cy="4120712"/>
          </a:xfrm>
        </p:spPr>
        <p:txBody>
          <a:bodyPr>
            <a:normAutofit/>
          </a:bodyPr>
          <a:lstStyle/>
          <a:p>
            <a:r>
              <a:rPr lang="en-US" sz="2175" dirty="0" smtClean="0"/>
              <a:t>Terrorist </a:t>
            </a:r>
            <a:r>
              <a:rPr lang="en-US" sz="2175" dirty="0"/>
              <a:t>attack of September 11 </a:t>
            </a:r>
          </a:p>
          <a:p>
            <a:r>
              <a:rPr lang="en-US" sz="2175" dirty="0" smtClean="0"/>
              <a:t>Media </a:t>
            </a:r>
            <a:r>
              <a:rPr lang="en-US" sz="2175" dirty="0"/>
              <a:t>coverage of school mass shootings</a:t>
            </a:r>
          </a:p>
          <a:p>
            <a:r>
              <a:rPr lang="en-US" sz="2175" dirty="0"/>
              <a:t>Great Recession</a:t>
            </a:r>
          </a:p>
          <a:p>
            <a:r>
              <a:rPr lang="en-US" sz="2175" dirty="0" smtClean="0"/>
              <a:t>Stock </a:t>
            </a:r>
            <a:r>
              <a:rPr lang="en-US" sz="2175" dirty="0"/>
              <a:t>market crash </a:t>
            </a:r>
          </a:p>
          <a:p>
            <a:r>
              <a:rPr lang="en-US" sz="2175" dirty="0"/>
              <a:t>Foreclosure </a:t>
            </a:r>
            <a:r>
              <a:rPr lang="en-US" sz="2175" dirty="0" smtClean="0"/>
              <a:t>crisis</a:t>
            </a:r>
          </a:p>
          <a:p>
            <a:r>
              <a:rPr lang="en-US" sz="2175" dirty="0"/>
              <a:t>High levels of unemployment among young people </a:t>
            </a:r>
          </a:p>
          <a:p>
            <a:r>
              <a:rPr lang="en-US" sz="2175" dirty="0" smtClean="0"/>
              <a:t>Rise </a:t>
            </a:r>
            <a:r>
              <a:rPr lang="en-US" sz="2175" dirty="0"/>
              <a:t>of social media and full integration of technology into daily life. </a:t>
            </a:r>
          </a:p>
          <a:p>
            <a:r>
              <a:rPr lang="en-US" sz="2175" dirty="0"/>
              <a:t> </a:t>
            </a:r>
            <a:endParaRPr lang="en-US" sz="2175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42" y="857250"/>
            <a:ext cx="7269480" cy="994172"/>
          </a:xfrm>
        </p:spPr>
        <p:txBody>
          <a:bodyPr/>
          <a:lstStyle/>
          <a:p>
            <a:r>
              <a:rPr lang="en-US" dirty="0"/>
              <a:t>Millennial Generation (1983-2000)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11" y="2051488"/>
            <a:ext cx="8330289" cy="4120712"/>
          </a:xfrm>
        </p:spPr>
        <p:txBody>
          <a:bodyPr>
            <a:normAutofit/>
          </a:bodyPr>
          <a:lstStyle/>
          <a:p>
            <a:r>
              <a:rPr lang="en-US" sz="2175" dirty="0"/>
              <a:t>M</a:t>
            </a:r>
            <a:r>
              <a:rPr lang="en-US" sz="2175" dirty="0" smtClean="0"/>
              <a:t>iddle </a:t>
            </a:r>
            <a:r>
              <a:rPr lang="en-US" sz="2175" dirty="0"/>
              <a:t>class </a:t>
            </a:r>
            <a:r>
              <a:rPr lang="en-US" sz="2175" dirty="0" smtClean="0"/>
              <a:t>millennials </a:t>
            </a:r>
            <a:r>
              <a:rPr lang="en-US" sz="2175" dirty="0"/>
              <a:t>had extremely busy, planned lives;  multiple extracurricular activities organized by their ‘helicopter parents’ </a:t>
            </a:r>
            <a:endParaRPr lang="en-US" sz="2175" dirty="0" smtClean="0"/>
          </a:p>
          <a:p>
            <a:endParaRPr lang="en-US" sz="2175" dirty="0"/>
          </a:p>
          <a:p>
            <a:r>
              <a:rPr lang="en-US" sz="2175" dirty="0"/>
              <a:t>Very little downtime just ‘to play’ with friends. </a:t>
            </a:r>
            <a:endParaRPr lang="en-US" sz="2175" dirty="0" smtClean="0"/>
          </a:p>
          <a:p>
            <a:endParaRPr lang="en-US" sz="2175" dirty="0"/>
          </a:p>
          <a:p>
            <a:r>
              <a:rPr lang="en-US" sz="2175" dirty="0" smtClean="0"/>
              <a:t>In </a:t>
            </a:r>
            <a:r>
              <a:rPr lang="en-US" sz="2175" dirty="0"/>
              <a:t>school or athletic competition, participation, rather than performance was awarded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33867"/>
            <a:ext cx="5964749" cy="60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33867"/>
            <a:ext cx="5964749" cy="6062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4" y="1371600"/>
            <a:ext cx="3608599" cy="23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Millennial Generation </a:t>
            </a:r>
            <a:r>
              <a:rPr lang="en-US" dirty="0"/>
              <a:t>(1983-2000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Traits:</a:t>
            </a:r>
          </a:p>
          <a:p>
            <a:r>
              <a:rPr lang="en-US" dirty="0"/>
              <a:t> </a:t>
            </a:r>
            <a:r>
              <a:rPr lang="en-US" dirty="0" smtClean="0"/>
              <a:t> Confidence (often perceived </a:t>
            </a:r>
            <a:r>
              <a:rPr lang="en-US" dirty="0"/>
              <a:t>as </a:t>
            </a:r>
            <a:r>
              <a:rPr lang="en-US" dirty="0" smtClean="0"/>
              <a:t>narcissistic)</a:t>
            </a:r>
          </a:p>
          <a:p>
            <a:r>
              <a:rPr lang="en-US" dirty="0"/>
              <a:t> </a:t>
            </a:r>
            <a:r>
              <a:rPr lang="en-US" dirty="0" smtClean="0"/>
              <a:t> Entitled </a:t>
            </a:r>
            <a:r>
              <a:rPr lang="en-US" dirty="0"/>
              <a:t>individuals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Hard </a:t>
            </a:r>
            <a:r>
              <a:rPr lang="en-US" dirty="0"/>
              <a:t>to </a:t>
            </a:r>
            <a:r>
              <a:rPr lang="en-US" dirty="0" smtClean="0"/>
              <a:t>manage</a:t>
            </a:r>
            <a:endParaRPr lang="en-US" dirty="0"/>
          </a:p>
          <a:p>
            <a:r>
              <a:rPr lang="en-US" dirty="0" smtClean="0"/>
              <a:t>  More </a:t>
            </a:r>
            <a:r>
              <a:rPr lang="en-US" dirty="0"/>
              <a:t>tolerant on social issues </a:t>
            </a:r>
          </a:p>
          <a:p>
            <a:endParaRPr lang="en-US" dirty="0" smtClean="0"/>
          </a:p>
          <a:p>
            <a:r>
              <a:rPr lang="en-US" dirty="0" smtClean="0"/>
              <a:t>Values:</a:t>
            </a:r>
          </a:p>
          <a:p>
            <a:r>
              <a:rPr lang="en-US" dirty="0" smtClean="0"/>
              <a:t> close family ties, team </a:t>
            </a:r>
            <a:r>
              <a:rPr lang="en-US" dirty="0"/>
              <a:t>orientation, social responsibility, technology, and having fun at 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Millennial Generation (1983-2000)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3600" i="1" dirty="0" smtClean="0"/>
              <a:t>‘Instant </a:t>
            </a:r>
            <a:r>
              <a:rPr lang="en-US" sz="3600" i="1" dirty="0"/>
              <a:t>gratification’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91" y="1066800"/>
            <a:ext cx="726948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Baby Boomer / Millennial</a:t>
            </a:r>
            <a:br>
              <a:rPr lang="en-US" dirty="0" smtClean="0"/>
            </a:br>
            <a:r>
              <a:rPr lang="en-US" dirty="0" smtClean="0"/>
              <a:t>      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dirty="0"/>
              <a:t>1946-1964</a:t>
            </a:r>
            <a:r>
              <a:rPr lang="en-US" dirty="0" smtClean="0"/>
              <a:t>)     (</a:t>
            </a:r>
            <a:r>
              <a:rPr lang="en-US" dirty="0"/>
              <a:t>1983-2000)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91" y="1752600"/>
            <a:ext cx="8229600" cy="451713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000" dirty="0" smtClean="0"/>
              <a:t>Work/Career Life philosophies </a:t>
            </a:r>
            <a:r>
              <a:rPr lang="en-US" sz="3000" dirty="0"/>
              <a:t>are </a:t>
            </a:r>
            <a:r>
              <a:rPr lang="en-US" sz="3000" b="1" u="sng" dirty="0"/>
              <a:t>diametrically opposed</a:t>
            </a:r>
            <a:endParaRPr lang="en-US" sz="3000" u="sng" dirty="0"/>
          </a:p>
          <a:p>
            <a:endParaRPr lang="en-US" sz="3000" dirty="0"/>
          </a:p>
          <a:p>
            <a:r>
              <a:rPr lang="en-US" sz="3000" dirty="0"/>
              <a:t>Amplified: Neurosurgery</a:t>
            </a:r>
          </a:p>
        </p:txBody>
      </p:sp>
    </p:spTree>
    <p:extLst>
      <p:ext uri="{BB962C8B-B14F-4D97-AF65-F5344CB8AC3E}">
        <p14:creationId xmlns:p14="http://schemas.microsoft.com/office/powerpoint/2010/main" val="13444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3962400" cy="59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5548" y="1062990"/>
          <a:ext cx="7346689" cy="3989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594"/>
                <a:gridCol w="3930095"/>
              </a:tblGrid>
              <a:tr h="54864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610420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610420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795350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1424312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7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5548" y="1062991"/>
          <a:ext cx="7346689" cy="4201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594"/>
                <a:gridCol w="3930095"/>
              </a:tblGrid>
              <a:tr h="54864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Driven, strong work ethic</a:t>
                      </a: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Fiercely Independent, ambitious but lacking focus</a:t>
                      </a:r>
                    </a:p>
                    <a:p>
                      <a:pPr marL="0" marR="0"/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610420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795350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1424312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8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5548" y="1062990"/>
          <a:ext cx="7346689" cy="4414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594"/>
                <a:gridCol w="3930095"/>
              </a:tblGrid>
              <a:tr h="54864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Driven, strong work ethic</a:t>
                      </a: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Fiercely Independent, ambitious but lacking focus</a:t>
                      </a:r>
                    </a:p>
                    <a:p>
                      <a:pPr marL="0" marR="0"/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“Live to work”: work is a career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“Work to live”: work is a means to an end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795350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1424312">
                <a:tc>
                  <a:txBody>
                    <a:bodyPr/>
                    <a:lstStyle/>
                    <a:p>
                      <a:pPr marL="0" marR="0"/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5548" y="1062991"/>
          <a:ext cx="7346689" cy="4716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594"/>
                <a:gridCol w="3930095"/>
              </a:tblGrid>
              <a:tr h="54864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Driven, strong work ethic</a:t>
                      </a: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Fiercely Independent, ambitious but lacking focus</a:t>
                      </a:r>
                    </a:p>
                    <a:p>
                      <a:pPr marL="0" marR="0"/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“Live to work”: work is a career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“Work to live”: work is a means to an end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1097280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Work long hours to establish self- worth, identity and fulfillment 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Focus is children and family, life experiences (travel</a:t>
                      </a:r>
                      <a:r>
                        <a:rPr lang="mr-IN" sz="1800" dirty="0" smtClean="0">
                          <a:effectLst/>
                        </a:rPr>
                        <a:t>…</a:t>
                      </a:r>
                      <a:r>
                        <a:rPr lang="en-US" sz="1800" dirty="0" err="1" smtClean="0">
                          <a:effectLst/>
                        </a:rPr>
                        <a:t>etc</a:t>
                      </a:r>
                      <a:r>
                        <a:rPr lang="en-US" sz="1800" dirty="0" smtClean="0">
                          <a:effectLst/>
                        </a:rPr>
                        <a:t>)</a:t>
                      </a:r>
                    </a:p>
                    <a:p>
                      <a:pPr marL="0" marR="0"/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1424312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1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382445"/>
              </p:ext>
            </p:extLst>
          </p:nvPr>
        </p:nvGraphicFramePr>
        <p:xfrm>
          <a:off x="705548" y="1062990"/>
          <a:ext cx="7346689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594"/>
                <a:gridCol w="3930095"/>
              </a:tblGrid>
              <a:tr h="54864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Driven, strong work ethic</a:t>
                      </a: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Fiercely Independent, ambitious but lacking focus</a:t>
                      </a:r>
                    </a:p>
                    <a:p>
                      <a:pPr marL="0" marR="0"/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“Live to work”: work is a career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“Work to live”: work is a means to an end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822960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Work long hours to establish self- worth, identity and fulfillment 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Focus is children and </a:t>
                      </a:r>
                      <a:r>
                        <a:rPr lang="en-US" sz="1800" dirty="0" smtClean="0">
                          <a:effectLst/>
                        </a:rPr>
                        <a:t>family, life experiences (travel</a:t>
                      </a:r>
                      <a:r>
                        <a:rPr lang="mr-IN" sz="1800" dirty="0" smtClean="0">
                          <a:effectLst/>
                        </a:rPr>
                        <a:t>…</a:t>
                      </a:r>
                      <a:r>
                        <a:rPr lang="en-US" sz="1800" dirty="0" err="1" smtClean="0">
                          <a:effectLst/>
                        </a:rPr>
                        <a:t>etc</a:t>
                      </a:r>
                      <a:r>
                        <a:rPr lang="en-US" sz="1800" dirty="0" smtClean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164592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Workaholics who invented the </a:t>
                      </a:r>
                      <a:r>
                        <a:rPr lang="en-US" sz="1800" dirty="0" smtClean="0">
                          <a:effectLst/>
                        </a:rPr>
                        <a:t>&gt;60 </a:t>
                      </a:r>
                      <a:r>
                        <a:rPr lang="en-US" sz="1800" dirty="0" err="1">
                          <a:effectLst/>
                        </a:rPr>
                        <a:t>hr</a:t>
                      </a:r>
                      <a:r>
                        <a:rPr lang="en-US" sz="1800" dirty="0">
                          <a:effectLst/>
                        </a:rPr>
                        <a:t> work week. Visibility at workplace is the key (arrive early, stay late)</a:t>
                      </a:r>
                    </a:p>
                    <a:p>
                      <a:pPr marL="0" marR="0"/>
                      <a:r>
                        <a:rPr lang="en-US" sz="1800" dirty="0">
                          <a:effectLst/>
                        </a:rPr>
                        <a:t>Value time devoted.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Effective workers but gone at 5PM sharp. View work as a “gig” or something that fills the time between weekends.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effectLst>
                          <a:outerShdw blurRad="50800" dist="38100" dir="2700000" algn="tl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Value </a:t>
                      </a: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efficiency over time devoted.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4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124270"/>
              </p:ext>
            </p:extLst>
          </p:nvPr>
        </p:nvGraphicFramePr>
        <p:xfrm>
          <a:off x="520879" y="1271095"/>
          <a:ext cx="7957028" cy="394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0434"/>
                <a:gridCol w="4256594"/>
              </a:tblGrid>
              <a:tr h="711644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164592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  <a:latin typeface="Palatino" charset="0"/>
                          <a:ea typeface="Calibri" charset="0"/>
                        </a:rPr>
                        <a:t>Patient, Value “putting in the time”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E0E0E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Palatino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  <a:latin typeface="Palatino" charset="0"/>
                          <a:ea typeface="Calibri" charset="0"/>
                        </a:rPr>
                        <a:t>Impatient, Value immediate results. </a:t>
                      </a:r>
                      <a:r>
                        <a:rPr lang="en-US" sz="1800" dirty="0" smtClean="0">
                          <a:effectLst/>
                          <a:latin typeface="Palatino" charset="0"/>
                          <a:ea typeface="Calibri" charset="0"/>
                        </a:rPr>
                        <a:t>See </a:t>
                      </a:r>
                      <a:r>
                        <a:rPr lang="en-US" sz="1800" dirty="0">
                          <a:effectLst/>
                          <a:latin typeface="Palatino" charset="0"/>
                          <a:ea typeface="Calibri" charset="0"/>
                        </a:rPr>
                        <a:t>as a sign of disrespect any requirement to do things just because this is the way it has always been done or to pay one’s dues 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791778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791778">
                <a:tc>
                  <a:txBody>
                    <a:bodyPr/>
                    <a:lstStyle/>
                    <a:p>
                      <a:pPr marL="0" marR="0"/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0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902525"/>
              </p:ext>
            </p:extLst>
          </p:nvPr>
        </p:nvGraphicFramePr>
        <p:xfrm>
          <a:off x="520879" y="1271095"/>
          <a:ext cx="7957028" cy="394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0434"/>
                <a:gridCol w="4256594"/>
              </a:tblGrid>
              <a:tr h="711644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164592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  <a:latin typeface="Palatino" charset="0"/>
                          <a:ea typeface="Calibri" charset="0"/>
                        </a:rPr>
                        <a:t>Patient, Value “putting in the time”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E0E0E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Palatino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  <a:latin typeface="Palatino" charset="0"/>
                          <a:ea typeface="Calibri" charset="0"/>
                        </a:rPr>
                        <a:t>Impatient, Value immediate results. See as a sign of disrespect any requirement to do things just because this is the way it has always been done or to pay one’s dues 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791778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  <a:latin typeface="Palatino" charset="0"/>
                          <a:ea typeface="Calibri" charset="0"/>
                        </a:rPr>
                        <a:t>Loyal to careers and employers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  <a:p>
                      <a:pPr marL="0" marR="0"/>
                      <a:r>
                        <a:rPr lang="en-US" sz="1800">
                          <a:solidFill>
                            <a:srgbClr val="0E0E0E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Palatino" charset="0"/>
                          <a:ea typeface="Calibri" charset="0"/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  <a:latin typeface="Palatino" charset="0"/>
                          <a:ea typeface="Calibri" charset="0"/>
                        </a:rPr>
                        <a:t>“Me First“ attitude in work life.  Strong sense of entitlement.  Self-absorbed.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791778"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20879" y="1271095"/>
          <a:ext cx="7957028" cy="4246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0434"/>
                <a:gridCol w="4256594"/>
              </a:tblGrid>
              <a:tr h="711644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Millennial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/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164592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  <a:latin typeface="Palatino" charset="0"/>
                          <a:ea typeface="Calibri" charset="0"/>
                        </a:rPr>
                        <a:t>Patient, Value “putting in the time”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E0E0E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Palatino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  <a:latin typeface="Palatino" charset="0"/>
                          <a:ea typeface="Calibri" charset="0"/>
                        </a:rPr>
                        <a:t>Impatient, Value immediate results. See as a sign of disrespect any requirement to do things just because this is the way it has always been done or to pay one’s dues 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791778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  <a:latin typeface="Palatino" charset="0"/>
                          <a:ea typeface="Calibri" charset="0"/>
                        </a:rPr>
                        <a:t>Loyal to careers and employers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  <a:p>
                      <a:pPr marL="0" marR="0"/>
                      <a:r>
                        <a:rPr lang="en-US" sz="1800">
                          <a:solidFill>
                            <a:srgbClr val="0E0E0E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Palatino" charset="0"/>
                          <a:ea typeface="Calibri" charset="0"/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  <a:latin typeface="Palatino" charset="0"/>
                          <a:ea typeface="Calibri" charset="0"/>
                        </a:rPr>
                        <a:t>“Me First“ attitude in work life.  Strong sense of entitlement.  Self-absorbed.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1097280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  <a:latin typeface="Palatino" charset="0"/>
                          <a:ea typeface="Calibri" charset="0"/>
                        </a:rPr>
                        <a:t>Traditional work environment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E0E0E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Palatino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  <a:latin typeface="Palatino" charset="0"/>
                          <a:ea typeface="Calibri" charset="0"/>
                        </a:rPr>
                        <a:t>Friendly environments.  Respond poorly to inflexible hierarchical organizations.  Value flex time, job sharing, and sabbaticals.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4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00141" y="1373590"/>
          <a:ext cx="7003790" cy="2831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7129"/>
                <a:gridCol w="3746661"/>
              </a:tblGrid>
              <a:tr h="914381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/>
                        </a:rPr>
                        <a:t>Baby Boomer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 smtClean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Millennial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51435" marR="51435" marT="0" marB="0"/>
                </a:tc>
              </a:tr>
              <a:tr h="1917471"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If I retire, who am I?  My career defines 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I will likely retire early. I may want different experiences and may change careers. I may want to take a sabbatical to develop myself.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4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/>
          <a:lstStyle/>
          <a:p>
            <a:r>
              <a:rPr lang="en-US" smtClean="0"/>
              <a:t>Generational Differences: Counter </a:t>
            </a:r>
            <a:r>
              <a:rPr lang="en-US" dirty="0" smtClean="0"/>
              <a:t>Argument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26670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Top 1% applying to </a:t>
            </a:r>
            <a:r>
              <a:rPr lang="en-US" sz="3600" dirty="0" smtClean="0"/>
              <a:t>NSGY are </a:t>
            </a:r>
            <a:r>
              <a:rPr lang="en-US" sz="3600" smtClean="0"/>
              <a:t>equal across Generations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24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2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394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7"/>
            <a:ext cx="8229600" cy="47026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Different outlook on Work/Career?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Baby Boomers came of age during a time when diligently making your way up the corporate ladder was an approach that worked and was rewarded.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Millennials have grown up witnessing peers sacrificing and following the ’Rules towards Success’, with no reward at end.</a:t>
            </a:r>
          </a:p>
          <a:p>
            <a:endParaRPr lang="en-US" sz="2400" dirty="0"/>
          </a:p>
          <a:p>
            <a:r>
              <a:rPr lang="en-US" sz="2400" dirty="0" smtClean="0"/>
              <a:t>Psychological </a:t>
            </a:r>
            <a:r>
              <a:rPr lang="en-US" sz="2400" dirty="0"/>
              <a:t>toll of realizing that something you’d been told, and came to believe yourself, would be “worth it” — worth the loans, worth the </a:t>
            </a:r>
            <a:r>
              <a:rPr lang="en-US" sz="2400" dirty="0" smtClean="0"/>
              <a:t>time/labor— </a:t>
            </a:r>
            <a:r>
              <a:rPr lang="en-US" sz="2400" dirty="0"/>
              <a:t>isn’t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Different outlook on Work/Career?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 smtClean="0"/>
              <a:t>Millennials generally believe the System is broken, and that prior generations are to Blame.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1067"/>
            <a:ext cx="8229600" cy="1143000"/>
          </a:xfrm>
        </p:spPr>
        <p:txBody>
          <a:bodyPr/>
          <a:lstStyle/>
          <a:p>
            <a:r>
              <a:rPr lang="en-US" dirty="0" smtClean="0"/>
              <a:t>80 </a:t>
            </a:r>
            <a:r>
              <a:rPr lang="en-US" dirty="0" err="1" smtClean="0"/>
              <a:t>hr</a:t>
            </a:r>
            <a:r>
              <a:rPr lang="en-US" dirty="0" smtClean="0"/>
              <a:t> work week </a:t>
            </a:r>
            <a:r>
              <a:rPr lang="en-US" dirty="0" smtClean="0">
                <a:sym typeface="Symbol" charset="2"/>
              </a:rPr>
              <a:t> Normal Life Experience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17135"/>
          </a:xfrm>
        </p:spPr>
        <p:txBody>
          <a:bodyPr/>
          <a:lstStyle/>
          <a:p>
            <a:r>
              <a:rPr lang="en-US" sz="2800" u="sng" dirty="0" smtClean="0"/>
              <a:t>Junior Resident structure:</a:t>
            </a:r>
            <a:endParaRPr lang="en-US" sz="2800" u="sng" dirty="0"/>
          </a:p>
          <a:p>
            <a:r>
              <a:rPr lang="en-US" sz="2800" dirty="0" smtClean="0"/>
              <a:t>0500 </a:t>
            </a:r>
            <a:r>
              <a:rPr lang="mr-IN" sz="2800" dirty="0" smtClean="0"/>
              <a:t>–</a:t>
            </a:r>
            <a:r>
              <a:rPr lang="en-US" sz="2800" dirty="0" smtClean="0"/>
              <a:t> 1900 ‘Work time’ (in hospital)</a:t>
            </a:r>
          </a:p>
          <a:p>
            <a:r>
              <a:rPr lang="en-US" sz="2800" dirty="0" smtClean="0"/>
              <a:t>1900 </a:t>
            </a:r>
            <a:r>
              <a:rPr lang="mr-IN" sz="2800" dirty="0" smtClean="0"/>
              <a:t>–</a:t>
            </a:r>
            <a:r>
              <a:rPr lang="en-US" sz="2800" dirty="0" smtClean="0"/>
              <a:t> 0500 ‘Home’ mode (offline)</a:t>
            </a:r>
          </a:p>
          <a:p>
            <a:endParaRPr lang="en-US" sz="2800" dirty="0" smtClean="0"/>
          </a:p>
          <a:p>
            <a:r>
              <a:rPr lang="en-US" sz="2800" dirty="0" smtClean="0"/>
              <a:t>Spouses expect them home for dinner, every night</a:t>
            </a:r>
          </a:p>
          <a:p>
            <a:r>
              <a:rPr lang="en-US" sz="2800" dirty="0" smtClean="0"/>
              <a:t>Make plans with friends, on a weeknight</a:t>
            </a:r>
          </a:p>
          <a:p>
            <a:r>
              <a:rPr lang="en-US" sz="2800" dirty="0" smtClean="0"/>
              <a:t>Watch latest Game of Thrones episode</a:t>
            </a:r>
          </a:p>
          <a:p>
            <a:endParaRPr lang="en-US" sz="2800" dirty="0" smtClean="0"/>
          </a:p>
          <a:p>
            <a:r>
              <a:rPr lang="en-US" sz="2800" dirty="0" smtClean="0"/>
              <a:t>Fill these offline hours to create a sense of </a:t>
            </a:r>
            <a:r>
              <a:rPr lang="en-US" sz="2800" u="sng" dirty="0" smtClean="0"/>
              <a:t>Normalcy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424" y="1447800"/>
            <a:ext cx="2525443" cy="141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Keeping up with the Joneses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83770"/>
            <a:ext cx="6705600" cy="4717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83671"/>
            <a:ext cx="38862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1067"/>
            <a:ext cx="8229600" cy="1143000"/>
          </a:xfrm>
        </p:spPr>
        <p:txBody>
          <a:bodyPr/>
          <a:lstStyle/>
          <a:p>
            <a:r>
              <a:rPr lang="en-US" dirty="0" smtClean="0"/>
              <a:t>80 </a:t>
            </a:r>
            <a:r>
              <a:rPr lang="en-US" dirty="0" err="1" smtClean="0"/>
              <a:t>hr</a:t>
            </a:r>
            <a:r>
              <a:rPr lang="en-US" dirty="0" smtClean="0"/>
              <a:t> work week </a:t>
            </a:r>
            <a:r>
              <a:rPr lang="en-US" dirty="0" smtClean="0">
                <a:sym typeface="Symbol" charset="2"/>
              </a:rPr>
              <a:t> Normal Life Experience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17135"/>
          </a:xfrm>
        </p:spPr>
        <p:txBody>
          <a:bodyPr/>
          <a:lstStyle/>
          <a:p>
            <a:endParaRPr lang="en-US" dirty="0"/>
          </a:p>
          <a:p>
            <a:r>
              <a:rPr lang="en-US" sz="2800" dirty="0" smtClean="0"/>
              <a:t>What is not always happening:</a:t>
            </a:r>
          </a:p>
          <a:p>
            <a:endParaRPr lang="en-US" sz="2800" dirty="0" smtClean="0"/>
          </a:p>
          <a:p>
            <a:r>
              <a:rPr lang="en-US" sz="2800" dirty="0" smtClean="0"/>
              <a:t>	Reading, preparing for tomorrow’s case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Written Board prep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Research </a:t>
            </a:r>
          </a:p>
          <a:p>
            <a:r>
              <a:rPr lang="en-US" sz="2800" dirty="0" smtClean="0"/>
              <a:t>	Writing manuscript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95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‘Wellness’ as Double Edge Sword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must carefully monitor ourselves and how we message to the Next Generation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Nsgy</a:t>
            </a:r>
            <a:r>
              <a:rPr lang="en-US" dirty="0" smtClean="0"/>
              <a:t> Residency is no walk in the park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269480" cy="994172"/>
          </a:xfrm>
        </p:spPr>
        <p:txBody>
          <a:bodyPr/>
          <a:lstStyle/>
          <a:p>
            <a:pPr algn="ctr"/>
            <a:r>
              <a:rPr lang="en-US" dirty="0" smtClean="0"/>
              <a:t>This is not your </a:t>
            </a:r>
            <a:r>
              <a:rPr lang="en-US" dirty="0"/>
              <a:t>P</a:t>
            </a:r>
            <a:r>
              <a:rPr lang="en-US" dirty="0" smtClean="0"/>
              <a:t>rogram </a:t>
            </a:r>
            <a:r>
              <a:rPr lang="en-US" dirty="0"/>
              <a:t>D</a:t>
            </a:r>
            <a:r>
              <a:rPr lang="en-US" dirty="0" smtClean="0"/>
              <a:t>irector’s Residency Program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40" y="2057400"/>
            <a:ext cx="3962400" cy="39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927100"/>
            <a:ext cx="88773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 Selection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98" y="2438400"/>
            <a:ext cx="5631431" cy="3750766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9365" y="1295400"/>
            <a:ext cx="6518698" cy="2597046"/>
          </a:xfrm>
        </p:spPr>
        <p:txBody>
          <a:bodyPr>
            <a:normAutofit/>
          </a:bodyPr>
          <a:lstStyle/>
          <a:p>
            <a:r>
              <a:rPr lang="en-US" sz="2325" dirty="0"/>
              <a:t>Attrition rates during Neurosurgery residency training have been stable at 15-20% </a:t>
            </a:r>
          </a:p>
          <a:p>
            <a:endParaRPr lang="en-US" sz="2325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16" y="2134588"/>
            <a:ext cx="4465784" cy="2482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26" y="857250"/>
            <a:ext cx="5386609" cy="300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06" y="3859243"/>
            <a:ext cx="3094212" cy="2064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79" y="3622935"/>
            <a:ext cx="1049211" cy="2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7"/>
          <a:stretch/>
        </p:blipFill>
        <p:spPr>
          <a:xfrm>
            <a:off x="0" y="1651778"/>
            <a:ext cx="4540730" cy="3844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94" y="1651779"/>
            <a:ext cx="4366583" cy="35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Attrition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391400" cy="4114800"/>
          </a:xfrm>
        </p:spPr>
        <p:txBody>
          <a:bodyPr>
            <a:normAutofit/>
          </a:bodyPr>
          <a:lstStyle/>
          <a:p>
            <a:r>
              <a:rPr lang="en-US" sz="2325" dirty="0"/>
              <a:t>O</a:t>
            </a:r>
            <a:r>
              <a:rPr lang="en-US" sz="2325" dirty="0" smtClean="0"/>
              <a:t>ur </a:t>
            </a:r>
            <a:r>
              <a:rPr lang="en-US" sz="2325" dirty="0"/>
              <a:t>duty as neurosurgery resident educators is </a:t>
            </a:r>
            <a:r>
              <a:rPr lang="en-US" sz="2325" dirty="0" smtClean="0"/>
              <a:t>two-fold</a:t>
            </a:r>
            <a:r>
              <a:rPr lang="en-US" sz="2325" dirty="0"/>
              <a:t>: </a:t>
            </a:r>
            <a:endParaRPr lang="en-US" sz="2325" dirty="0" smtClean="0"/>
          </a:p>
          <a:p>
            <a:endParaRPr lang="en-US" sz="2325" dirty="0"/>
          </a:p>
          <a:p>
            <a:pPr algn="ctr"/>
            <a:r>
              <a:rPr lang="en-US" sz="2325" b="1" dirty="0" smtClean="0"/>
              <a:t>supporters</a:t>
            </a:r>
            <a:r>
              <a:rPr lang="en-US" sz="2325" b="1" dirty="0"/>
              <a:t>, mentors and nurturers of </a:t>
            </a:r>
            <a:r>
              <a:rPr lang="en-US" sz="2325" b="1" dirty="0" smtClean="0"/>
              <a:t>individuals</a:t>
            </a:r>
          </a:p>
          <a:p>
            <a:pPr algn="ctr"/>
            <a:endParaRPr lang="en-US" sz="2325" b="1" dirty="0" smtClean="0"/>
          </a:p>
          <a:p>
            <a:pPr algn="ctr"/>
            <a:r>
              <a:rPr lang="en-US" sz="2325" b="1" dirty="0" smtClean="0"/>
              <a:t> </a:t>
            </a:r>
            <a:r>
              <a:rPr lang="en-US" sz="2325" b="1" i="1" u="sng" dirty="0" smtClean="0"/>
              <a:t>and</a:t>
            </a:r>
            <a:r>
              <a:rPr lang="en-US" sz="2325" b="1" dirty="0" smtClean="0"/>
              <a:t> </a:t>
            </a:r>
          </a:p>
          <a:p>
            <a:pPr algn="ctr"/>
            <a:endParaRPr lang="en-US" sz="2325" b="1" dirty="0" smtClean="0"/>
          </a:p>
          <a:p>
            <a:pPr algn="ctr"/>
            <a:r>
              <a:rPr lang="en-US" sz="2325" b="1" dirty="0" smtClean="0"/>
              <a:t>protectors of patients and guardians of the subspecialty</a:t>
            </a:r>
            <a:r>
              <a:rPr lang="en-US" sz="2325" b="1" dirty="0"/>
              <a:t>.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67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7"/>
            <a:ext cx="8167533" cy="43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Attrition Rates: Goal should </a:t>
            </a:r>
            <a:r>
              <a:rPr lang="en-US" i="1" dirty="0" smtClean="0"/>
              <a:t>not</a:t>
            </a:r>
            <a:r>
              <a:rPr lang="en-US" dirty="0" smtClean="0"/>
              <a:t> be 100%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343400"/>
          </a:xfrm>
        </p:spPr>
        <p:txBody>
          <a:bodyPr>
            <a:normAutofit/>
          </a:bodyPr>
          <a:lstStyle/>
          <a:p>
            <a:r>
              <a:rPr lang="en-US" sz="2325" dirty="0" smtClean="0"/>
              <a:t>Resident attrition at Home Program</a:t>
            </a:r>
            <a:endParaRPr lang="en-US" sz="2325" dirty="0"/>
          </a:p>
          <a:p>
            <a:endParaRPr lang="en-US" sz="2325" dirty="0" smtClean="0"/>
          </a:p>
          <a:p>
            <a:r>
              <a:rPr lang="en-US" sz="2325" dirty="0" smtClean="0"/>
              <a:t>As PD, I felt ‘the heat’; poor reflection on program?</a:t>
            </a:r>
          </a:p>
          <a:p>
            <a:endParaRPr lang="en-US" sz="2325" dirty="0"/>
          </a:p>
          <a:p>
            <a:r>
              <a:rPr lang="en-US" sz="2325" dirty="0" smtClean="0"/>
              <a:t>We must protect against this.  </a:t>
            </a:r>
          </a:p>
          <a:p>
            <a:r>
              <a:rPr lang="en-US" sz="2325" dirty="0" smtClean="0"/>
              <a:t>Only Neurosurgeons can determine who is fit to be a Neurosurgeon</a:t>
            </a:r>
          </a:p>
          <a:p>
            <a:r>
              <a:rPr lang="en-US" sz="2325" dirty="0" smtClean="0"/>
              <a:t>Must maintain the highest of standards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41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Millennials are </a:t>
            </a:r>
            <a:r>
              <a:rPr lang="en-US" dirty="0" err="1" smtClean="0"/>
              <a:t>Savy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‘know their rights’</a:t>
            </a:r>
          </a:p>
          <a:p>
            <a:endParaRPr lang="en-US" dirty="0" smtClean="0"/>
          </a:p>
          <a:p>
            <a:r>
              <a:rPr lang="en-US" dirty="0"/>
              <a:t>Anyone who uses the term ‘hostile work environment’ when referring to chief residents, knows their </a:t>
            </a:r>
            <a:r>
              <a:rPr lang="en-US" dirty="0" smtClean="0"/>
              <a:t>HR handbook</a:t>
            </a:r>
          </a:p>
          <a:p>
            <a:endParaRPr lang="en-US" dirty="0" smtClean="0"/>
          </a:p>
          <a:p>
            <a:r>
              <a:rPr lang="en-US" dirty="0" smtClean="0"/>
              <a:t>May use 80 </a:t>
            </a:r>
            <a:r>
              <a:rPr lang="en-US" dirty="0" err="1" smtClean="0"/>
              <a:t>hr</a:t>
            </a:r>
            <a:r>
              <a:rPr lang="en-US" dirty="0" smtClean="0"/>
              <a:t> work week as a trump card</a:t>
            </a:r>
          </a:p>
          <a:p>
            <a:endParaRPr lang="en-US" dirty="0"/>
          </a:p>
          <a:p>
            <a:r>
              <a:rPr lang="en-US" dirty="0" smtClean="0"/>
              <a:t>They know they can ‘avenge’ program on ACGME survey</a:t>
            </a:r>
          </a:p>
          <a:p>
            <a:endParaRPr lang="en-US" dirty="0"/>
          </a:p>
          <a:p>
            <a:r>
              <a:rPr lang="en-US" dirty="0" smtClean="0"/>
              <a:t>The ‘Power’ scales may become tipped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559" y="274637"/>
            <a:ext cx="2306241" cy="199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Unprepared resident shows up to the O.R., resident consented patient for the wrong procedure, didn’t get a history or examine the patient, and hasn’t read up on the relevant anatomy.  </a:t>
            </a:r>
          </a:p>
          <a:p>
            <a:endParaRPr lang="en-US" sz="2800" dirty="0"/>
          </a:p>
          <a:p>
            <a:r>
              <a:rPr lang="en-US" sz="2800" dirty="0"/>
              <a:t>The resident is </a:t>
            </a:r>
            <a:r>
              <a:rPr lang="en-US" sz="2800" dirty="0" smtClean="0"/>
              <a:t>told to leave the </a:t>
            </a:r>
            <a:r>
              <a:rPr lang="en-US" sz="2800" dirty="0"/>
              <a:t>O.R. by the attending.</a:t>
            </a:r>
          </a:p>
        </p:txBody>
      </p:sp>
    </p:spTree>
    <p:extLst>
      <p:ext uri="{BB962C8B-B14F-4D97-AF65-F5344CB8AC3E}">
        <p14:creationId xmlns:p14="http://schemas.microsoft.com/office/powerpoint/2010/main" val="21160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While Millennials are </a:t>
            </a:r>
            <a:r>
              <a:rPr lang="en-US" sz="2800" dirty="0" err="1" smtClean="0"/>
              <a:t>Savy</a:t>
            </a:r>
            <a:r>
              <a:rPr lang="en-US" sz="2800" dirty="0" smtClean="0"/>
              <a:t> on some topics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They appear to need supervision in other areas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50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have Adapted my approach as 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I must voice maxims that I took for granted</a:t>
            </a:r>
          </a:p>
          <a:p>
            <a:endParaRPr lang="en-US" u="sng" dirty="0"/>
          </a:p>
          <a:p>
            <a:r>
              <a:rPr lang="en-US" i="1" u="sng" dirty="0"/>
              <a:t>My Assumption: </a:t>
            </a:r>
            <a:r>
              <a:rPr lang="en-US" i="1" u="sng" dirty="0" smtClean="0"/>
              <a:t>Adult learners that can prioritize, organize and follow through on independent learning</a:t>
            </a:r>
            <a:endParaRPr lang="en-US" i="1" u="sng" dirty="0"/>
          </a:p>
          <a:p>
            <a:endParaRPr lang="en-US" dirty="0" smtClean="0"/>
          </a:p>
          <a:p>
            <a:r>
              <a:rPr lang="en-US" i="1" dirty="0" smtClean="0"/>
              <a:t>“Career prep doesn’t end at 80 hours”</a:t>
            </a:r>
          </a:p>
          <a:p>
            <a:endParaRPr lang="en-US" i="1" dirty="0"/>
          </a:p>
          <a:p>
            <a:r>
              <a:rPr lang="en-US" i="1" dirty="0" smtClean="0"/>
              <a:t>“Set aside time in the evenings/weekends for Reading”</a:t>
            </a:r>
          </a:p>
          <a:p>
            <a:endParaRPr lang="en-US" i="1" dirty="0" smtClean="0"/>
          </a:p>
          <a:p>
            <a:r>
              <a:rPr lang="en-US" i="1" dirty="0" smtClean="0"/>
              <a:t>“You will not learn everything you need to learn in NSGY just by clocking in and out on clinical service”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001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have Adapted my approach as 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Feedback</a:t>
            </a:r>
          </a:p>
          <a:p>
            <a:endParaRPr lang="en-US" u="sng" dirty="0" smtClean="0"/>
          </a:p>
          <a:p>
            <a:r>
              <a:rPr lang="en-US" i="1" u="sng" dirty="0" smtClean="0"/>
              <a:t>Our Assumption: If you don’t hear anything you’re doing a good job</a:t>
            </a:r>
          </a:p>
          <a:p>
            <a:endParaRPr lang="en-US" i="1" u="sng" dirty="0"/>
          </a:p>
          <a:p>
            <a:r>
              <a:rPr lang="en-US" dirty="0" smtClean="0"/>
              <a:t>Immediate, specific, face </a:t>
            </a:r>
            <a:r>
              <a:rPr lang="mr-IN" dirty="0" smtClean="0"/>
              <a:t>–</a:t>
            </a:r>
            <a:r>
              <a:rPr lang="en-US" dirty="0" smtClean="0"/>
              <a:t> face </a:t>
            </a:r>
          </a:p>
          <a:p>
            <a:endParaRPr lang="en-US" dirty="0"/>
          </a:p>
          <a:p>
            <a:r>
              <a:rPr lang="en-US" dirty="0" smtClean="0"/>
              <a:t>Negative </a:t>
            </a:r>
            <a:r>
              <a:rPr lang="en-US" i="1" dirty="0" smtClean="0"/>
              <a:t>and</a:t>
            </a:r>
            <a:r>
              <a:rPr lang="en-US" dirty="0" smtClean="0"/>
              <a:t> Positive</a:t>
            </a:r>
          </a:p>
          <a:p>
            <a:endParaRPr lang="en-US" dirty="0"/>
          </a:p>
          <a:p>
            <a:r>
              <a:rPr lang="en-US" dirty="0" smtClean="0"/>
              <a:t>During/After every case, every consult, every patient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8800"/>
            <a:ext cx="41840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this at your program: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Scenario:</a:t>
            </a: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			</a:t>
            </a:r>
            <a:r>
              <a:rPr lang="en-US" sz="2400" dirty="0" smtClean="0"/>
              <a:t>500k full time NSGY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Vs.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250k </a:t>
            </a:r>
            <a:r>
              <a:rPr lang="en-US" sz="2400" dirty="0" smtClean="0"/>
              <a:t>½ time NSGY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590800" y="2209800"/>
            <a:ext cx="4267200" cy="3352800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10001" r="526" b="26666"/>
          <a:stretch/>
        </p:blipFill>
        <p:spPr>
          <a:xfrm>
            <a:off x="1828800" y="152400"/>
            <a:ext cx="5105400" cy="58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3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Hope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Hope</a:t>
            </a:r>
            <a:r>
              <a:rPr lang="mr-IN" dirty="0" smtClean="0"/>
              <a:t>…</a:t>
            </a:r>
            <a:r>
              <a:rPr lang="en-US" dirty="0" smtClean="0"/>
              <a:t> (with our help)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2787" y="1131570"/>
            <a:ext cx="12310673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4668" y="1131570"/>
            <a:ext cx="726948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bg1"/>
                </a:solidFill>
              </a:rPr>
              <a:t>Tech, Tech, Tech</a:t>
            </a:r>
          </a:p>
        </p:txBody>
      </p:sp>
    </p:spTree>
    <p:extLst>
      <p:ext uri="{BB962C8B-B14F-4D97-AF65-F5344CB8AC3E}">
        <p14:creationId xmlns:p14="http://schemas.microsoft.com/office/powerpoint/2010/main" val="13485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 outcome: Does Resident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9248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A) </a:t>
            </a:r>
            <a:r>
              <a:rPr lang="en-US" sz="2400" dirty="0" smtClean="0"/>
              <a:t>Vow </a:t>
            </a:r>
            <a:r>
              <a:rPr lang="en-US" sz="2400" dirty="0"/>
              <a:t>to never let this happen again and make a list of ways to earn the trust and respect of </a:t>
            </a:r>
            <a:r>
              <a:rPr lang="en-US" sz="2400" dirty="0" smtClean="0"/>
              <a:t>their </a:t>
            </a:r>
            <a:r>
              <a:rPr lang="en-US" sz="2400" dirty="0"/>
              <a:t>faculty and colleagues</a:t>
            </a:r>
          </a:p>
          <a:p>
            <a:endParaRPr lang="en-US" sz="2400" dirty="0"/>
          </a:p>
          <a:p>
            <a:r>
              <a:rPr lang="en-US" sz="2400" dirty="0"/>
              <a:t>B) Go </a:t>
            </a:r>
            <a:r>
              <a:rPr lang="en-US" sz="2400" dirty="0" smtClean="0"/>
              <a:t>directly to </a:t>
            </a:r>
            <a:r>
              <a:rPr lang="en-US" sz="2400" dirty="0"/>
              <a:t>the GME office and file a complaint that the faculty member is interfering with their education</a:t>
            </a:r>
          </a:p>
        </p:txBody>
      </p:sp>
    </p:spTree>
    <p:extLst>
      <p:ext uri="{BB962C8B-B14F-4D97-AF65-F5344CB8AC3E}">
        <p14:creationId xmlns:p14="http://schemas.microsoft.com/office/powerpoint/2010/main" val="6641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must be done?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Millennial: Destiny = Tech Advancements</a:t>
            </a:r>
          </a:p>
          <a:p>
            <a:endParaRPr lang="en-US" sz="3200" dirty="0"/>
          </a:p>
          <a:p>
            <a:r>
              <a:rPr lang="en-US" sz="3200" dirty="0" smtClean="0"/>
              <a:t>All of Us: Duty = Mentorship / Inspiration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56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2286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Shape their World View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do not Inspire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RVUs</a:t>
            </a:r>
          </a:p>
          <a:p>
            <a:r>
              <a:rPr lang="en-US" sz="3600" dirty="0" smtClean="0"/>
              <a:t>       CAUTI</a:t>
            </a:r>
          </a:p>
          <a:p>
            <a:r>
              <a:rPr lang="en-US" sz="3600" dirty="0"/>
              <a:t>	 </a:t>
            </a:r>
            <a:r>
              <a:rPr lang="en-US" sz="3600" dirty="0" smtClean="0"/>
              <a:t>       HCAPS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</a:t>
            </a:r>
            <a:r>
              <a:rPr lang="en-US" sz="3600" dirty="0"/>
              <a:t> </a:t>
            </a:r>
            <a:r>
              <a:rPr lang="en-US" sz="3600" dirty="0" smtClean="0"/>
              <a:t>       CPTs								 Bundling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			EMR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				</a:t>
            </a:r>
            <a:r>
              <a:rPr lang="en-US" sz="3600" dirty="0" err="1" smtClean="0"/>
              <a:t>etc</a:t>
            </a:r>
            <a:r>
              <a:rPr lang="en-US" sz="3600" dirty="0" smtClean="0"/>
              <a:t> </a:t>
            </a:r>
            <a:r>
              <a:rPr lang="en-US" sz="3600" dirty="0" err="1" smtClean="0"/>
              <a:t>etc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59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99"/>
            <a:ext cx="9144000" cy="5912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67" y="0"/>
            <a:ext cx="1282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Professionalism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Doctoring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Patient Ownership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There is no Greater Joy, than working hard at work worth Doing.</a:t>
            </a:r>
          </a:p>
        </p:txBody>
      </p:sp>
    </p:spTree>
    <p:extLst>
      <p:ext uri="{BB962C8B-B14F-4D97-AF65-F5344CB8AC3E}">
        <p14:creationId xmlns:p14="http://schemas.microsoft.com/office/powerpoint/2010/main" val="18569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There is no Greater Joy, than working hard at work worth Doing</a:t>
            </a:r>
            <a:r>
              <a:rPr lang="en-US" sz="3600" dirty="0" smtClean="0"/>
              <a:t>.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We just need to minimize the ’other stuff’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42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7200"/>
            <a:ext cx="4114800" cy="55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 outcome: Does Resident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9248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A) </a:t>
            </a:r>
            <a:r>
              <a:rPr lang="en-US" sz="2400" dirty="0" smtClean="0"/>
              <a:t>Vow </a:t>
            </a:r>
            <a:r>
              <a:rPr lang="en-US" sz="2400" dirty="0"/>
              <a:t>to never let this happen again and make a list of ways to earn the trust and respect of </a:t>
            </a:r>
            <a:r>
              <a:rPr lang="en-US" sz="2400" dirty="0" smtClean="0"/>
              <a:t>their </a:t>
            </a:r>
            <a:r>
              <a:rPr lang="en-US" sz="2400" dirty="0"/>
              <a:t>faculty and colleagues</a:t>
            </a:r>
          </a:p>
          <a:p>
            <a:endParaRPr lang="en-US" sz="2400" dirty="0"/>
          </a:p>
          <a:p>
            <a:r>
              <a:rPr lang="en-US" sz="2400" dirty="0"/>
              <a:t>B) Go </a:t>
            </a:r>
            <a:r>
              <a:rPr lang="en-US" sz="2400" dirty="0" smtClean="0"/>
              <a:t>directly to </a:t>
            </a:r>
            <a:r>
              <a:rPr lang="en-US" sz="2400" dirty="0"/>
              <a:t>the GME office and file a complaint that the faculty member is interfering with their education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3352800"/>
            <a:ext cx="7924800" cy="7620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55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Junior resident has been slacking on service, not following up on results, skipping patients on rounds, calling about consults without formulating a plan.  </a:t>
            </a:r>
          </a:p>
          <a:p>
            <a:endParaRPr lang="en-US" sz="2400" dirty="0"/>
          </a:p>
          <a:p>
            <a:r>
              <a:rPr lang="en-US" sz="2400" dirty="0"/>
              <a:t>Chief resident calls resident out: telling junior resident to ‘up their game</a:t>
            </a:r>
            <a:r>
              <a:rPr lang="en-US" sz="2400" dirty="0" smtClean="0"/>
              <a:t>’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69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USCHealth_digital">
      <a:dk1>
        <a:srgbClr val="005288"/>
      </a:dk1>
      <a:lt1>
        <a:srgbClr val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15188</TotalTime>
  <Words>2008</Words>
  <Application>Microsoft Macintosh PowerPoint</Application>
  <PresentationFormat>On-screen Show (4:3)</PresentationFormat>
  <Paragraphs>323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Arial Black</vt:lpstr>
      <vt:lpstr>Calibri</vt:lpstr>
      <vt:lpstr>Century Schoolbook</vt:lpstr>
      <vt:lpstr>Palatino</vt:lpstr>
      <vt:lpstr>Symbol</vt:lpstr>
      <vt:lpstr>Times New Roman</vt:lpstr>
      <vt:lpstr>Wingdings 2</vt:lpstr>
      <vt:lpstr>Arial</vt:lpstr>
      <vt:lpstr>Office Theme</vt:lpstr>
      <vt:lpstr>View</vt:lpstr>
      <vt:lpstr>Training the Current Generation </vt:lpstr>
      <vt:lpstr>Training the Current Generation </vt:lpstr>
      <vt:lpstr>PowerPoint Presentation</vt:lpstr>
      <vt:lpstr>PowerPoint Presentation</vt:lpstr>
      <vt:lpstr>This is not your Program Director’s Residency Program</vt:lpstr>
      <vt:lpstr>Case 1</vt:lpstr>
      <vt:lpstr>Case 1 outcome: Does Resident…</vt:lpstr>
      <vt:lpstr>Case 1 outcome: Does Resident…</vt:lpstr>
      <vt:lpstr>Case 2</vt:lpstr>
      <vt:lpstr>Case 2 outcome: Does Resident…</vt:lpstr>
      <vt:lpstr>Case 2 outcome: Does Resident…</vt:lpstr>
      <vt:lpstr>Case 3</vt:lpstr>
      <vt:lpstr>Case 3 outcome: Do Residents…</vt:lpstr>
      <vt:lpstr>Case 3 outcome: Do Residents…</vt:lpstr>
      <vt:lpstr>Intrinsic Generational Considerations:   Baby Boomers vs. Millennials </vt:lpstr>
      <vt:lpstr>Disclosures</vt:lpstr>
      <vt:lpstr>PowerPoint Presentation</vt:lpstr>
      <vt:lpstr>Xennials: the ‘microgeneration’ between gen-Xers and millennials </vt:lpstr>
      <vt:lpstr>Xennials: What it really means</vt:lpstr>
      <vt:lpstr>Millennial Generation (1983-2000)</vt:lpstr>
      <vt:lpstr>PowerPoint Presentation</vt:lpstr>
      <vt:lpstr>PowerPoint Presentation</vt:lpstr>
      <vt:lpstr>Millennial Generation (1983-2000)  Events that Shaped them</vt:lpstr>
      <vt:lpstr>Millennial Generation (1983-2000)</vt:lpstr>
      <vt:lpstr>PowerPoint Presentation</vt:lpstr>
      <vt:lpstr>PowerPoint Presentation</vt:lpstr>
      <vt:lpstr>Millennial Generation (1983-2000)</vt:lpstr>
      <vt:lpstr>Millennial Generation (1983-2000)</vt:lpstr>
      <vt:lpstr>Baby Boomer / Millennial       (1946-1964)     (1983-2000)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Generational Differences: Counter Argument</vt:lpstr>
      <vt:lpstr>PowerPoint Presentation</vt:lpstr>
      <vt:lpstr>Top 1%</vt:lpstr>
      <vt:lpstr>Why Different outlook on Work/Career?</vt:lpstr>
      <vt:lpstr>Why Different outlook on Work/Career?</vt:lpstr>
      <vt:lpstr>80 hr work week  Normal Life Experience </vt:lpstr>
      <vt:lpstr>The new Keeping up with the Joneses</vt:lpstr>
      <vt:lpstr>80 hr work week  Normal Life Experience </vt:lpstr>
      <vt:lpstr>‘Wellness’ as Double Edge Sword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Resident Selection process</vt:lpstr>
      <vt:lpstr>PowerPoint Presentation</vt:lpstr>
      <vt:lpstr>PowerPoint Presentation</vt:lpstr>
      <vt:lpstr>Attrition Rates</vt:lpstr>
      <vt:lpstr>PowerPoint Presentation</vt:lpstr>
      <vt:lpstr>Attrition Rates: Goal should not be 100%</vt:lpstr>
      <vt:lpstr>Millennials are Savy</vt:lpstr>
      <vt:lpstr>PowerPoint Presentation</vt:lpstr>
      <vt:lpstr>I have Adapted my approach as PD</vt:lpstr>
      <vt:lpstr>I have Adapted my approach as PD</vt:lpstr>
      <vt:lpstr>Millennials</vt:lpstr>
      <vt:lpstr>Try this at your program:</vt:lpstr>
      <vt:lpstr>PowerPoint Presentation</vt:lpstr>
      <vt:lpstr>PowerPoint Presentation</vt:lpstr>
      <vt:lpstr>There is Hope…</vt:lpstr>
      <vt:lpstr>There is Hope… (with our help)</vt:lpstr>
      <vt:lpstr>PowerPoint Presentation</vt:lpstr>
      <vt:lpstr>What must be done?</vt:lpstr>
      <vt:lpstr>PowerPoint Presentation</vt:lpstr>
      <vt:lpstr>These do not Inspire</vt:lpstr>
      <vt:lpstr>PowerPoint Presentation</vt:lpstr>
      <vt:lpstr>Professionalism   Doctoring  Patient Ownership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Sierra Wellness Program</dc:title>
  <dc:creator>Larrew, Thomas</dc:creator>
  <cp:lastModifiedBy>Spiotta, Alejandro M.</cp:lastModifiedBy>
  <cp:revision>92</cp:revision>
  <dcterms:modified xsi:type="dcterms:W3CDTF">2019-05-20T14:06:07Z</dcterms:modified>
</cp:coreProperties>
</file>