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3" r:id="rId2"/>
    <p:sldId id="271" r:id="rId3"/>
    <p:sldId id="27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B27"/>
    <a:srgbClr val="0C2885"/>
    <a:srgbClr val="0D2989"/>
    <a:srgbClr val="000089"/>
    <a:srgbClr val="00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38" autoAdjust="0"/>
    <p:restoredTop sz="81679" autoAdjust="0"/>
  </p:normalViewPr>
  <p:slideViewPr>
    <p:cSldViewPr snapToGrid="0" snapToObjects="1">
      <p:cViewPr varScale="1">
        <p:scale>
          <a:sx n="75" d="100"/>
          <a:sy n="75" d="100"/>
        </p:scale>
        <p:origin x="-12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84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18F2C-33AF-DE41-985D-0EB9BE89D48C}" type="datetimeFigureOut">
              <a:rPr lang="en-US" smtClean="0"/>
              <a:t>5/18/19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9899C-AD54-7642-AF7A-8DFF6CCB9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6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Chair since 2000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9899C-AD54-7642-AF7A-8DFF6CCB9F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69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Chair since 2000, Johns Hopkins University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Hunterian</a:t>
            </a:r>
            <a:r>
              <a:rPr lang="en-US" baseline="0" dirty="0" smtClean="0"/>
              <a:t> laboratory since 1984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2011 Hopkins commencement speech, 1996 J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ohns Hopkins Professors Award for Excellence in Teaching. In 1998, he was elected to the Institute of Medicine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9899C-AD54-7642-AF7A-8DFF6CCB9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2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8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CA3B99-BF54-2546-A51B-F799FB602508}" type="datetimeFigureOut">
              <a:rPr lang="en-US" smtClean="0"/>
              <a:t>5/18/19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2B64-A83E-BF44-8EE7-FEFA439EB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9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00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6600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Tahoma"/>
                <a:cs typeface="Tahoma"/>
              </a:defRPr>
            </a:lvl1pPr>
            <a:lvl2pPr marL="742950" indent="-285750">
              <a:buClr>
                <a:srgbClr val="FF6600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Tahoma"/>
                <a:cs typeface="Tahoma"/>
              </a:defRPr>
            </a:lvl2pPr>
            <a:lvl3pPr marL="1143000" indent="-228600">
              <a:buClr>
                <a:srgbClr val="FF6600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Tahoma"/>
                <a:cs typeface="Tahoma"/>
              </a:defRPr>
            </a:lvl3pPr>
            <a:lvl4pPr marL="1600200" indent="-228600">
              <a:buClr>
                <a:srgbClr val="FF6600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Tahoma"/>
                <a:cs typeface="Tahoma"/>
              </a:defRPr>
            </a:lvl4pPr>
            <a:lvl5pPr marL="2057400" indent="-228600">
              <a:buClr>
                <a:srgbClr val="FF6600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CA3B99-BF54-2546-A51B-F799FB602508}" type="datetimeFigureOut">
              <a:rPr lang="en-US" smtClean="0"/>
              <a:t>5/18/19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2B64-A83E-BF44-8EE7-FEFA439EB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0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NS.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397500"/>
            <a:ext cx="1464117" cy="14605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930400" y="6165334"/>
            <a:ext cx="6796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THE</a:t>
            </a:r>
            <a:r>
              <a:rPr lang="en-US" sz="2400" baseline="0" dirty="0" smtClean="0">
                <a:latin typeface="Times New Roman"/>
                <a:cs typeface="Times New Roman"/>
              </a:rPr>
              <a:t> SOCIETY OF NEUROLOGICAL SURGEONS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783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Student Teaching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5749"/>
            <a:ext cx="8229600" cy="4525963"/>
          </a:xfrm>
        </p:spPr>
        <p:txBody>
          <a:bodyPr/>
          <a:lstStyle/>
          <a:p>
            <a:r>
              <a:rPr lang="en-US" dirty="0" smtClean="0"/>
              <a:t>Instituted at the recommendation of </a:t>
            </a:r>
            <a:r>
              <a:rPr lang="en-US" dirty="0" err="1" smtClean="0"/>
              <a:t>Dr</a:t>
            </a:r>
            <a:r>
              <a:rPr lang="en-US" dirty="0" smtClean="0"/>
              <a:t> Kline</a:t>
            </a:r>
            <a:endParaRPr lang="en-US" dirty="0"/>
          </a:p>
          <a:p>
            <a:r>
              <a:rPr lang="en-US" dirty="0"/>
              <a:t>G</a:t>
            </a:r>
            <a:r>
              <a:rPr lang="en-US" dirty="0" smtClean="0"/>
              <a:t>iven </a:t>
            </a:r>
            <a:r>
              <a:rPr lang="en-US" dirty="0"/>
              <a:t>to </a:t>
            </a:r>
            <a:r>
              <a:rPr lang="en-US" dirty="0" smtClean="0"/>
              <a:t>a SNS </a:t>
            </a:r>
            <a:r>
              <a:rPr lang="en-US" dirty="0"/>
              <a:t>member </a:t>
            </a:r>
            <a:r>
              <a:rPr lang="en-US" dirty="0" smtClean="0"/>
              <a:t>who </a:t>
            </a:r>
            <a:r>
              <a:rPr lang="en-US" dirty="0"/>
              <a:t>has made extraordinary contributions to the education of </a:t>
            </a:r>
            <a:r>
              <a:rPr lang="en-US" i="1" dirty="0"/>
              <a:t>medical </a:t>
            </a:r>
            <a:r>
              <a:rPr lang="en-US" i="1" dirty="0" smtClean="0"/>
              <a:t>students</a:t>
            </a:r>
            <a:endParaRPr lang="en-US" dirty="0" smtClean="0"/>
          </a:p>
          <a:p>
            <a:pPr lvl="1"/>
            <a:r>
              <a:rPr lang="en-US" dirty="0" smtClean="0"/>
              <a:t>2016- Don Quest</a:t>
            </a:r>
            <a:endParaRPr lang="en-US" dirty="0"/>
          </a:p>
          <a:p>
            <a:pPr lvl="1"/>
            <a:r>
              <a:rPr lang="en-US" dirty="0" smtClean="0"/>
              <a:t>2017- Allan Friedman</a:t>
            </a:r>
            <a:endParaRPr lang="en-US" dirty="0"/>
          </a:p>
          <a:p>
            <a:pPr lvl="1"/>
            <a:r>
              <a:rPr lang="en-US" dirty="0" smtClean="0"/>
              <a:t>2018- Bob </a:t>
            </a:r>
            <a:r>
              <a:rPr lang="en-US" dirty="0" smtClean="0"/>
              <a:t>Dempsey</a:t>
            </a:r>
          </a:p>
          <a:p>
            <a:pPr lvl="1"/>
            <a:endParaRPr lang="en-US" dirty="0"/>
          </a:p>
          <a:p>
            <a:pPr lvl="3"/>
            <a:r>
              <a:rPr lang="en-US" i="1" dirty="0" smtClean="0"/>
              <a:t>Annual call for nominations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1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2019- Dr. Henry </a:t>
            </a:r>
            <a:r>
              <a:rPr lang="en-US" dirty="0" err="1"/>
              <a:t>Brem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6912"/>
            <a:ext cx="8390681" cy="4525963"/>
          </a:xfrm>
        </p:spPr>
        <p:txBody>
          <a:bodyPr/>
          <a:lstStyle/>
          <a:p>
            <a:r>
              <a:rPr lang="en-US" sz="2600" dirty="0" smtClean="0"/>
              <a:t>Chair, Department of Neurosurgery, Johns Hopkins</a:t>
            </a:r>
          </a:p>
          <a:p>
            <a:r>
              <a:rPr lang="en-US" sz="2600" dirty="0" smtClean="0"/>
              <a:t>1996- </a:t>
            </a:r>
            <a:r>
              <a:rPr lang="en-US" sz="2600" dirty="0"/>
              <a:t>Johns Hopkins Professors Award for Excellence in </a:t>
            </a:r>
            <a:r>
              <a:rPr lang="en-US" sz="2600" dirty="0" smtClean="0"/>
              <a:t>Teaching</a:t>
            </a:r>
          </a:p>
          <a:p>
            <a:r>
              <a:rPr lang="en-US" sz="2600" dirty="0" smtClean="0"/>
              <a:t>1998- Elected </a:t>
            </a:r>
            <a:r>
              <a:rPr lang="en-US" sz="2600" dirty="0"/>
              <a:t>to the Institute of Medicine</a:t>
            </a:r>
          </a:p>
          <a:p>
            <a:r>
              <a:rPr lang="en-US" sz="2600" dirty="0" smtClean="0"/>
              <a:t>2011- Johns Hopkins </a:t>
            </a:r>
            <a:r>
              <a:rPr lang="en-US" sz="2600" dirty="0"/>
              <a:t>commencement </a:t>
            </a:r>
            <a:r>
              <a:rPr lang="en-US" sz="2600" dirty="0" smtClean="0"/>
              <a:t>speaker</a:t>
            </a:r>
          </a:p>
          <a:p>
            <a:r>
              <a:rPr lang="en-US" sz="2600" dirty="0" smtClean="0"/>
              <a:t>2017- Provost’s </a:t>
            </a:r>
            <a:r>
              <a:rPr lang="en-US" sz="2600" dirty="0"/>
              <a:t>Award for Excellence in </a:t>
            </a:r>
            <a:r>
              <a:rPr lang="en-US" sz="2600" dirty="0" smtClean="0"/>
              <a:t>Mentoring</a:t>
            </a:r>
          </a:p>
          <a:p>
            <a:r>
              <a:rPr lang="en-US" sz="2600" dirty="0" smtClean="0"/>
              <a:t>2018- Andrew </a:t>
            </a:r>
            <a:r>
              <a:rPr lang="en-US" sz="2600" dirty="0" err="1"/>
              <a:t>Parsa</a:t>
            </a:r>
            <a:r>
              <a:rPr lang="en-US" sz="2600" dirty="0"/>
              <a:t> Mentorship Award </a:t>
            </a:r>
            <a:endParaRPr lang="en-US" sz="2600" dirty="0" smtClean="0"/>
          </a:p>
          <a:p>
            <a:pPr lvl="1"/>
            <a:r>
              <a:rPr lang="en-US" sz="2600" i="1" dirty="0" smtClean="0"/>
              <a:t>14 trainees currently hold Chair positions</a:t>
            </a:r>
            <a:endParaRPr lang="en-US" sz="2600" i="1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1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2019- Dr. Henry </a:t>
            </a:r>
            <a:r>
              <a:rPr lang="en-US" dirty="0" err="1" smtClean="0"/>
              <a:t>Brem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953"/>
            <a:ext cx="8390681" cy="4525963"/>
          </a:xfrm>
        </p:spPr>
        <p:txBody>
          <a:bodyPr/>
          <a:lstStyle/>
          <a:p>
            <a:r>
              <a:rPr lang="en-US" sz="2600" dirty="0" err="1" smtClean="0"/>
              <a:t>Hunterian</a:t>
            </a:r>
            <a:r>
              <a:rPr lang="en-US" sz="2600" dirty="0" smtClean="0"/>
              <a:t> Neurosurgical Laboratory – 375 students</a:t>
            </a:r>
          </a:p>
          <a:p>
            <a:pPr lvl="1"/>
            <a:r>
              <a:rPr lang="en-US" sz="2000" dirty="0" smtClean="0"/>
              <a:t>Diversity: 45% non-</a:t>
            </a:r>
            <a:r>
              <a:rPr lang="en-US" sz="2000" dirty="0" err="1" smtClean="0"/>
              <a:t>caucasian</a:t>
            </a:r>
            <a:r>
              <a:rPr lang="en-US" sz="2000" dirty="0" smtClean="0"/>
              <a:t>, 33% female</a:t>
            </a:r>
          </a:p>
          <a:p>
            <a:pPr lvl="1"/>
            <a:r>
              <a:rPr lang="en-US" sz="2000" dirty="0" smtClean="0"/>
              <a:t>50% proceeded to academic positions with 90% research funding</a:t>
            </a:r>
          </a:p>
          <a:p>
            <a:pPr lvl="1"/>
            <a:r>
              <a:rPr lang="en-US" sz="2000" dirty="0" smtClean="0"/>
              <a:t>83% have become mentors</a:t>
            </a:r>
            <a:endParaRPr lang="en-US" sz="2000" dirty="0"/>
          </a:p>
          <a:p>
            <a:r>
              <a:rPr lang="en-US" sz="2600" dirty="0" smtClean="0"/>
              <a:t>Core values </a:t>
            </a:r>
            <a:r>
              <a:rPr lang="en-US" sz="1800" i="1" dirty="0" smtClean="0"/>
              <a:t>(Academic </a:t>
            </a:r>
            <a:r>
              <a:rPr lang="en-US" sz="1800" i="1" dirty="0"/>
              <a:t>Medicine </a:t>
            </a:r>
            <a:r>
              <a:rPr lang="en-US" sz="1800" i="1" dirty="0" smtClean="0"/>
              <a:t>2016</a:t>
            </a:r>
            <a:r>
              <a:rPr lang="en-US" sz="1800" i="1" dirty="0"/>
              <a:t>) </a:t>
            </a:r>
            <a:endParaRPr lang="en-US" sz="2600" dirty="0" smtClean="0"/>
          </a:p>
          <a:p>
            <a:pPr lvl="2"/>
            <a:r>
              <a:rPr lang="en-US" sz="2400" dirty="0" smtClean="0"/>
              <a:t>Mentorship</a:t>
            </a:r>
          </a:p>
          <a:p>
            <a:pPr lvl="2"/>
            <a:r>
              <a:rPr lang="en-US" sz="2400" dirty="0" smtClean="0"/>
              <a:t>Independence</a:t>
            </a:r>
          </a:p>
          <a:p>
            <a:pPr lvl="2"/>
            <a:r>
              <a:rPr lang="en-US" sz="2400" dirty="0"/>
              <a:t>S</a:t>
            </a:r>
            <a:r>
              <a:rPr lang="en-US" sz="2400" dirty="0" smtClean="0"/>
              <a:t>elf</a:t>
            </a:r>
            <a:r>
              <a:rPr lang="en-US" sz="2400" dirty="0"/>
              <a:t>-directed </a:t>
            </a:r>
            <a:r>
              <a:rPr lang="en-US" sz="2400" dirty="0" smtClean="0"/>
              <a:t>learning</a:t>
            </a:r>
          </a:p>
          <a:p>
            <a:pPr lvl="2"/>
            <a:r>
              <a:rPr lang="en-US" sz="2400" dirty="0" smtClean="0"/>
              <a:t>Creativity</a:t>
            </a:r>
          </a:p>
          <a:p>
            <a:pPr lvl="2"/>
            <a:r>
              <a:rPr lang="en-US" sz="2400" dirty="0"/>
              <a:t>P</a:t>
            </a:r>
            <a:r>
              <a:rPr lang="en-US" sz="2400" dirty="0" smtClean="0"/>
              <a:t>eople</a:t>
            </a:r>
            <a:r>
              <a:rPr lang="en-US" sz="2400" dirty="0"/>
              <a:t>-centered </a:t>
            </a:r>
            <a:r>
              <a:rPr lang="en-US" sz="2400" dirty="0" smtClean="0"/>
              <a:t>collaboration</a:t>
            </a:r>
          </a:p>
          <a:p>
            <a:pPr lvl="2"/>
            <a:r>
              <a:rPr lang="en-US" sz="2400" dirty="0"/>
              <a:t>P</a:t>
            </a:r>
            <a:r>
              <a:rPr lang="en-US" sz="2400" dirty="0" smtClean="0"/>
              <a:t>roductivity </a:t>
            </a:r>
            <a:r>
              <a:rPr lang="en-US" sz="2400" dirty="0"/>
              <a:t>with a focus on </a:t>
            </a:r>
            <a:r>
              <a:rPr lang="en-US" sz="2400" dirty="0" smtClean="0"/>
              <a:t>clinical </a:t>
            </a:r>
            <a:r>
              <a:rPr lang="en-US" sz="2400" dirty="0"/>
              <a:t>outcomes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8504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4232</TotalTime>
  <Words>207</Words>
  <Application>Microsoft Macintosh PowerPoint</Application>
  <PresentationFormat>On-screen Show (4:3)</PresentationFormat>
  <Paragraphs>36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Medical Student Teaching Award</vt:lpstr>
      <vt:lpstr>2019- Dr. Henry Brem</vt:lpstr>
      <vt:lpstr>2019- Dr. Henry Brem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Hoh</dc:creator>
  <cp:lastModifiedBy>Stacey Wolfe</cp:lastModifiedBy>
  <cp:revision>348</cp:revision>
  <dcterms:created xsi:type="dcterms:W3CDTF">2012-12-15T20:13:12Z</dcterms:created>
  <dcterms:modified xsi:type="dcterms:W3CDTF">2019-05-18T20:26:39Z</dcterms:modified>
</cp:coreProperties>
</file>